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2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7.xml" ContentType="application/vnd.openxmlformats-officedocument.drawingml.chart+xml"/>
  <Override PartName="/ppt/drawings/drawing1.xml" ContentType="application/vnd.openxmlformats-officedocument.drawingml.chartshape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3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2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3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3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3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36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1320" r:id="rId5"/>
    <p:sldId id="1328" r:id="rId6"/>
    <p:sldId id="1356" r:id="rId7"/>
    <p:sldId id="1355" r:id="rId8"/>
    <p:sldId id="1344" r:id="rId9"/>
    <p:sldId id="1364" r:id="rId10"/>
    <p:sldId id="1359" r:id="rId11"/>
    <p:sldId id="1345" r:id="rId12"/>
    <p:sldId id="1366" r:id="rId13"/>
    <p:sldId id="1362" r:id="rId14"/>
    <p:sldId id="1363" r:id="rId15"/>
    <p:sldId id="1357" r:id="rId16"/>
    <p:sldId id="1352" r:id="rId17"/>
    <p:sldId id="1365" r:id="rId18"/>
    <p:sldId id="1369" r:id="rId19"/>
    <p:sldId id="1370" r:id="rId20"/>
    <p:sldId id="1346" r:id="rId21"/>
    <p:sldId id="1368" r:id="rId22"/>
    <p:sldId id="1349" r:id="rId23"/>
    <p:sldId id="1347" r:id="rId24"/>
    <p:sldId id="1350" r:id="rId25"/>
    <p:sldId id="1351" r:id="rId26"/>
    <p:sldId id="1361" r:id="rId27"/>
    <p:sldId id="1367" r:id="rId28"/>
    <p:sldId id="1360" r:id="rId29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D2EE1E-C143-4538-8CED-427BFB546C52}" v="46" dt="2022-02-02T15:38:02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707"/>
  </p:normalViewPr>
  <p:slideViewPr>
    <p:cSldViewPr snapToGrid="0" snapToObjects="1">
      <p:cViewPr varScale="1">
        <p:scale>
          <a:sx n="82" d="100"/>
          <a:sy n="82" d="100"/>
        </p:scale>
        <p:origin x="581" y="77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Solera Rodriguez" userId="6b7bf84b-040c-46e6-a432-fccc68f1c574" providerId="ADAL" clId="{1ED2EE1E-C143-4538-8CED-427BFB546C52}"/>
    <pc:docChg chg="custSel modSld">
      <pc:chgData name="Marco Solera Rodriguez" userId="6b7bf84b-040c-46e6-a432-fccc68f1c574" providerId="ADAL" clId="{1ED2EE1E-C143-4538-8CED-427BFB546C52}" dt="2022-02-02T15:42:42.611" v="312" actId="947"/>
      <pc:docMkLst>
        <pc:docMk/>
      </pc:docMkLst>
      <pc:sldChg chg="addSp delSp modSp mod">
        <pc:chgData name="Marco Solera Rodriguez" userId="6b7bf84b-040c-46e6-a432-fccc68f1c574" providerId="ADAL" clId="{1ED2EE1E-C143-4538-8CED-427BFB546C52}" dt="2022-02-02T15:42:42.611" v="312" actId="947"/>
        <pc:sldMkLst>
          <pc:docMk/>
          <pc:sldMk cId="422995894" sldId="1368"/>
        </pc:sldMkLst>
        <pc:spChg chg="del">
          <ac:chgData name="Marco Solera Rodriguez" userId="6b7bf84b-040c-46e6-a432-fccc68f1c574" providerId="ADAL" clId="{1ED2EE1E-C143-4538-8CED-427BFB546C52}" dt="2022-02-02T15:27:35.187" v="0" actId="478"/>
          <ac:spMkLst>
            <pc:docMk/>
            <pc:sldMk cId="422995894" sldId="1368"/>
            <ac:spMk id="2" creationId="{0A114A04-E2ED-47DC-8FF8-4F51B9988BE4}"/>
          </ac:spMkLst>
        </pc:spChg>
        <pc:spChg chg="add mod">
          <ac:chgData name="Marco Solera Rodriguez" userId="6b7bf84b-040c-46e6-a432-fccc68f1c574" providerId="ADAL" clId="{1ED2EE1E-C143-4538-8CED-427BFB546C52}" dt="2022-02-02T15:37:41.935" v="131" actId="790"/>
          <ac:spMkLst>
            <pc:docMk/>
            <pc:sldMk cId="422995894" sldId="1368"/>
            <ac:spMk id="3" creationId="{2E81B292-ABDA-4B05-B2FF-1AF39CF9AC95}"/>
          </ac:spMkLst>
        </pc:spChg>
        <pc:spChg chg="add mod">
          <ac:chgData name="Marco Solera Rodriguez" userId="6b7bf84b-040c-46e6-a432-fccc68f1c574" providerId="ADAL" clId="{1ED2EE1E-C143-4538-8CED-427BFB546C52}" dt="2022-02-02T15:42:42.611" v="312" actId="947"/>
          <ac:spMkLst>
            <pc:docMk/>
            <pc:sldMk cId="422995894" sldId="1368"/>
            <ac:spMk id="10" creationId="{0176C147-C5DE-4403-8A60-972B4120365A}"/>
          </ac:spMkLst>
        </pc:spChg>
        <pc:graphicFrameChg chg="add mod">
          <ac:chgData name="Marco Solera Rodriguez" userId="6b7bf84b-040c-46e6-a432-fccc68f1c574" providerId="ADAL" clId="{1ED2EE1E-C143-4538-8CED-427BFB546C52}" dt="2022-02-02T15:35:38.922" v="127" actId="403"/>
          <ac:graphicFrameMkLst>
            <pc:docMk/>
            <pc:sldMk cId="422995894" sldId="1368"/>
            <ac:graphicFrameMk id="8" creationId="{3824ED23-4B26-42A3-B41A-7D23B0B649A7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https://mhaciendacr-my.sharepoint.com/personal/solerarm_hacienda_go_cr/Documents/20.%20Presentaciones/55.%20Cierre%20fiscal%202021/Cierre_Tesorer&#237;a_Nacional_2021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https://mhaciendacr-my.sharepoint.com/personal/solerarm_hacienda_go_cr/Documents/20.%20Presentaciones/55.%20Cierre%20fiscal%202021/12_Diciembre_2021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TPP%20Diciembre%202021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Cierre_Tesorer&#237;a_Nacional_2021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12_Diciembre_2021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https://mhaciendacr-my.sharepoint.com/personal/solerarm_hacienda_go_cr/Documents/20.%20Presentaciones/55.%20Cierre%20fiscal%202021/Perfil%20Gobierno%20Central%20a%20Diciembre%202021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 1 - 3'!$C$2</c:f>
              <c:strCache>
                <c:ptCount val="1"/>
                <c:pt idx="0">
                  <c:v>Enero, 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1 - 3'!$B$3:$B$5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1 - 3'!$C$3:$C$5</c:f>
              <c:numCache>
                <c:formatCode>0.0%</c:formatCode>
                <c:ptCount val="3"/>
                <c:pt idx="0">
                  <c:v>-1.7117791804857174E-2</c:v>
                </c:pt>
                <c:pt idx="1">
                  <c:v>-3.4868218644241618E-3</c:v>
                </c:pt>
                <c:pt idx="2">
                  <c:v>9.5043960901812462E-3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91-4D20-BCB0-AAFF4A704AAB}"/>
            </c:ext>
          </c:extLst>
        </c:ser>
        <c:ser>
          <c:idx val="1"/>
          <c:order val="1"/>
          <c:tx>
            <c:strRef>
              <c:f>'Graph 1 - 3'!$D$2</c:f>
              <c:strCache>
                <c:ptCount val="1"/>
                <c:pt idx="0">
                  <c:v>Enero, 2022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numRef>
              <c:f>'Graph 1 - 3'!$B$3:$B$5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1 - 3'!$D$3:$D$5</c:f>
              <c:numCache>
                <c:formatCode>0.0%</c:formatCode>
                <c:ptCount val="3"/>
                <c:pt idx="0">
                  <c:v>-2.7761554729885209E-3</c:v>
                </c:pt>
                <c:pt idx="1">
                  <c:v>1.153698748804022E-2</c:v>
                </c:pt>
                <c:pt idx="2">
                  <c:v>1.775940893017464E-2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91-4D20-BCB0-AAFF4A704A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7933488"/>
        <c:axId val="1077929328"/>
      </c:barChart>
      <c:catAx>
        <c:axId val="10779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77929328"/>
        <c:crosses val="autoZero"/>
        <c:auto val="1"/>
        <c:lblAlgn val="ctr"/>
        <c:lblOffset val="100"/>
        <c:noMultiLvlLbl val="0"/>
      </c:catAx>
      <c:valAx>
        <c:axId val="107792932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779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 1 - 3'!$C$2</c:f>
              <c:strCache>
                <c:ptCount val="1"/>
                <c:pt idx="0">
                  <c:v>Enero, 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1 - 3'!$B$9:$B$11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1 - 3'!$C$9:$C$11</c:f>
              <c:numCache>
                <c:formatCode>0.0%</c:formatCode>
                <c:ptCount val="3"/>
                <c:pt idx="0">
                  <c:v>-7.0477158446560398E-2</c:v>
                </c:pt>
                <c:pt idx="1">
                  <c:v>-5.8917034150343557E-2</c:v>
                </c:pt>
                <c:pt idx="2">
                  <c:v>-4.292941696546982E-2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5-4FAC-8EFB-0CACD60A1C43}"/>
            </c:ext>
          </c:extLst>
        </c:ser>
        <c:ser>
          <c:idx val="1"/>
          <c:order val="1"/>
          <c:tx>
            <c:strRef>
              <c:f>'Graph 1 - 3'!$D$2</c:f>
              <c:strCache>
                <c:ptCount val="1"/>
                <c:pt idx="0">
                  <c:v>Enero, 2022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numRef>
              <c:f>'Graph 1 - 3'!$B$9:$B$11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1 - 3'!$D$9:$D$11</c:f>
              <c:numCache>
                <c:formatCode>0.0%</c:formatCode>
                <c:ptCount val="3"/>
                <c:pt idx="0">
                  <c:v>-5.1830140194753543E-2</c:v>
                </c:pt>
                <c:pt idx="1">
                  <c:v>-4.0176690045212328E-2</c:v>
                </c:pt>
                <c:pt idx="2">
                  <c:v>-3.0638530656247286E-2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35-4FAC-8EFB-0CACD60A1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7933488"/>
        <c:axId val="1077929328"/>
      </c:barChart>
      <c:catAx>
        <c:axId val="10779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77929328"/>
        <c:crosses val="autoZero"/>
        <c:auto val="1"/>
        <c:lblAlgn val="ctr"/>
        <c:lblOffset val="100"/>
        <c:noMultiLvlLbl val="0"/>
      </c:catAx>
      <c:valAx>
        <c:axId val="107792932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779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'Graph 1 - 3'!$C$2</c:f>
              <c:strCache>
                <c:ptCount val="1"/>
                <c:pt idx="0">
                  <c:v>Enero, 2021</c:v>
                </c:pt>
              </c:strCache>
            </c:strRef>
          </c:tx>
          <c:spPr>
            <a:ln w="508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1 - 3'!$B$15:$B$17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1 - 3'!$C$15:$C$17</c:f>
              <c:numCache>
                <c:formatCode>0.0%</c:formatCode>
                <c:ptCount val="3"/>
                <c:pt idx="0">
                  <c:v>0.7205752876419752</c:v>
                </c:pt>
                <c:pt idx="1">
                  <c:v>0.74990601006721735</c:v>
                </c:pt>
                <c:pt idx="2">
                  <c:v>0.75883372839508678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07-437D-9B49-E315FF70B8B9}"/>
            </c:ext>
          </c:extLst>
        </c:ser>
        <c:ser>
          <c:idx val="1"/>
          <c:order val="1"/>
          <c:tx>
            <c:strRef>
              <c:f>'Graph 1 - 3'!$D$2</c:f>
              <c:strCache>
                <c:ptCount val="1"/>
                <c:pt idx="0">
                  <c:v>Enero, 2022</c:v>
                </c:pt>
              </c:strCache>
            </c:strRef>
          </c:tx>
          <c:spPr>
            <a:ln w="50800" cap="rnd">
              <a:noFill/>
              <a:round/>
            </a:ln>
            <a:effectLst/>
          </c:spPr>
          <c:marker>
            <c:symbol val="none"/>
          </c:marker>
          <c:cat>
            <c:numRef>
              <c:f>'Graph 1 - 3'!$B$15:$B$17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1 - 3'!$D$15:$D$17</c:f>
              <c:numCache>
                <c:formatCode>0.0%</c:formatCode>
                <c:ptCount val="3"/>
                <c:pt idx="0">
                  <c:v>0.70365334094534271</c:v>
                </c:pt>
                <c:pt idx="1">
                  <c:v>0.70274674294235573</c:v>
                </c:pt>
                <c:pt idx="2">
                  <c:v>0.69789676325807293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07-437D-9B49-E315FF70B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7933488"/>
        <c:axId val="1077929328"/>
      </c:lineChart>
      <c:catAx>
        <c:axId val="10779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77929328"/>
        <c:crosses val="autoZero"/>
        <c:auto val="1"/>
        <c:lblAlgn val="ctr"/>
        <c:lblOffset val="100"/>
        <c:noMultiLvlLbl val="0"/>
      </c:catAx>
      <c:valAx>
        <c:axId val="107792932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779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28-4DAE-9D31-5B438AB97BB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28-4DAE-9D31-5B438AB97BBD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'Graph 4 - 6'!$B$3:$B$4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4 - 6'!$C$3:$C$4</c:f>
              <c:numCache>
                <c:formatCode>0.0%</c:formatCode>
                <c:ptCount val="2"/>
                <c:pt idx="0">
                  <c:v>-1.7117791804857174E-2</c:v>
                </c:pt>
                <c:pt idx="1">
                  <c:v>-2.6963016961672605E-3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28-4DAE-9D31-5B438AB97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110496"/>
        <c:axId val="95115904"/>
      </c:barChart>
      <c:lineChart>
        <c:grouping val="standard"/>
        <c:varyColors val="0"/>
        <c:ser>
          <c:idx val="1"/>
          <c:order val="1"/>
          <c:tx>
            <c:v>lim_inf</c:v>
          </c:tx>
          <c:spPr>
            <a:ln w="158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'Graph 4 - 6'!$B$3:$B$4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4 - 6'!$E$4:$F$4</c:f>
              <c:numCache>
                <c:formatCode>0.0%</c:formatCode>
                <c:ptCount val="2"/>
                <c:pt idx="0">
                  <c:v>-2.6963016961672605E-3</c:v>
                </c:pt>
                <c:pt idx="1">
                  <c:v>-2.6963016961672605E-3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C28-4DAE-9D31-5B438AB97BBD}"/>
            </c:ext>
          </c:extLst>
        </c:ser>
        <c:ser>
          <c:idx val="2"/>
          <c:order val="2"/>
          <c:tx>
            <c:v>lim_sup</c:v>
          </c:tx>
          <c:spPr>
            <a:ln w="158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'Graph 4 - 6'!$B$3:$B$4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4 - 6'!$E$3:$F$3</c:f>
              <c:numCache>
                <c:formatCode>0.0%</c:formatCode>
                <c:ptCount val="2"/>
                <c:pt idx="0">
                  <c:v>-1.7117791804857174E-2</c:v>
                </c:pt>
                <c:pt idx="1">
                  <c:v>-1.7117791804857174E-2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C28-4DAE-9D31-5B438AB97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110496"/>
        <c:axId val="95115904"/>
      </c:lineChart>
      <c:catAx>
        <c:axId val="9511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5115904"/>
        <c:crosses val="autoZero"/>
        <c:auto val="1"/>
        <c:lblAlgn val="ctr"/>
        <c:lblOffset val="100"/>
        <c:noMultiLvlLbl val="0"/>
      </c:catAx>
      <c:valAx>
        <c:axId val="95115904"/>
        <c:scaling>
          <c:orientation val="minMax"/>
          <c:min val="-8.0000000000000016E-2"/>
        </c:scaling>
        <c:delete val="1"/>
        <c:axPos val="l"/>
        <c:numFmt formatCode="0.0%" sourceLinked="1"/>
        <c:majorTickMark val="out"/>
        <c:minorTickMark val="none"/>
        <c:tickLblPos val="nextTo"/>
        <c:crossAx val="9511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42-41D9-8E04-1562EE3A8B12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42-41D9-8E04-1562EE3A8B12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'Graph 4 - 6'!$B$8:$B$9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4 - 6'!$C$8:$C$9</c:f>
              <c:numCache>
                <c:formatCode>0.0%</c:formatCode>
                <c:ptCount val="2"/>
                <c:pt idx="0">
                  <c:v>-7.0477158446560398E-2</c:v>
                </c:pt>
                <c:pt idx="1">
                  <c:v>-5.0339289812634615E-2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42-41D9-8E04-1562EE3A8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110496"/>
        <c:axId val="95115904"/>
      </c:barChart>
      <c:lineChart>
        <c:grouping val="standard"/>
        <c:varyColors val="0"/>
        <c:ser>
          <c:idx val="1"/>
          <c:order val="1"/>
          <c:spPr>
            <a:ln w="158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'Graph 4 - 6'!$B$3:$B$4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4 - 6'!$E$9:$F$9</c:f>
              <c:numCache>
                <c:formatCode>0.0%</c:formatCode>
                <c:ptCount val="2"/>
                <c:pt idx="0">
                  <c:v>-5.0339289812634615E-2</c:v>
                </c:pt>
                <c:pt idx="1">
                  <c:v>-5.0339289812634615E-2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742-41D9-8E04-1562EE3A8B12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'Graph 4 - 6'!$B$3:$B$4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4 - 6'!$E$8:$F$8</c:f>
              <c:numCache>
                <c:formatCode>0.0%</c:formatCode>
                <c:ptCount val="2"/>
                <c:pt idx="0">
                  <c:v>-7.0477158446560398E-2</c:v>
                </c:pt>
                <c:pt idx="1">
                  <c:v>-7.0477158446560398E-2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42-41D9-8E04-1562EE3A8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110496"/>
        <c:axId val="95115904"/>
      </c:lineChart>
      <c:catAx>
        <c:axId val="9511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5115904"/>
        <c:crosses val="autoZero"/>
        <c:auto val="1"/>
        <c:lblAlgn val="ctr"/>
        <c:lblOffset val="100"/>
        <c:noMultiLvlLbl val="0"/>
      </c:catAx>
      <c:valAx>
        <c:axId val="9511590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9511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EA-42E1-954B-4764B7CB4E3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EA-42E1-954B-4764B7CB4E3D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'Graph 4 - 6'!$B$13:$B$14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4 - 6'!$C$13:$C$14</c:f>
              <c:numCache>
                <c:formatCode>0.0%</c:formatCode>
                <c:ptCount val="2"/>
                <c:pt idx="0">
                  <c:v>0.7205752876419752</c:v>
                </c:pt>
                <c:pt idx="1">
                  <c:v>0.68341334452075542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EA-42E1-954B-4764B7CB4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110496"/>
        <c:axId val="95115904"/>
      </c:barChart>
      <c:lineChart>
        <c:grouping val="standard"/>
        <c:varyColors val="0"/>
        <c:ser>
          <c:idx val="1"/>
          <c:order val="1"/>
          <c:spPr>
            <a:ln w="158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'Graph 4 - 6'!$B$13:$B$14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4 - 6'!$E$14:$F$14</c:f>
              <c:numCache>
                <c:formatCode>0.000%</c:formatCode>
                <c:ptCount val="2"/>
                <c:pt idx="0" formatCode="0.0%">
                  <c:v>0.68341334452075542</c:v>
                </c:pt>
                <c:pt idx="1">
                  <c:v>0.68341334452075542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BEA-42E1-954B-4764B7CB4E3D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'Graph 4 - 6'!$B$13:$B$14</c:f>
              <c:strCache>
                <c:ptCount val="2"/>
                <c:pt idx="0">
                  <c:v>Enero, 2021</c:v>
                </c:pt>
                <c:pt idx="1">
                  <c:v>Observado</c:v>
                </c:pt>
              </c:strCache>
            </c:strRef>
          </c:cat>
          <c:val>
            <c:numRef>
              <c:f>'Graph 4 - 6'!$E$13:$F$13</c:f>
              <c:numCache>
                <c:formatCode>0.0%</c:formatCode>
                <c:ptCount val="2"/>
                <c:pt idx="0">
                  <c:v>0.7205752876419752</c:v>
                </c:pt>
                <c:pt idx="1">
                  <c:v>0.7205752876419752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BEA-42E1-954B-4764B7CB4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110496"/>
        <c:axId val="95115904"/>
      </c:lineChart>
      <c:catAx>
        <c:axId val="9511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5115904"/>
        <c:crosses val="autoZero"/>
        <c:auto val="1"/>
        <c:lblAlgn val="ctr"/>
        <c:lblOffset val="100"/>
        <c:noMultiLvlLbl val="0"/>
      </c:catAx>
      <c:valAx>
        <c:axId val="95115904"/>
        <c:scaling>
          <c:orientation val="minMax"/>
          <c:min val="0.65000000000000013"/>
        </c:scaling>
        <c:delete val="1"/>
        <c:axPos val="l"/>
        <c:numFmt formatCode="0.0%" sourceLinked="1"/>
        <c:majorTickMark val="out"/>
        <c:minorTickMark val="none"/>
        <c:tickLblPos val="nextTo"/>
        <c:crossAx val="9511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7 - 8'!$E$3:$J$3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7 - 8'!$E$5:$J$5</c:f>
              <c:numCache>
                <c:formatCode>0.0%</c:formatCode>
                <c:ptCount val="6"/>
                <c:pt idx="0">
                  <c:v>9.2605201017984973E-2</c:v>
                </c:pt>
                <c:pt idx="1">
                  <c:v>3.8906842043887169E-2</c:v>
                </c:pt>
                <c:pt idx="2">
                  <c:v>4.4430263256526104E-2</c:v>
                </c:pt>
                <c:pt idx="3">
                  <c:v>8.1974871256722537E-2</c:v>
                </c:pt>
                <c:pt idx="4">
                  <c:v>-0.10939078200894414</c:v>
                </c:pt>
                <c:pt idx="5">
                  <c:v>0.32449574565089945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BB-4A18-B36B-11DC0C49F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77922256"/>
        <c:axId val="1"/>
      </c:barChart>
      <c:catAx>
        <c:axId val="10779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077922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7 - 8'!$E$3:$J$3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7 - 8'!$E$6:$J$6</c:f>
              <c:numCache>
                <c:formatCode>0.0%</c:formatCode>
                <c:ptCount val="6"/>
                <c:pt idx="0">
                  <c:v>0.14250150266593067</c:v>
                </c:pt>
                <c:pt idx="1">
                  <c:v>0.13818562483237659</c:v>
                </c:pt>
                <c:pt idx="2">
                  <c:v>0.13762860402795321</c:v>
                </c:pt>
                <c:pt idx="3">
                  <c:v>0.14175712149762432</c:v>
                </c:pt>
                <c:pt idx="4">
                  <c:v>0.13137531031561014</c:v>
                </c:pt>
                <c:pt idx="5">
                  <c:v>0.15852958075282253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30-4192-B6EE-74D37B18CF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91530880"/>
        <c:axId val="1"/>
      </c:barChart>
      <c:catAx>
        <c:axId val="79153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.1"/>
        </c:scaling>
        <c:delete val="1"/>
        <c:axPos val="l"/>
        <c:numFmt formatCode="0.0%" sourceLinked="1"/>
        <c:majorTickMark val="out"/>
        <c:minorTickMark val="none"/>
        <c:tickLblPos val="nextTo"/>
        <c:crossAx val="791530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7 - 8'!$E$3:$J$3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7 - 8'!$E$5:$J$5</c:f>
              <c:numCache>
                <c:formatCode>0.0%</c:formatCode>
                <c:ptCount val="6"/>
                <c:pt idx="0">
                  <c:v>9.2605201017984973E-2</c:v>
                </c:pt>
                <c:pt idx="1">
                  <c:v>3.8906842043887169E-2</c:v>
                </c:pt>
                <c:pt idx="2">
                  <c:v>4.4430263256526104E-2</c:v>
                </c:pt>
                <c:pt idx="3">
                  <c:v>8.1974871256722537E-2</c:v>
                </c:pt>
                <c:pt idx="4">
                  <c:v>-0.10939078200894414</c:v>
                </c:pt>
                <c:pt idx="5">
                  <c:v>0.32449574565089945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BB-4A18-B36B-11DC0C49F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77922256"/>
        <c:axId val="1"/>
      </c:barChart>
      <c:catAx>
        <c:axId val="10779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077922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7 - 8'!$E$3:$J$3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7 - 8'!$E$6:$J$6</c:f>
              <c:numCache>
                <c:formatCode>0.0%</c:formatCode>
                <c:ptCount val="6"/>
                <c:pt idx="0">
                  <c:v>0.14250150266593067</c:v>
                </c:pt>
                <c:pt idx="1">
                  <c:v>0.13818562483237659</c:v>
                </c:pt>
                <c:pt idx="2">
                  <c:v>0.13762860402795321</c:v>
                </c:pt>
                <c:pt idx="3">
                  <c:v>0.14175712149762432</c:v>
                </c:pt>
                <c:pt idx="4">
                  <c:v>0.13137531031561014</c:v>
                </c:pt>
                <c:pt idx="5">
                  <c:v>0.15852958075282253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30-4192-B6EE-74D37B18CF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91530880"/>
        <c:axId val="1"/>
      </c:barChart>
      <c:catAx>
        <c:axId val="79153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.1"/>
        </c:scaling>
        <c:delete val="1"/>
        <c:axPos val="l"/>
        <c:numFmt formatCode="0.0%" sourceLinked="1"/>
        <c:majorTickMark val="out"/>
        <c:minorTickMark val="none"/>
        <c:tickLblPos val="nextTo"/>
        <c:crossAx val="791530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'Graph 9'!$C$14</c:f>
              <c:strCache>
                <c:ptCount val="1"/>
                <c:pt idx="0">
                  <c:v>IVA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9'!$E$3:$J$3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9'!$E$14:$J$14</c:f>
              <c:numCache>
                <c:formatCode>0.00%</c:formatCode>
                <c:ptCount val="6"/>
                <c:pt idx="0">
                  <c:v>1.8724076839199466E-2</c:v>
                </c:pt>
                <c:pt idx="1">
                  <c:v>8.5352468840993265E-3</c:v>
                </c:pt>
                <c:pt idx="2">
                  <c:v>7.2215753974791954E-3</c:v>
                </c:pt>
                <c:pt idx="3">
                  <c:v>2.9730921702529476E-2</c:v>
                </c:pt>
                <c:pt idx="4">
                  <c:v>-2.1053802835067407E-3</c:v>
                </c:pt>
                <c:pt idx="5">
                  <c:v>8.7159687100238858E-2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B-492D-9838-128ABF361D6D}"/>
            </c:ext>
          </c:extLst>
        </c:ser>
        <c:ser>
          <c:idx val="1"/>
          <c:order val="1"/>
          <c:tx>
            <c:strRef>
              <c:f>'Graph 9'!$C$15</c:f>
              <c:strCache>
                <c:ptCount val="1"/>
                <c:pt idx="0">
                  <c:v>IIU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9'!$E$3:$J$3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9'!$E$15:$J$15</c:f>
              <c:numCache>
                <c:formatCode>0.00%</c:formatCode>
                <c:ptCount val="6"/>
                <c:pt idx="0">
                  <c:v>4.0400274072133535E-2</c:v>
                </c:pt>
                <c:pt idx="1">
                  <c:v>3.1927111160151733E-2</c:v>
                </c:pt>
                <c:pt idx="2">
                  <c:v>2.8908804470129845E-2</c:v>
                </c:pt>
                <c:pt idx="3">
                  <c:v>3.13937315442403E-2</c:v>
                </c:pt>
                <c:pt idx="4">
                  <c:v>-3.7967245336960651E-2</c:v>
                </c:pt>
                <c:pt idx="5">
                  <c:v>8.6790821801341192E-2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B-492D-9838-128ABF361D6D}"/>
            </c:ext>
          </c:extLst>
        </c:ser>
        <c:ser>
          <c:idx val="2"/>
          <c:order val="2"/>
          <c:tx>
            <c:strRef>
              <c:f>'Graph 9'!$C$16</c:f>
              <c:strCache>
                <c:ptCount val="1"/>
                <c:pt idx="0">
                  <c:v>Contr. sociales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9'!$E$3:$J$3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9'!$E$16:$J$16</c:f>
              <c:numCache>
                <c:formatCode>0.00%</c:formatCode>
                <c:ptCount val="6"/>
                <c:pt idx="0">
                  <c:v>1.9720855254822211E-2</c:v>
                </c:pt>
                <c:pt idx="1">
                  <c:v>-1.6366139589032606E-2</c:v>
                </c:pt>
                <c:pt idx="2">
                  <c:v>3.0045571372741219E-3</c:v>
                </c:pt>
                <c:pt idx="3">
                  <c:v>-1.6007051061367526E-3</c:v>
                </c:pt>
                <c:pt idx="4">
                  <c:v>3.6472119374197291E-4</c:v>
                </c:pt>
                <c:pt idx="5">
                  <c:v>8.1574692806657606E-2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EB-492D-9838-128ABF361D6D}"/>
            </c:ext>
          </c:extLst>
        </c:ser>
        <c:ser>
          <c:idx val="3"/>
          <c:order val="3"/>
          <c:tx>
            <c:strRef>
              <c:f>'Graph 9'!$C$17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9'!$E$3:$J$3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9'!$E$17:$J$17</c:f>
              <c:numCache>
                <c:formatCode>0.00%</c:formatCode>
                <c:ptCount val="6"/>
                <c:pt idx="0">
                  <c:v>6.5265153234030579E-3</c:v>
                </c:pt>
                <c:pt idx="1">
                  <c:v>5.8779739358896417E-3</c:v>
                </c:pt>
                <c:pt idx="2">
                  <c:v>3.8995348539192618E-3</c:v>
                </c:pt>
                <c:pt idx="3">
                  <c:v>1.835575002401265E-2</c:v>
                </c:pt>
                <c:pt idx="4">
                  <c:v>-2.4182677509754783E-2</c:v>
                </c:pt>
                <c:pt idx="5">
                  <c:v>2.3723206968128192E-2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EB-492D-9838-128ABF361D6D}"/>
            </c:ext>
          </c:extLst>
        </c:ser>
        <c:ser>
          <c:idx val="4"/>
          <c:order val="4"/>
          <c:tx>
            <c:strRef>
              <c:f>'Graph 9'!$C$18</c:f>
              <c:strCache>
                <c:ptCount val="1"/>
                <c:pt idx="0">
                  <c:v>Combustibles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9'!$E$3:$J$3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9'!$E$18:$J$18</c:f>
              <c:numCache>
                <c:formatCode>0.00%</c:formatCode>
                <c:ptCount val="6"/>
                <c:pt idx="0">
                  <c:v>3.5440448918270715E-3</c:v>
                </c:pt>
                <c:pt idx="1">
                  <c:v>8.2343395790280376E-3</c:v>
                </c:pt>
                <c:pt idx="2">
                  <c:v>1.560618721376612E-3</c:v>
                </c:pt>
                <c:pt idx="3">
                  <c:v>6.9302835141526837E-3</c:v>
                </c:pt>
                <c:pt idx="4">
                  <c:v>-2.1561370350723703E-2</c:v>
                </c:pt>
                <c:pt idx="5">
                  <c:v>1.7938258639775728E-2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EB-492D-9838-128ABF361D6D}"/>
            </c:ext>
          </c:extLst>
        </c:ser>
        <c:ser>
          <c:idx val="5"/>
          <c:order val="5"/>
          <c:tx>
            <c:strRef>
              <c:f>'Graph 9'!$C$19</c:f>
              <c:strCache>
                <c:ptCount val="1"/>
                <c:pt idx="0">
                  <c:v>ISC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9'!$E$3:$J$3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9'!$E$19:$J$19</c:f>
              <c:numCache>
                <c:formatCode>0.00%</c:formatCode>
                <c:ptCount val="6"/>
                <c:pt idx="0">
                  <c:v>7.349331469778517E-3</c:v>
                </c:pt>
                <c:pt idx="1">
                  <c:v>-2.5266928471304379E-3</c:v>
                </c:pt>
                <c:pt idx="2">
                  <c:v>-4.7567387978701718E-3</c:v>
                </c:pt>
                <c:pt idx="3">
                  <c:v>-4.7911705985270526E-3</c:v>
                </c:pt>
                <c:pt idx="4">
                  <c:v>-1.0256514556282827E-2</c:v>
                </c:pt>
                <c:pt idx="5">
                  <c:v>1.5085420737333145E-2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EB-492D-9838-128ABF361D6D}"/>
            </c:ext>
          </c:extLst>
        </c:ser>
        <c:ser>
          <c:idx val="6"/>
          <c:order val="6"/>
          <c:tx>
            <c:strRef>
              <c:f>'Graph 9'!$C$20</c:f>
              <c:strCache>
                <c:ptCount val="1"/>
                <c:pt idx="0">
                  <c:v>Propiedad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9'!$E$3:$J$3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9'!$E$20:$J$20</c:f>
              <c:numCache>
                <c:formatCode>0.00%</c:formatCode>
                <c:ptCount val="6"/>
                <c:pt idx="0">
                  <c:v>-3.659896833178846E-3</c:v>
                </c:pt>
                <c:pt idx="1">
                  <c:v>3.2250029208814013E-3</c:v>
                </c:pt>
                <c:pt idx="2">
                  <c:v>4.5919114742171262E-3</c:v>
                </c:pt>
                <c:pt idx="3">
                  <c:v>1.9560601764514515E-3</c:v>
                </c:pt>
                <c:pt idx="4">
                  <c:v>-1.3682315165457454E-2</c:v>
                </c:pt>
                <c:pt idx="5">
                  <c:v>1.2223657597424697E-2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EB-492D-9838-128ABF361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1641296"/>
        <c:axId val="1301644624"/>
      </c:barChart>
      <c:catAx>
        <c:axId val="130164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1644624"/>
        <c:crosses val="autoZero"/>
        <c:auto val="1"/>
        <c:lblAlgn val="ctr"/>
        <c:lblOffset val="100"/>
        <c:noMultiLvlLbl val="0"/>
      </c:catAx>
      <c:valAx>
        <c:axId val="130164462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30164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10 - 11'!$E$3:$J$3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10 - 11'!$E$5:$J$5</c:f>
              <c:numCache>
                <c:formatCode>0.0%</c:formatCode>
                <c:ptCount val="6"/>
                <c:pt idx="0">
                  <c:v>5.1748810212266516E-2</c:v>
                </c:pt>
                <c:pt idx="1">
                  <c:v>7.1825836399411092E-2</c:v>
                </c:pt>
                <c:pt idx="2">
                  <c:v>3.8072711958040406E-2</c:v>
                </c:pt>
                <c:pt idx="3">
                  <c:v>6.1698431954110733E-2</c:v>
                </c:pt>
                <c:pt idx="4">
                  <c:v>-1.0041417675388908E-2</c:v>
                </c:pt>
                <c:pt idx="5" formatCode="0.00%">
                  <c:v>5.0257079812843219E-2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6-4E13-A069-132FC2EA5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77922256"/>
        <c:axId val="1"/>
      </c:barChart>
      <c:catAx>
        <c:axId val="10779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077922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10 - 11'!$E$3:$J$3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10 - 11'!$E$6:$J$6</c:f>
              <c:numCache>
                <c:formatCode>0.0%</c:formatCode>
                <c:ptCount val="6"/>
                <c:pt idx="0">
                  <c:v>0.14821208412529871</c:v>
                </c:pt>
                <c:pt idx="1">
                  <c:v>0.14827729408582113</c:v>
                </c:pt>
                <c:pt idx="2">
                  <c:v>0.14678065372517868</c:v>
                </c:pt>
                <c:pt idx="3">
                  <c:v>0.14835049513922624</c:v>
                </c:pt>
                <c:pt idx="4">
                  <c:v>0.15282264370010884</c:v>
                </c:pt>
                <c:pt idx="5">
                  <c:v>0.14622758741861022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D2-4A54-8068-A29BACF20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91530880"/>
        <c:axId val="1"/>
      </c:barChart>
      <c:catAx>
        <c:axId val="79153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.1"/>
        </c:scaling>
        <c:delete val="1"/>
        <c:axPos val="l"/>
        <c:numFmt formatCode="0.0%" sourceLinked="1"/>
        <c:majorTickMark val="out"/>
        <c:minorTickMark val="none"/>
        <c:tickLblPos val="nextTo"/>
        <c:crossAx val="791530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10 - 11 (CON ODs)'!$E$3:$J$3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10 - 11 (CON ODs)'!$E$5:$J$5</c:f>
              <c:numCache>
                <c:formatCode>0.0%</c:formatCode>
                <c:ptCount val="6"/>
                <c:pt idx="0">
                  <c:v>5.1748810212266516E-2</c:v>
                </c:pt>
                <c:pt idx="1">
                  <c:v>7.0962140591733558E-2</c:v>
                </c:pt>
                <c:pt idx="2">
                  <c:v>4.8905542866048757E-2</c:v>
                </c:pt>
                <c:pt idx="3">
                  <c:v>6.0302637135353665E-2</c:v>
                </c:pt>
                <c:pt idx="4">
                  <c:v>-1.8030236903104901E-3</c:v>
                </c:pt>
                <c:pt idx="5" formatCode="0.00%">
                  <c:v>7.5529885154501653E-3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6-4E13-A069-132FC2EA5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77922256"/>
        <c:axId val="1"/>
      </c:barChart>
      <c:catAx>
        <c:axId val="10779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077922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10 - 11 (CON ODs)'!$E$3:$J$3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10 - 11 (CON ODs)'!$E$6:$J$6</c:f>
              <c:numCache>
                <c:formatCode>0.0%</c:formatCode>
                <c:ptCount val="6"/>
                <c:pt idx="0">
                  <c:v>0.15195848094517775</c:v>
                </c:pt>
                <c:pt idx="1">
                  <c:v>0.15190283458619558</c:v>
                </c:pt>
                <c:pt idx="2">
                  <c:v>0.15193878505465266</c:v>
                </c:pt>
                <c:pt idx="3">
                  <c:v>0.15336190605711419</c:v>
                </c:pt>
                <c:pt idx="4">
                  <c:v>0.15929987338754611</c:v>
                </c:pt>
                <c:pt idx="5">
                  <c:v>0.14622758741861022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D2-4A54-8068-A29BACF20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91530880"/>
        <c:axId val="1"/>
      </c:barChart>
      <c:catAx>
        <c:axId val="79153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.1"/>
        </c:scaling>
        <c:delete val="1"/>
        <c:axPos val="l"/>
        <c:numFmt formatCode="0.0%" sourceLinked="1"/>
        <c:majorTickMark val="out"/>
        <c:minorTickMark val="none"/>
        <c:tickLblPos val="nextTo"/>
        <c:crossAx val="791530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'Graph 12'!$C$41</c:f>
              <c:strCache>
                <c:ptCount val="1"/>
                <c:pt idx="0">
                  <c:v>Remuneraciones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12'!$E$3:$J$3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12'!$E$41:$J$41</c:f>
              <c:numCache>
                <c:formatCode>0.00%</c:formatCode>
                <c:ptCount val="6"/>
                <c:pt idx="0">
                  <c:v>1.4199509882434283E-2</c:v>
                </c:pt>
                <c:pt idx="1">
                  <c:v>2.3700347767397115E-2</c:v>
                </c:pt>
                <c:pt idx="2">
                  <c:v>2.0519142077095813E-2</c:v>
                </c:pt>
                <c:pt idx="3">
                  <c:v>1.5484242311976225E-2</c:v>
                </c:pt>
                <c:pt idx="4">
                  <c:v>8.030663685982478E-4</c:v>
                </c:pt>
                <c:pt idx="5">
                  <c:v>2.5700305710664079E-2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10-41A2-B69D-62EEF4E4E17B}"/>
            </c:ext>
          </c:extLst>
        </c:ser>
        <c:ser>
          <c:idx val="2"/>
          <c:order val="1"/>
          <c:tx>
            <c:strRef>
              <c:f>'Graph 12'!$C$43</c:f>
              <c:strCache>
                <c:ptCount val="1"/>
                <c:pt idx="0">
                  <c:v>Bienes y Servicios &amp; Otros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12'!$E$3:$J$3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12'!$E$43:$J$43</c:f>
              <c:numCache>
                <c:formatCode>0.00%</c:formatCode>
                <c:ptCount val="6"/>
                <c:pt idx="0">
                  <c:v>9.243479977548636E-4</c:v>
                </c:pt>
                <c:pt idx="1">
                  <c:v>3.5157817595909144E-3</c:v>
                </c:pt>
                <c:pt idx="2">
                  <c:v>1.2726279541542184E-3</c:v>
                </c:pt>
                <c:pt idx="3">
                  <c:v>7.4773120120124586E-3</c:v>
                </c:pt>
                <c:pt idx="4">
                  <c:v>-3.848837917996882E-3</c:v>
                </c:pt>
                <c:pt idx="5">
                  <c:v>1.8665467925654905E-2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0-41A2-B69D-62EEF4E4E17B}"/>
            </c:ext>
          </c:extLst>
        </c:ser>
        <c:ser>
          <c:idx val="1"/>
          <c:order val="2"/>
          <c:tx>
            <c:strRef>
              <c:f>'Graph 12'!$C$42</c:f>
              <c:strCache>
                <c:ptCount val="1"/>
                <c:pt idx="0">
                  <c:v>Transferencias corrientes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12'!$E$3:$J$3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12'!$E$42:$J$42</c:f>
              <c:numCache>
                <c:formatCode>0.00%</c:formatCode>
                <c:ptCount val="6"/>
                <c:pt idx="0">
                  <c:v>3.659940196859323E-2</c:v>
                </c:pt>
                <c:pt idx="1">
                  <c:v>4.3856013201504132E-2</c:v>
                </c:pt>
                <c:pt idx="2">
                  <c:v>1.6277988413733468E-2</c:v>
                </c:pt>
                <c:pt idx="3">
                  <c:v>4.4636680939976477E-2</c:v>
                </c:pt>
                <c:pt idx="4">
                  <c:v>-1.243899035480981E-2</c:v>
                </c:pt>
                <c:pt idx="5">
                  <c:v>6.5390891816569817E-3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10-41A2-B69D-62EEF4E4E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1641296"/>
        <c:axId val="1301644624"/>
      </c:barChart>
      <c:catAx>
        <c:axId val="130164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1644624"/>
        <c:crosses val="autoZero"/>
        <c:auto val="1"/>
        <c:lblAlgn val="ctr"/>
        <c:lblOffset val="100"/>
        <c:noMultiLvlLbl val="0"/>
      </c:catAx>
      <c:valAx>
        <c:axId val="130164462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30164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'Graph 12'!$C$41</c:f>
              <c:strCache>
                <c:ptCount val="1"/>
                <c:pt idx="0">
                  <c:v>Remuneraciones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12 (Sin vacunas)'!$E$3:$J$3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12 (Sin vacunas)'!$E$41:$J$41</c:f>
              <c:numCache>
                <c:formatCode>0.00%</c:formatCode>
                <c:ptCount val="6"/>
                <c:pt idx="0">
                  <c:v>1.4199509882434283E-2</c:v>
                </c:pt>
                <c:pt idx="1">
                  <c:v>2.3700347767397115E-2</c:v>
                </c:pt>
                <c:pt idx="2">
                  <c:v>2.0519142077095813E-2</c:v>
                </c:pt>
                <c:pt idx="3">
                  <c:v>1.5484242311976225E-2</c:v>
                </c:pt>
                <c:pt idx="4">
                  <c:v>8.030663685982478E-4</c:v>
                </c:pt>
                <c:pt idx="5">
                  <c:v>2.5700305710664079E-2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10-41A2-B69D-62EEF4E4E17B}"/>
            </c:ext>
          </c:extLst>
        </c:ser>
        <c:ser>
          <c:idx val="2"/>
          <c:order val="1"/>
          <c:tx>
            <c:strRef>
              <c:f>'Graph 12'!$C$43</c:f>
              <c:strCache>
                <c:ptCount val="1"/>
                <c:pt idx="0">
                  <c:v>Bienes y Servicios &amp; Otros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12 (Sin vacunas)'!$E$3:$J$3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12 (Sin vacunas)'!$E$43:$J$43</c:f>
              <c:numCache>
                <c:formatCode>0.00%</c:formatCode>
                <c:ptCount val="6"/>
                <c:pt idx="0">
                  <c:v>9.243479977548636E-4</c:v>
                </c:pt>
                <c:pt idx="1">
                  <c:v>3.5157817595909144E-3</c:v>
                </c:pt>
                <c:pt idx="2">
                  <c:v>1.2726279541542184E-3</c:v>
                </c:pt>
                <c:pt idx="3">
                  <c:v>7.4773120120124586E-3</c:v>
                </c:pt>
                <c:pt idx="4">
                  <c:v>-3.848837917996882E-3</c:v>
                </c:pt>
                <c:pt idx="5">
                  <c:v>1.8665467925654905E-2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0-41A2-B69D-62EEF4E4E17B}"/>
            </c:ext>
          </c:extLst>
        </c:ser>
        <c:ser>
          <c:idx val="1"/>
          <c:order val="2"/>
          <c:tx>
            <c:strRef>
              <c:f>'Graph 12'!$C$42</c:f>
              <c:strCache>
                <c:ptCount val="1"/>
                <c:pt idx="0">
                  <c:v>Transferencias corrientes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'Graph 12 (Sin vacunas)'!$E$3:$J$3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12 (Sin vacunas)'!$E$42:$J$42</c:f>
              <c:numCache>
                <c:formatCode>0.00%</c:formatCode>
                <c:ptCount val="6"/>
                <c:pt idx="0">
                  <c:v>3.659940196859323E-2</c:v>
                </c:pt>
                <c:pt idx="1">
                  <c:v>4.3856013201504132E-2</c:v>
                </c:pt>
                <c:pt idx="2">
                  <c:v>1.6277988413733468E-2</c:v>
                </c:pt>
                <c:pt idx="3">
                  <c:v>4.4636680939976477E-2</c:v>
                </c:pt>
                <c:pt idx="4">
                  <c:v>-1.243899035480981E-2</c:v>
                </c:pt>
                <c:pt idx="5">
                  <c:v>-1.1514694820701082E-2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10-41A2-B69D-62EEF4E4E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1641296"/>
        <c:axId val="1301644624"/>
      </c:barChart>
      <c:catAx>
        <c:axId val="130164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1644624"/>
        <c:crosses val="autoZero"/>
        <c:auto val="1"/>
        <c:lblAlgn val="ctr"/>
        <c:lblOffset val="100"/>
        <c:noMultiLvlLbl val="0"/>
      </c:catAx>
      <c:valAx>
        <c:axId val="130164462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30164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'Por institución'!$F$4:$F$11</c:f>
              <c:strCache>
                <c:ptCount val="8"/>
                <c:pt idx="0">
                  <c:v>MJP</c:v>
                </c:pt>
                <c:pt idx="1">
                  <c:v>MSP</c:v>
                </c:pt>
                <c:pt idx="2">
                  <c:v>MINSAL</c:v>
                </c:pt>
                <c:pt idx="3">
                  <c:v>PJ</c:v>
                </c:pt>
                <c:pt idx="4">
                  <c:v>MOPT</c:v>
                </c:pt>
                <c:pt idx="5">
                  <c:v>MTSS</c:v>
                </c:pt>
                <c:pt idx="6">
                  <c:v>Pensiones</c:v>
                </c:pt>
                <c:pt idx="7">
                  <c:v>MEP</c:v>
                </c:pt>
              </c:strCache>
            </c:strRef>
          </c:cat>
          <c:val>
            <c:numRef>
              <c:f>'Por institución'!$G$4:$G$11</c:f>
              <c:numCache>
                <c:formatCode>General</c:formatCode>
                <c:ptCount val="8"/>
                <c:pt idx="0">
                  <c:v>2.6225631333690987E-2</c:v>
                </c:pt>
                <c:pt idx="1">
                  <c:v>3.8618182404557853E-2</c:v>
                </c:pt>
                <c:pt idx="2">
                  <c:v>5.9654385123135686E-2</c:v>
                </c:pt>
                <c:pt idx="3">
                  <c:v>6.9598607784858144E-2</c:v>
                </c:pt>
                <c:pt idx="4">
                  <c:v>7.2278611429348952E-2</c:v>
                </c:pt>
                <c:pt idx="5">
                  <c:v>8.578537600650249E-2</c:v>
                </c:pt>
                <c:pt idx="6">
                  <c:v>0.16628625472051464</c:v>
                </c:pt>
                <c:pt idx="7">
                  <c:v>0.39161656305266723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2D-4BE7-9743-5B5042D43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30100784"/>
        <c:axId val="1430090800"/>
      </c:barChart>
      <c:catAx>
        <c:axId val="1430100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0090800"/>
        <c:crosses val="autoZero"/>
        <c:auto val="1"/>
        <c:lblAlgn val="ctr"/>
        <c:lblOffset val="100"/>
        <c:noMultiLvlLbl val="0"/>
      </c:catAx>
      <c:valAx>
        <c:axId val="1430090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30100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'Graph destinos'!$G$4:$G$9</c:f>
              <c:strCache>
                <c:ptCount val="6"/>
                <c:pt idx="0">
                  <c:v>PANI</c:v>
                </c:pt>
                <c:pt idx="1">
                  <c:v>IMAS</c:v>
                </c:pt>
                <c:pt idx="2">
                  <c:v>Juntas de Educación &amp; Adm.</c:v>
                </c:pt>
                <c:pt idx="3">
                  <c:v>FEES + Universidades</c:v>
                </c:pt>
                <c:pt idx="4">
                  <c:v>CCSS</c:v>
                </c:pt>
                <c:pt idx="5">
                  <c:v>Pensiones</c:v>
                </c:pt>
              </c:strCache>
            </c:strRef>
          </c:cat>
          <c:val>
            <c:numRef>
              <c:f>'Graph destinos'!$I$4:$I$9</c:f>
              <c:numCache>
                <c:formatCode>0.0%</c:formatCode>
                <c:ptCount val="6"/>
                <c:pt idx="0">
                  <c:v>2.5380515980446293E-2</c:v>
                </c:pt>
                <c:pt idx="1">
                  <c:v>7.2004898586500402E-2</c:v>
                </c:pt>
                <c:pt idx="2">
                  <c:v>7.3038984010170227E-2</c:v>
                </c:pt>
                <c:pt idx="3">
                  <c:v>0.185265493734218</c:v>
                </c:pt>
                <c:pt idx="4">
                  <c:v>0.22504725516442659</c:v>
                </c:pt>
                <c:pt idx="5">
                  <c:v>0.28980932342626098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C8-4C13-8A6E-3D8CB9305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5310687"/>
        <c:axId val="95032607"/>
      </c:barChart>
      <c:catAx>
        <c:axId val="953106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5032607"/>
        <c:crosses val="autoZero"/>
        <c:auto val="1"/>
        <c:lblAlgn val="ctr"/>
        <c:lblOffset val="100"/>
        <c:noMultiLvlLbl val="0"/>
      </c:catAx>
      <c:valAx>
        <c:axId val="9503260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95310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'Graph destinos'!$C$5:$C$8</c:f>
              <c:strCache>
                <c:ptCount val="4"/>
                <c:pt idx="0">
                  <c:v>Juntas de Educación &amp; Adm.</c:v>
                </c:pt>
                <c:pt idx="1">
                  <c:v>Fideicomisos</c:v>
                </c:pt>
                <c:pt idx="2">
                  <c:v>BANHVI</c:v>
                </c:pt>
                <c:pt idx="3">
                  <c:v>Municipalidades</c:v>
                </c:pt>
              </c:strCache>
            </c:strRef>
          </c:cat>
          <c:val>
            <c:numRef>
              <c:f>'Graph destinos'!$E$5:$E$8</c:f>
              <c:numCache>
                <c:formatCode>0.0%</c:formatCode>
                <c:ptCount val="4"/>
                <c:pt idx="0">
                  <c:v>6.7688005518934155E-2</c:v>
                </c:pt>
                <c:pt idx="1">
                  <c:v>9.5841885194297247E-2</c:v>
                </c:pt>
                <c:pt idx="2">
                  <c:v>0.28699513353563255</c:v>
                </c:pt>
                <c:pt idx="3">
                  <c:v>0.2912293107058776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70-4D85-9C08-005E99E89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5310687"/>
        <c:axId val="95032607"/>
      </c:barChart>
      <c:catAx>
        <c:axId val="953106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5032607"/>
        <c:crosses val="autoZero"/>
        <c:auto val="1"/>
        <c:lblAlgn val="ctr"/>
        <c:lblOffset val="100"/>
        <c:noMultiLvlLbl val="0"/>
      </c:catAx>
      <c:valAx>
        <c:axId val="9503260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95310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>
                <a:alpha val="55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17'!$E$3:$J$3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17'!$E$6:$J$6</c:f>
              <c:numCache>
                <c:formatCode>0.0%</c:formatCode>
                <c:ptCount val="6"/>
                <c:pt idx="0">
                  <c:v>-2.3657251662416008E-2</c:v>
                </c:pt>
                <c:pt idx="1">
                  <c:v>-2.9016425112876828E-2</c:v>
                </c:pt>
                <c:pt idx="2">
                  <c:v>-2.248528290783005E-2</c:v>
                </c:pt>
                <c:pt idx="3">
                  <c:v>-2.6437119671528994E-2</c:v>
                </c:pt>
                <c:pt idx="4">
                  <c:v>-3.3683926330361498E-2</c:v>
                </c:pt>
                <c:pt idx="5">
                  <c:v>-2.6963016961672605E-3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5A-4983-AADF-6CB593B74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77920176"/>
        <c:axId val="1"/>
      </c:barChart>
      <c:catAx>
        <c:axId val="107792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.0000000000000002E-2"/>
        </c:scaling>
        <c:delete val="1"/>
        <c:axPos val="l"/>
        <c:numFmt formatCode="0.0%" sourceLinked="1"/>
        <c:majorTickMark val="out"/>
        <c:minorTickMark val="none"/>
        <c:tickLblPos val="nextTo"/>
        <c:crossAx val="10779201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18'!$E$3:$J$3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18'!$E$6:$J$6</c:f>
              <c:numCache>
                <c:formatCode>0.0%</c:formatCode>
                <c:ptCount val="6"/>
                <c:pt idx="0">
                  <c:v>-5.0940167767312243E-2</c:v>
                </c:pt>
                <c:pt idx="1">
                  <c:v>-5.8784594824984979E-2</c:v>
                </c:pt>
                <c:pt idx="2">
                  <c:v>-5.6602178376530712E-2</c:v>
                </c:pt>
                <c:pt idx="3">
                  <c:v>-6.6542000538539967E-2</c:v>
                </c:pt>
                <c:pt idx="4">
                  <c:v>-7.9929274293745245E-2</c:v>
                </c:pt>
                <c:pt idx="5">
                  <c:v>-5.0339289812634615E-2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9-4185-8147-E43A6D93B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80207072"/>
        <c:axId val="1"/>
      </c:barChart>
      <c:catAx>
        <c:axId val="108020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.0000000000000002E-2"/>
        </c:scaling>
        <c:delete val="1"/>
        <c:axPos val="l"/>
        <c:numFmt formatCode="0.0%" sourceLinked="1"/>
        <c:majorTickMark val="out"/>
        <c:minorTickMark val="none"/>
        <c:tickLblPos val="nextTo"/>
        <c:crossAx val="1080207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>
                <a:alpha val="55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070C0">
                  <a:alpha val="55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D3C-4684-B91F-D6DDF4302995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17 (No OD)'!$E$3:$J$3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17 (No OD)'!$E$6:$J$6</c:f>
              <c:numCache>
                <c:formatCode>0.0%</c:formatCode>
                <c:ptCount val="6"/>
                <c:pt idx="0">
                  <c:v>-2.3657251662416008E-2</c:v>
                </c:pt>
                <c:pt idx="1">
                  <c:v>-2.9016425112876828E-2</c:v>
                </c:pt>
                <c:pt idx="2">
                  <c:v>-2.248528290783005E-2</c:v>
                </c:pt>
                <c:pt idx="3">
                  <c:v>-2.6437119671528994E-2</c:v>
                </c:pt>
                <c:pt idx="4">
                  <c:v>-3.3683926330361498E-2</c:v>
                </c:pt>
                <c:pt idx="5">
                  <c:v>6.0421059068992561E-3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3C-4684-B91F-D6DDF4302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77920176"/>
        <c:axId val="1"/>
      </c:barChart>
      <c:catAx>
        <c:axId val="107792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.0000000000000002E-2"/>
        </c:scaling>
        <c:delete val="1"/>
        <c:axPos val="l"/>
        <c:numFmt formatCode="0.0%" sourceLinked="1"/>
        <c:majorTickMark val="out"/>
        <c:minorTickMark val="none"/>
        <c:tickLblPos val="nextTo"/>
        <c:crossAx val="10779201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18 (No OD)'!$E$3:$J$3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18 (No OD)'!$E$6:$J$6</c:f>
              <c:numCache>
                <c:formatCode>0.0%</c:formatCode>
                <c:ptCount val="6"/>
                <c:pt idx="0">
                  <c:v>-5.0940167767312243E-2</c:v>
                </c:pt>
                <c:pt idx="1">
                  <c:v>-5.8784594824984979E-2</c:v>
                </c:pt>
                <c:pt idx="2">
                  <c:v>-5.6602178376530712E-2</c:v>
                </c:pt>
                <c:pt idx="3">
                  <c:v>-6.6542000538539967E-2</c:v>
                </c:pt>
                <c:pt idx="4">
                  <c:v>-7.9929274293745245E-2</c:v>
                </c:pt>
                <c:pt idx="5">
                  <c:v>-4.1395647621989516E-2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10-49BE-BE02-72C79B000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80207072"/>
        <c:axId val="1"/>
      </c:barChart>
      <c:catAx>
        <c:axId val="108020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.0000000000000002E-2"/>
        </c:scaling>
        <c:delete val="1"/>
        <c:axPos val="l"/>
        <c:numFmt formatCode="0.0%" sourceLinked="1"/>
        <c:majorTickMark val="out"/>
        <c:minorTickMark val="none"/>
        <c:tickLblPos val="nextTo"/>
        <c:crossAx val="1080207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'Metas IMF'!$D$4</c:f>
              <c:strCache>
                <c:ptCount val="1"/>
                <c:pt idx="0">
                  <c:v>Acuerdo FMI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'Metas IMF'!$E$3:$G$3</c:f>
              <c:strCache>
                <c:ptCount val="3"/>
                <c:pt idx="0">
                  <c:v>Julio, 2021</c:v>
                </c:pt>
                <c:pt idx="1">
                  <c:v>Setiembre, 2021</c:v>
                </c:pt>
                <c:pt idx="2">
                  <c:v>Diciembre, 2021</c:v>
                </c:pt>
              </c:strCache>
            </c:strRef>
          </c:cat>
          <c:val>
            <c:numRef>
              <c:f>'Metas IMF'!$E$4:$G$4</c:f>
              <c:numCache>
                <c:formatCode>#,##0</c:formatCode>
                <c:ptCount val="3"/>
                <c:pt idx="0">
                  <c:v>-390</c:v>
                </c:pt>
                <c:pt idx="1">
                  <c:v>-480</c:v>
                </c:pt>
                <c:pt idx="2">
                  <c:v>-640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8-408A-840E-911F5E198BFF}"/>
            </c:ext>
          </c:extLst>
        </c:ser>
        <c:ser>
          <c:idx val="1"/>
          <c:order val="1"/>
          <c:tx>
            <c:strRef>
              <c:f>'Metas IMF'!$D$5</c:f>
              <c:strCache>
                <c:ptCount val="1"/>
                <c:pt idx="0">
                  <c:v>Observado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'Metas IMF'!$E$3:$G$3</c:f>
              <c:strCache>
                <c:ptCount val="3"/>
                <c:pt idx="0">
                  <c:v>Julio, 2021</c:v>
                </c:pt>
                <c:pt idx="1">
                  <c:v>Setiembre, 2021</c:v>
                </c:pt>
                <c:pt idx="2">
                  <c:v>Diciembre, 2021</c:v>
                </c:pt>
              </c:strCache>
            </c:strRef>
          </c:cat>
          <c:val>
            <c:numRef>
              <c:f>'Metas IMF'!$E$5:$G$5</c:f>
              <c:numCache>
                <c:formatCode>#,##0</c:formatCode>
                <c:ptCount val="3"/>
                <c:pt idx="0">
                  <c:v>100.45275338013005</c:v>
                </c:pt>
                <c:pt idx="1">
                  <c:v>98.963856636888352</c:v>
                </c:pt>
                <c:pt idx="2">
                  <c:v>-107.59741402337794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68-408A-840E-911F5E198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2631855"/>
        <c:axId val="1492632271"/>
      </c:barChart>
      <c:catAx>
        <c:axId val="1492631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92632271"/>
        <c:crosses val="autoZero"/>
        <c:auto val="1"/>
        <c:lblAlgn val="ctr"/>
        <c:lblOffset val="100"/>
        <c:noMultiLvlLbl val="0"/>
      </c:catAx>
      <c:valAx>
        <c:axId val="149263227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492631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'Metas IMF'!$D$9</c:f>
              <c:strCache>
                <c:ptCount val="1"/>
                <c:pt idx="0">
                  <c:v>Acuerdo FMI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'Metas IMF'!$E$3:$G$3</c:f>
              <c:strCache>
                <c:ptCount val="3"/>
                <c:pt idx="0">
                  <c:v>Julio, 2021</c:v>
                </c:pt>
                <c:pt idx="1">
                  <c:v>Setiembre, 2021</c:v>
                </c:pt>
                <c:pt idx="2">
                  <c:v>Diciembre, 2021</c:v>
                </c:pt>
              </c:strCache>
            </c:strRef>
          </c:cat>
          <c:val>
            <c:numRef>
              <c:f>'Metas IMF'!$E$9:$G$9</c:f>
              <c:numCache>
                <c:formatCode>#,##0</c:formatCode>
                <c:ptCount val="3"/>
                <c:pt idx="0">
                  <c:v>26625</c:v>
                </c:pt>
                <c:pt idx="1">
                  <c:v>26883</c:v>
                </c:pt>
                <c:pt idx="2">
                  <c:v>27100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DF-4273-A523-1A8DAE3D846E}"/>
            </c:ext>
          </c:extLst>
        </c:ser>
        <c:ser>
          <c:idx val="1"/>
          <c:order val="1"/>
          <c:tx>
            <c:strRef>
              <c:f>'Metas IMF'!$D$10</c:f>
              <c:strCache>
                <c:ptCount val="1"/>
                <c:pt idx="0">
                  <c:v>Observado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'Metas IMF'!$E$3:$G$3</c:f>
              <c:strCache>
                <c:ptCount val="3"/>
                <c:pt idx="0">
                  <c:v>Julio, 2021</c:v>
                </c:pt>
                <c:pt idx="1">
                  <c:v>Setiembre, 2021</c:v>
                </c:pt>
                <c:pt idx="2">
                  <c:v>Diciembre, 2021</c:v>
                </c:pt>
              </c:strCache>
            </c:strRef>
          </c:cat>
          <c:val>
            <c:numRef>
              <c:f>'Metas IMF'!$E$10:$G$10</c:f>
              <c:numCache>
                <c:formatCode>#,##0</c:formatCode>
                <c:ptCount val="3"/>
                <c:pt idx="0">
                  <c:v>26384.89808393778</c:v>
                </c:pt>
                <c:pt idx="1">
                  <c:v>27213.742834388158</c:v>
                </c:pt>
                <c:pt idx="2">
                  <c:v>26813.183710000001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DF-4273-A523-1A8DAE3D8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2631855"/>
        <c:axId val="1492632271"/>
      </c:barChart>
      <c:catAx>
        <c:axId val="1492631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92632271"/>
        <c:crosses val="autoZero"/>
        <c:auto val="1"/>
        <c:lblAlgn val="ctr"/>
        <c:lblOffset val="100"/>
        <c:noMultiLvlLbl val="0"/>
      </c:catAx>
      <c:valAx>
        <c:axId val="149263227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492631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133518412423337E-2"/>
          <c:y val="2.2908973045587026E-2"/>
          <c:w val="0.96768791627021888"/>
          <c:h val="0.909141149023038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Canjes!$A$9</c:f>
              <c:strCache>
                <c:ptCount val="1"/>
                <c:pt idx="0">
                  <c:v>Deuda Estandarizada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Canjes!$C$6:$H$6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Canjes!$C$9:$H$9</c:f>
              <c:numCache>
                <c:formatCode>_(* #,##0.00_);_(* \(#,##0.00\);_(* "-"??_);_(@_)</c:formatCode>
                <c:ptCount val="6"/>
                <c:pt idx="0">
                  <c:v>933571.22161848738</c:v>
                </c:pt>
                <c:pt idx="1">
                  <c:v>719787.14031920489</c:v>
                </c:pt>
                <c:pt idx="2">
                  <c:v>765666.83784060599</c:v>
                </c:pt>
                <c:pt idx="3">
                  <c:v>1214762.6633918793</c:v>
                </c:pt>
                <c:pt idx="4">
                  <c:v>652995.43324966019</c:v>
                </c:pt>
                <c:pt idx="5">
                  <c:v>566731.38585057331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3-43C0-8BB1-C4B81793259A}"/>
            </c:ext>
          </c:extLst>
        </c:ser>
        <c:ser>
          <c:idx val="1"/>
          <c:order val="1"/>
          <c:tx>
            <c:strRef>
              <c:f>Canjes!$A$10</c:f>
              <c:strCache>
                <c:ptCount val="1"/>
                <c:pt idx="0">
                  <c:v>Deuda Individualizada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Canjes!$C$6:$H$6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Canjes!$C$10:$H$10</c:f>
              <c:numCache>
                <c:formatCode>General</c:formatCode>
                <c:ptCount val="6"/>
                <c:pt idx="2" formatCode="_(* #,##0.00_);_(* \(#,##0.00\);_(* &quot;-&quot;??_);_(@_)">
                  <c:v>115934.58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F3-43C0-8BB1-C4B8179325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4"/>
        <c:overlap val="100"/>
        <c:axId val="291314176"/>
        <c:axId val="479831744"/>
      </c:barChart>
      <c:catAx>
        <c:axId val="29131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79831744"/>
        <c:crosses val="autoZero"/>
        <c:auto val="1"/>
        <c:lblAlgn val="ctr"/>
        <c:lblOffset val="100"/>
        <c:noMultiLvlLbl val="0"/>
      </c:catAx>
      <c:valAx>
        <c:axId val="479831744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291314176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'Graph 20'!$D$4:$I$4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'Graph 20'!$D$10:$I$10</c:f>
              <c:numCache>
                <c:formatCode>0.0%</c:formatCode>
                <c:ptCount val="6"/>
                <c:pt idx="0">
                  <c:v>4.0065116540032586E-2</c:v>
                </c:pt>
                <c:pt idx="1">
                  <c:v>3.0004013158034026E-2</c:v>
                </c:pt>
                <c:pt idx="2">
                  <c:v>4.8025395737812671E-2</c:v>
                </c:pt>
                <c:pt idx="3">
                  <c:v>4.4977797153480825E-2</c:v>
                </c:pt>
                <c:pt idx="4">
                  <c:v>0.10708459053619157</c:v>
                </c:pt>
                <c:pt idx="5">
                  <c:v>1.5507945601894058E-2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D6-4539-9064-2AE08FD21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076942032"/>
        <c:axId val="1"/>
      </c:barChart>
      <c:catAx>
        <c:axId val="107694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0769420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F4-47B6-8754-7DCEFF1D2CC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F4-47B6-8754-7DCEFF1D2C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'Intereses vs Budget'!$C$6:$C$7</c:f>
              <c:strCache>
                <c:ptCount val="2"/>
                <c:pt idx="0">
                  <c:v>Presupuesto</c:v>
                </c:pt>
                <c:pt idx="1">
                  <c:v>Devengado</c:v>
                </c:pt>
              </c:strCache>
            </c:strRef>
          </c:cat>
          <c:val>
            <c:numRef>
              <c:f>'Intereses vs Budget'!$D$6:$D$7</c:f>
              <c:numCache>
                <c:formatCode>#,##0</c:formatCode>
                <c:ptCount val="2"/>
                <c:pt idx="0">
                  <c:v>2139660.9107300001</c:v>
                </c:pt>
                <c:pt idx="1">
                  <c:v>1901219.8542044801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F4-47B6-8754-7DCEFF1D2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812165983"/>
        <c:axId val="812165151"/>
      </c:barChart>
      <c:catAx>
        <c:axId val="812165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12165151"/>
        <c:crosses val="autoZero"/>
        <c:auto val="1"/>
        <c:lblAlgn val="ctr"/>
        <c:lblOffset val="100"/>
        <c:noMultiLvlLbl val="0"/>
      </c:catAx>
      <c:valAx>
        <c:axId val="81216515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81216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Interna!$A$31</c:f>
              <c:strCache>
                <c:ptCount val="1"/>
                <c:pt idx="0">
                  <c:v>Observada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Interna!$B$30:$M$30</c:f>
              <c:numCache>
                <c:formatCode>mmm\-yy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Interna!$B$31:$M$31</c:f>
              <c:numCache>
                <c:formatCode>0.00%</c:formatCode>
                <c:ptCount val="12"/>
                <c:pt idx="0">
                  <c:v>7.8460000000000002E-2</c:v>
                </c:pt>
                <c:pt idx="1">
                  <c:v>8.0629999999999993E-2</c:v>
                </c:pt>
                <c:pt idx="2">
                  <c:v>8.2863105410117863E-2</c:v>
                </c:pt>
                <c:pt idx="3">
                  <c:v>8.5618216226139576E-2</c:v>
                </c:pt>
                <c:pt idx="4">
                  <c:v>8.7608619596205112E-2</c:v>
                </c:pt>
                <c:pt idx="5">
                  <c:v>8.9281159489660769E-2</c:v>
                </c:pt>
                <c:pt idx="6">
                  <c:v>9.1219999999999996E-2</c:v>
                </c:pt>
                <c:pt idx="7">
                  <c:v>8.9593560280789825E-2</c:v>
                </c:pt>
                <c:pt idx="8">
                  <c:v>8.8165073045221531E-2</c:v>
                </c:pt>
                <c:pt idx="9">
                  <c:v>8.5872611635179272E-2</c:v>
                </c:pt>
                <c:pt idx="10">
                  <c:v>8.7202326336372343E-2</c:v>
                </c:pt>
                <c:pt idx="11">
                  <c:v>8.6693174751580893E-2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89-493B-B21E-69E3B6CF5987}"/>
            </c:ext>
          </c:extLst>
        </c:ser>
        <c:ser>
          <c:idx val="1"/>
          <c:order val="1"/>
          <c:tx>
            <c:strRef>
              <c:f>Interna!$A$32</c:f>
              <c:strCache>
                <c:ptCount val="1"/>
                <c:pt idx="0">
                  <c:v>Ajustada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Interna!$B$30:$M$30</c:f>
              <c:numCache>
                <c:formatCode>mmm\-yy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Interna!$B$32:$M$32</c:f>
              <c:numCache>
                <c:formatCode>0.00%</c:formatCode>
                <c:ptCount val="12"/>
                <c:pt idx="10">
                  <c:v>7.3892613465409818E-2</c:v>
                </c:pt>
                <c:pt idx="11">
                  <c:v>7.4130178553389062E-2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89-493B-B21E-69E3B6CF5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94543104"/>
        <c:axId val="1594541440"/>
      </c:barChart>
      <c:dateAx>
        <c:axId val="159454310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94541440"/>
        <c:crosses val="autoZero"/>
        <c:auto val="1"/>
        <c:lblOffset val="100"/>
        <c:baseTimeUnit val="months"/>
      </c:dateAx>
      <c:valAx>
        <c:axId val="159454144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59454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Colocación!$B$3</c:f>
              <c:strCache>
                <c:ptCount val="1"/>
                <c:pt idx="0">
                  <c:v>Efectivo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Colocación!$A$6:$A$17</c:f>
              <c:strCache>
                <c:ptCount val="12"/>
                <c:pt idx="0">
                  <c:v>I-2016</c:v>
                </c:pt>
                <c:pt idx="1">
                  <c:v>II-2016</c:v>
                </c:pt>
                <c:pt idx="2">
                  <c:v>I-2017</c:v>
                </c:pt>
                <c:pt idx="3">
                  <c:v>II-2017</c:v>
                </c:pt>
                <c:pt idx="4">
                  <c:v>I-2018</c:v>
                </c:pt>
                <c:pt idx="5">
                  <c:v>II-2018</c:v>
                </c:pt>
                <c:pt idx="6">
                  <c:v>I-2019</c:v>
                </c:pt>
                <c:pt idx="7">
                  <c:v>II-2019</c:v>
                </c:pt>
                <c:pt idx="8">
                  <c:v>I-2020</c:v>
                </c:pt>
                <c:pt idx="9">
                  <c:v>II-2020</c:v>
                </c:pt>
                <c:pt idx="10">
                  <c:v>I-2021</c:v>
                </c:pt>
                <c:pt idx="11">
                  <c:v>II-2021</c:v>
                </c:pt>
              </c:strCache>
            </c:strRef>
          </c:cat>
          <c:val>
            <c:numRef>
              <c:f>Colocación!$B$6:$B$17</c:f>
              <c:numCache>
                <c:formatCode>_(* #,##0.00_);_(* \(#,##0.00\);_(* "-"??_);_(@_)</c:formatCode>
                <c:ptCount val="12"/>
                <c:pt idx="0">
                  <c:v>873116.4</c:v>
                </c:pt>
                <c:pt idx="1">
                  <c:v>1223716.6000000001</c:v>
                </c:pt>
                <c:pt idx="2">
                  <c:v>1159791.1599999999</c:v>
                </c:pt>
                <c:pt idx="3">
                  <c:v>1350232.88</c:v>
                </c:pt>
                <c:pt idx="4">
                  <c:v>1998924.34</c:v>
                </c:pt>
                <c:pt idx="5">
                  <c:v>1461409.7884527901</c:v>
                </c:pt>
                <c:pt idx="6">
                  <c:v>2269843.81</c:v>
                </c:pt>
                <c:pt idx="7">
                  <c:v>977971.25</c:v>
                </c:pt>
                <c:pt idx="8">
                  <c:v>812576.44799413136</c:v>
                </c:pt>
                <c:pt idx="9">
                  <c:v>1772514.7246045736</c:v>
                </c:pt>
                <c:pt idx="10">
                  <c:v>2234337.37</c:v>
                </c:pt>
                <c:pt idx="11">
                  <c:v>1283364.0998446175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4C-4F66-9C79-9899D571B64F}"/>
            </c:ext>
          </c:extLst>
        </c:ser>
        <c:ser>
          <c:idx val="1"/>
          <c:order val="1"/>
          <c:tx>
            <c:strRef>
              <c:f>Colocación!$C$3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Colocación!$A$6:$A$17</c:f>
              <c:strCache>
                <c:ptCount val="12"/>
                <c:pt idx="0">
                  <c:v>I-2016</c:v>
                </c:pt>
                <c:pt idx="1">
                  <c:v>II-2016</c:v>
                </c:pt>
                <c:pt idx="2">
                  <c:v>I-2017</c:v>
                </c:pt>
                <c:pt idx="3">
                  <c:v>II-2017</c:v>
                </c:pt>
                <c:pt idx="4">
                  <c:v>I-2018</c:v>
                </c:pt>
                <c:pt idx="5">
                  <c:v>II-2018</c:v>
                </c:pt>
                <c:pt idx="6">
                  <c:v>I-2019</c:v>
                </c:pt>
                <c:pt idx="7">
                  <c:v>II-2019</c:v>
                </c:pt>
                <c:pt idx="8">
                  <c:v>I-2020</c:v>
                </c:pt>
                <c:pt idx="9">
                  <c:v>II-2020</c:v>
                </c:pt>
                <c:pt idx="10">
                  <c:v>I-2021</c:v>
                </c:pt>
                <c:pt idx="11">
                  <c:v>II-2021</c:v>
                </c:pt>
              </c:strCache>
            </c:strRef>
          </c:cat>
          <c:val>
            <c:numRef>
              <c:f>Colocación!$C$6:$C$17</c:f>
              <c:numCache>
                <c:formatCode>_(* #,##0.00_);_(* \(#,##0.00\);_(* "-"??_);_(@_)</c:formatCode>
                <c:ptCount val="12"/>
                <c:pt idx="0">
                  <c:v>925000</c:v>
                </c:pt>
                <c:pt idx="1">
                  <c:v>960000</c:v>
                </c:pt>
                <c:pt idx="2">
                  <c:v>950000</c:v>
                </c:pt>
                <c:pt idx="3">
                  <c:v>1100000</c:v>
                </c:pt>
                <c:pt idx="4">
                  <c:v>1250000</c:v>
                </c:pt>
                <c:pt idx="5">
                  <c:v>2000000</c:v>
                </c:pt>
                <c:pt idx="6">
                  <c:v>1400000</c:v>
                </c:pt>
                <c:pt idx="7">
                  <c:v>1400000</c:v>
                </c:pt>
                <c:pt idx="8">
                  <c:v>1500000</c:v>
                </c:pt>
                <c:pt idx="9">
                  <c:v>1800000</c:v>
                </c:pt>
                <c:pt idx="10">
                  <c:v>1800000</c:v>
                </c:pt>
                <c:pt idx="11">
                  <c:v>1400000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4C-4F66-9C79-9899D571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45386832"/>
        <c:axId val="1270349856"/>
      </c:barChart>
      <c:catAx>
        <c:axId val="124538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70349856"/>
        <c:crosses val="autoZero"/>
        <c:auto val="1"/>
        <c:lblAlgn val="ctr"/>
        <c:lblOffset val="100"/>
        <c:noMultiLvlLbl val="0"/>
      </c:catAx>
      <c:valAx>
        <c:axId val="1270349856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4538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EMBI!$B$1</c:f>
              <c:strCache>
                <c:ptCount val="1"/>
                <c:pt idx="0">
                  <c:v>CRI</c:v>
                </c:pt>
              </c:strCache>
            </c:strRef>
          </c:tx>
          <c:spPr>
            <a:ln w="444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EMBI!$A$219:$A$719</c:f>
              <c:numCache>
                <c:formatCode>m/d/yyyy</c:formatCode>
                <c:ptCount val="501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43851</c:v>
                </c:pt>
                <c:pt idx="13">
                  <c:v>43852</c:v>
                </c:pt>
                <c:pt idx="14">
                  <c:v>43853</c:v>
                </c:pt>
                <c:pt idx="15">
                  <c:v>43854</c:v>
                </c:pt>
                <c:pt idx="16">
                  <c:v>43857</c:v>
                </c:pt>
                <c:pt idx="17">
                  <c:v>43858</c:v>
                </c:pt>
                <c:pt idx="18">
                  <c:v>43859</c:v>
                </c:pt>
                <c:pt idx="19">
                  <c:v>43860</c:v>
                </c:pt>
                <c:pt idx="20">
                  <c:v>43861</c:v>
                </c:pt>
                <c:pt idx="21">
                  <c:v>43864</c:v>
                </c:pt>
                <c:pt idx="22">
                  <c:v>43865</c:v>
                </c:pt>
                <c:pt idx="23">
                  <c:v>43866</c:v>
                </c:pt>
                <c:pt idx="24">
                  <c:v>43867</c:v>
                </c:pt>
                <c:pt idx="25">
                  <c:v>43868</c:v>
                </c:pt>
                <c:pt idx="26">
                  <c:v>43871</c:v>
                </c:pt>
                <c:pt idx="27">
                  <c:v>43872</c:v>
                </c:pt>
                <c:pt idx="28">
                  <c:v>43873</c:v>
                </c:pt>
                <c:pt idx="29">
                  <c:v>43874</c:v>
                </c:pt>
                <c:pt idx="30">
                  <c:v>43875</c:v>
                </c:pt>
                <c:pt idx="31">
                  <c:v>43879</c:v>
                </c:pt>
                <c:pt idx="32">
                  <c:v>43880</c:v>
                </c:pt>
                <c:pt idx="33">
                  <c:v>43881</c:v>
                </c:pt>
                <c:pt idx="34">
                  <c:v>43882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43892</c:v>
                </c:pt>
                <c:pt idx="41">
                  <c:v>43893</c:v>
                </c:pt>
                <c:pt idx="42">
                  <c:v>43894</c:v>
                </c:pt>
                <c:pt idx="43">
                  <c:v>43895</c:v>
                </c:pt>
                <c:pt idx="44">
                  <c:v>43896</c:v>
                </c:pt>
                <c:pt idx="45">
                  <c:v>43899</c:v>
                </c:pt>
                <c:pt idx="46">
                  <c:v>43900</c:v>
                </c:pt>
                <c:pt idx="47">
                  <c:v>43901</c:v>
                </c:pt>
                <c:pt idx="48">
                  <c:v>43902</c:v>
                </c:pt>
                <c:pt idx="49">
                  <c:v>43903</c:v>
                </c:pt>
                <c:pt idx="50">
                  <c:v>43906</c:v>
                </c:pt>
                <c:pt idx="51">
                  <c:v>43907</c:v>
                </c:pt>
                <c:pt idx="52">
                  <c:v>43908</c:v>
                </c:pt>
                <c:pt idx="53">
                  <c:v>43909</c:v>
                </c:pt>
                <c:pt idx="54">
                  <c:v>43910</c:v>
                </c:pt>
                <c:pt idx="55">
                  <c:v>43913</c:v>
                </c:pt>
                <c:pt idx="56">
                  <c:v>43914</c:v>
                </c:pt>
                <c:pt idx="57">
                  <c:v>43915</c:v>
                </c:pt>
                <c:pt idx="58">
                  <c:v>43916</c:v>
                </c:pt>
                <c:pt idx="59">
                  <c:v>43917</c:v>
                </c:pt>
                <c:pt idx="60">
                  <c:v>43920</c:v>
                </c:pt>
                <c:pt idx="61">
                  <c:v>43921</c:v>
                </c:pt>
                <c:pt idx="62">
                  <c:v>43922</c:v>
                </c:pt>
                <c:pt idx="63">
                  <c:v>43923</c:v>
                </c:pt>
                <c:pt idx="64">
                  <c:v>43924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43934</c:v>
                </c:pt>
                <c:pt idx="70">
                  <c:v>43935</c:v>
                </c:pt>
                <c:pt idx="71">
                  <c:v>43936</c:v>
                </c:pt>
                <c:pt idx="72">
                  <c:v>43937</c:v>
                </c:pt>
                <c:pt idx="73">
                  <c:v>43938</c:v>
                </c:pt>
                <c:pt idx="74">
                  <c:v>43941</c:v>
                </c:pt>
                <c:pt idx="75">
                  <c:v>43942</c:v>
                </c:pt>
                <c:pt idx="76">
                  <c:v>43943</c:v>
                </c:pt>
                <c:pt idx="77">
                  <c:v>43944</c:v>
                </c:pt>
                <c:pt idx="78">
                  <c:v>43945</c:v>
                </c:pt>
                <c:pt idx="79">
                  <c:v>43948</c:v>
                </c:pt>
                <c:pt idx="80">
                  <c:v>43949</c:v>
                </c:pt>
                <c:pt idx="81">
                  <c:v>43950</c:v>
                </c:pt>
                <c:pt idx="82">
                  <c:v>43951</c:v>
                </c:pt>
                <c:pt idx="83">
                  <c:v>43952</c:v>
                </c:pt>
                <c:pt idx="84">
                  <c:v>43955</c:v>
                </c:pt>
                <c:pt idx="85">
                  <c:v>43956</c:v>
                </c:pt>
                <c:pt idx="86">
                  <c:v>43957</c:v>
                </c:pt>
                <c:pt idx="87">
                  <c:v>43958</c:v>
                </c:pt>
                <c:pt idx="88">
                  <c:v>43959</c:v>
                </c:pt>
                <c:pt idx="89">
                  <c:v>43962</c:v>
                </c:pt>
                <c:pt idx="90">
                  <c:v>43963</c:v>
                </c:pt>
                <c:pt idx="91">
                  <c:v>43964</c:v>
                </c:pt>
                <c:pt idx="92">
                  <c:v>43965</c:v>
                </c:pt>
                <c:pt idx="93">
                  <c:v>43966</c:v>
                </c:pt>
                <c:pt idx="94">
                  <c:v>43969</c:v>
                </c:pt>
                <c:pt idx="95">
                  <c:v>43970</c:v>
                </c:pt>
                <c:pt idx="96">
                  <c:v>43971</c:v>
                </c:pt>
                <c:pt idx="97">
                  <c:v>43972</c:v>
                </c:pt>
                <c:pt idx="98">
                  <c:v>43973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  <c:pt idx="103">
                  <c:v>43983</c:v>
                </c:pt>
                <c:pt idx="104">
                  <c:v>43984</c:v>
                </c:pt>
                <c:pt idx="105">
                  <c:v>43985</c:v>
                </c:pt>
                <c:pt idx="106">
                  <c:v>43986</c:v>
                </c:pt>
                <c:pt idx="107">
                  <c:v>43987</c:v>
                </c:pt>
                <c:pt idx="108">
                  <c:v>43990</c:v>
                </c:pt>
                <c:pt idx="109">
                  <c:v>43991</c:v>
                </c:pt>
                <c:pt idx="110">
                  <c:v>43992</c:v>
                </c:pt>
                <c:pt idx="111">
                  <c:v>43993</c:v>
                </c:pt>
                <c:pt idx="112">
                  <c:v>43994</c:v>
                </c:pt>
                <c:pt idx="113">
                  <c:v>43997</c:v>
                </c:pt>
                <c:pt idx="114">
                  <c:v>43998</c:v>
                </c:pt>
                <c:pt idx="115">
                  <c:v>43999</c:v>
                </c:pt>
                <c:pt idx="116">
                  <c:v>44000</c:v>
                </c:pt>
                <c:pt idx="117">
                  <c:v>44001</c:v>
                </c:pt>
                <c:pt idx="118">
                  <c:v>44004</c:v>
                </c:pt>
                <c:pt idx="119">
                  <c:v>44005</c:v>
                </c:pt>
                <c:pt idx="120">
                  <c:v>44006</c:v>
                </c:pt>
                <c:pt idx="121">
                  <c:v>44007</c:v>
                </c:pt>
                <c:pt idx="122">
                  <c:v>44008</c:v>
                </c:pt>
                <c:pt idx="123">
                  <c:v>44011</c:v>
                </c:pt>
                <c:pt idx="124">
                  <c:v>44012</c:v>
                </c:pt>
                <c:pt idx="125">
                  <c:v>44013</c:v>
                </c:pt>
                <c:pt idx="126">
                  <c:v>44014</c:v>
                </c:pt>
                <c:pt idx="127">
                  <c:v>44018</c:v>
                </c:pt>
                <c:pt idx="128">
                  <c:v>44019</c:v>
                </c:pt>
                <c:pt idx="129">
                  <c:v>44020</c:v>
                </c:pt>
                <c:pt idx="130">
                  <c:v>44021</c:v>
                </c:pt>
                <c:pt idx="131">
                  <c:v>44022</c:v>
                </c:pt>
                <c:pt idx="132">
                  <c:v>44025</c:v>
                </c:pt>
                <c:pt idx="133">
                  <c:v>44026</c:v>
                </c:pt>
                <c:pt idx="134">
                  <c:v>44027</c:v>
                </c:pt>
                <c:pt idx="135">
                  <c:v>44028</c:v>
                </c:pt>
                <c:pt idx="136">
                  <c:v>44029</c:v>
                </c:pt>
                <c:pt idx="137">
                  <c:v>44032</c:v>
                </c:pt>
                <c:pt idx="138">
                  <c:v>44033</c:v>
                </c:pt>
                <c:pt idx="139">
                  <c:v>44034</c:v>
                </c:pt>
                <c:pt idx="140">
                  <c:v>44035</c:v>
                </c:pt>
                <c:pt idx="141">
                  <c:v>44036</c:v>
                </c:pt>
                <c:pt idx="142">
                  <c:v>44039</c:v>
                </c:pt>
                <c:pt idx="143">
                  <c:v>44040</c:v>
                </c:pt>
                <c:pt idx="144">
                  <c:v>44041</c:v>
                </c:pt>
                <c:pt idx="145">
                  <c:v>44042</c:v>
                </c:pt>
                <c:pt idx="146">
                  <c:v>44043</c:v>
                </c:pt>
                <c:pt idx="147">
                  <c:v>44046</c:v>
                </c:pt>
                <c:pt idx="148">
                  <c:v>44047</c:v>
                </c:pt>
                <c:pt idx="149">
                  <c:v>44048</c:v>
                </c:pt>
                <c:pt idx="150">
                  <c:v>44049</c:v>
                </c:pt>
                <c:pt idx="151">
                  <c:v>44050</c:v>
                </c:pt>
                <c:pt idx="152">
                  <c:v>44053</c:v>
                </c:pt>
                <c:pt idx="153">
                  <c:v>44054</c:v>
                </c:pt>
                <c:pt idx="154">
                  <c:v>44055</c:v>
                </c:pt>
                <c:pt idx="155">
                  <c:v>44056</c:v>
                </c:pt>
                <c:pt idx="156">
                  <c:v>44057</c:v>
                </c:pt>
                <c:pt idx="157">
                  <c:v>44060</c:v>
                </c:pt>
                <c:pt idx="158">
                  <c:v>44061</c:v>
                </c:pt>
                <c:pt idx="159">
                  <c:v>44062</c:v>
                </c:pt>
                <c:pt idx="160">
                  <c:v>44063</c:v>
                </c:pt>
                <c:pt idx="161">
                  <c:v>44064</c:v>
                </c:pt>
                <c:pt idx="162">
                  <c:v>44067</c:v>
                </c:pt>
                <c:pt idx="163">
                  <c:v>44068</c:v>
                </c:pt>
                <c:pt idx="164">
                  <c:v>44069</c:v>
                </c:pt>
                <c:pt idx="165">
                  <c:v>44070</c:v>
                </c:pt>
                <c:pt idx="166">
                  <c:v>44071</c:v>
                </c:pt>
                <c:pt idx="167">
                  <c:v>44074</c:v>
                </c:pt>
                <c:pt idx="168">
                  <c:v>44075</c:v>
                </c:pt>
                <c:pt idx="169">
                  <c:v>44076</c:v>
                </c:pt>
                <c:pt idx="170">
                  <c:v>44077</c:v>
                </c:pt>
                <c:pt idx="171">
                  <c:v>44078</c:v>
                </c:pt>
                <c:pt idx="172">
                  <c:v>44082</c:v>
                </c:pt>
                <c:pt idx="173">
                  <c:v>44083</c:v>
                </c:pt>
                <c:pt idx="174">
                  <c:v>44084</c:v>
                </c:pt>
                <c:pt idx="175">
                  <c:v>44085</c:v>
                </c:pt>
                <c:pt idx="176">
                  <c:v>44088</c:v>
                </c:pt>
                <c:pt idx="177">
                  <c:v>44089</c:v>
                </c:pt>
                <c:pt idx="178">
                  <c:v>44090</c:v>
                </c:pt>
                <c:pt idx="179">
                  <c:v>44091</c:v>
                </c:pt>
                <c:pt idx="180">
                  <c:v>44092</c:v>
                </c:pt>
                <c:pt idx="181">
                  <c:v>44095</c:v>
                </c:pt>
                <c:pt idx="182">
                  <c:v>44096</c:v>
                </c:pt>
                <c:pt idx="183">
                  <c:v>44097</c:v>
                </c:pt>
                <c:pt idx="184">
                  <c:v>44098</c:v>
                </c:pt>
                <c:pt idx="185">
                  <c:v>44099</c:v>
                </c:pt>
                <c:pt idx="186">
                  <c:v>44102</c:v>
                </c:pt>
                <c:pt idx="187">
                  <c:v>44103</c:v>
                </c:pt>
                <c:pt idx="188">
                  <c:v>44104</c:v>
                </c:pt>
                <c:pt idx="189">
                  <c:v>44105</c:v>
                </c:pt>
                <c:pt idx="190">
                  <c:v>44106</c:v>
                </c:pt>
                <c:pt idx="191">
                  <c:v>44109</c:v>
                </c:pt>
                <c:pt idx="192">
                  <c:v>44110</c:v>
                </c:pt>
                <c:pt idx="193">
                  <c:v>44111</c:v>
                </c:pt>
                <c:pt idx="194">
                  <c:v>44112</c:v>
                </c:pt>
                <c:pt idx="195">
                  <c:v>44113</c:v>
                </c:pt>
                <c:pt idx="196">
                  <c:v>44117</c:v>
                </c:pt>
                <c:pt idx="197">
                  <c:v>44118</c:v>
                </c:pt>
                <c:pt idx="198">
                  <c:v>44119</c:v>
                </c:pt>
                <c:pt idx="199">
                  <c:v>44120</c:v>
                </c:pt>
                <c:pt idx="200">
                  <c:v>44123</c:v>
                </c:pt>
                <c:pt idx="201">
                  <c:v>44124</c:v>
                </c:pt>
                <c:pt idx="202">
                  <c:v>44125</c:v>
                </c:pt>
                <c:pt idx="203">
                  <c:v>44126</c:v>
                </c:pt>
                <c:pt idx="204">
                  <c:v>44127</c:v>
                </c:pt>
                <c:pt idx="205">
                  <c:v>44130</c:v>
                </c:pt>
                <c:pt idx="206">
                  <c:v>44131</c:v>
                </c:pt>
                <c:pt idx="207">
                  <c:v>44132</c:v>
                </c:pt>
                <c:pt idx="208">
                  <c:v>44133</c:v>
                </c:pt>
                <c:pt idx="209">
                  <c:v>44134</c:v>
                </c:pt>
                <c:pt idx="210">
                  <c:v>44137</c:v>
                </c:pt>
                <c:pt idx="211">
                  <c:v>44138</c:v>
                </c:pt>
                <c:pt idx="212">
                  <c:v>44139</c:v>
                </c:pt>
                <c:pt idx="213">
                  <c:v>44140</c:v>
                </c:pt>
                <c:pt idx="214">
                  <c:v>44141</c:v>
                </c:pt>
                <c:pt idx="215">
                  <c:v>44144</c:v>
                </c:pt>
                <c:pt idx="216">
                  <c:v>44145</c:v>
                </c:pt>
                <c:pt idx="217">
                  <c:v>44147</c:v>
                </c:pt>
                <c:pt idx="218">
                  <c:v>44148</c:v>
                </c:pt>
                <c:pt idx="219">
                  <c:v>44151</c:v>
                </c:pt>
                <c:pt idx="220">
                  <c:v>44152</c:v>
                </c:pt>
                <c:pt idx="221">
                  <c:v>44153</c:v>
                </c:pt>
                <c:pt idx="222">
                  <c:v>44154</c:v>
                </c:pt>
                <c:pt idx="223">
                  <c:v>44155</c:v>
                </c:pt>
                <c:pt idx="224">
                  <c:v>44158</c:v>
                </c:pt>
                <c:pt idx="225">
                  <c:v>44159</c:v>
                </c:pt>
                <c:pt idx="226">
                  <c:v>44160</c:v>
                </c:pt>
                <c:pt idx="227">
                  <c:v>44162</c:v>
                </c:pt>
                <c:pt idx="228">
                  <c:v>44165</c:v>
                </c:pt>
                <c:pt idx="229">
                  <c:v>44166</c:v>
                </c:pt>
                <c:pt idx="230">
                  <c:v>44167</c:v>
                </c:pt>
                <c:pt idx="231">
                  <c:v>44168</c:v>
                </c:pt>
                <c:pt idx="232">
                  <c:v>44169</c:v>
                </c:pt>
                <c:pt idx="233">
                  <c:v>44172</c:v>
                </c:pt>
                <c:pt idx="234">
                  <c:v>44173</c:v>
                </c:pt>
                <c:pt idx="235">
                  <c:v>44174</c:v>
                </c:pt>
                <c:pt idx="236">
                  <c:v>44175</c:v>
                </c:pt>
                <c:pt idx="237">
                  <c:v>44176</c:v>
                </c:pt>
                <c:pt idx="238">
                  <c:v>44179</c:v>
                </c:pt>
                <c:pt idx="239">
                  <c:v>44180</c:v>
                </c:pt>
                <c:pt idx="240">
                  <c:v>44181</c:v>
                </c:pt>
                <c:pt idx="241">
                  <c:v>44182</c:v>
                </c:pt>
                <c:pt idx="242">
                  <c:v>44183</c:v>
                </c:pt>
                <c:pt idx="243">
                  <c:v>44186</c:v>
                </c:pt>
                <c:pt idx="244">
                  <c:v>44187</c:v>
                </c:pt>
                <c:pt idx="245">
                  <c:v>44188</c:v>
                </c:pt>
                <c:pt idx="246">
                  <c:v>44189</c:v>
                </c:pt>
                <c:pt idx="247">
                  <c:v>44193</c:v>
                </c:pt>
                <c:pt idx="248">
                  <c:v>44194</c:v>
                </c:pt>
                <c:pt idx="249">
                  <c:v>44195</c:v>
                </c:pt>
                <c:pt idx="250">
                  <c:v>44196</c:v>
                </c:pt>
                <c:pt idx="251">
                  <c:v>44200</c:v>
                </c:pt>
                <c:pt idx="252">
                  <c:v>44201</c:v>
                </c:pt>
                <c:pt idx="253">
                  <c:v>44202</c:v>
                </c:pt>
                <c:pt idx="254">
                  <c:v>44203</c:v>
                </c:pt>
                <c:pt idx="255">
                  <c:v>44204</c:v>
                </c:pt>
                <c:pt idx="256">
                  <c:v>44207</c:v>
                </c:pt>
                <c:pt idx="257">
                  <c:v>44208</c:v>
                </c:pt>
                <c:pt idx="258">
                  <c:v>44209</c:v>
                </c:pt>
                <c:pt idx="259">
                  <c:v>44210</c:v>
                </c:pt>
                <c:pt idx="260">
                  <c:v>44211</c:v>
                </c:pt>
                <c:pt idx="261">
                  <c:v>44215</c:v>
                </c:pt>
                <c:pt idx="262">
                  <c:v>44216</c:v>
                </c:pt>
                <c:pt idx="263">
                  <c:v>44217</c:v>
                </c:pt>
                <c:pt idx="264">
                  <c:v>44218</c:v>
                </c:pt>
                <c:pt idx="265">
                  <c:v>44221</c:v>
                </c:pt>
                <c:pt idx="266">
                  <c:v>44222</c:v>
                </c:pt>
                <c:pt idx="267">
                  <c:v>44223</c:v>
                </c:pt>
                <c:pt idx="268">
                  <c:v>44224</c:v>
                </c:pt>
                <c:pt idx="269">
                  <c:v>44225</c:v>
                </c:pt>
                <c:pt idx="270">
                  <c:v>44228</c:v>
                </c:pt>
                <c:pt idx="271">
                  <c:v>44229</c:v>
                </c:pt>
                <c:pt idx="272">
                  <c:v>44230</c:v>
                </c:pt>
                <c:pt idx="273">
                  <c:v>44231</c:v>
                </c:pt>
                <c:pt idx="274">
                  <c:v>44232</c:v>
                </c:pt>
                <c:pt idx="275">
                  <c:v>44235</c:v>
                </c:pt>
                <c:pt idx="276">
                  <c:v>44236</c:v>
                </c:pt>
                <c:pt idx="277">
                  <c:v>44237</c:v>
                </c:pt>
                <c:pt idx="278">
                  <c:v>44238</c:v>
                </c:pt>
                <c:pt idx="279">
                  <c:v>44239</c:v>
                </c:pt>
                <c:pt idx="280">
                  <c:v>44243</c:v>
                </c:pt>
                <c:pt idx="281">
                  <c:v>44244</c:v>
                </c:pt>
                <c:pt idx="282">
                  <c:v>44245</c:v>
                </c:pt>
                <c:pt idx="283">
                  <c:v>44246</c:v>
                </c:pt>
                <c:pt idx="284">
                  <c:v>44249</c:v>
                </c:pt>
                <c:pt idx="285">
                  <c:v>44250</c:v>
                </c:pt>
                <c:pt idx="286">
                  <c:v>44251</c:v>
                </c:pt>
                <c:pt idx="287">
                  <c:v>44252</c:v>
                </c:pt>
                <c:pt idx="288">
                  <c:v>44253</c:v>
                </c:pt>
                <c:pt idx="289">
                  <c:v>44256</c:v>
                </c:pt>
                <c:pt idx="290">
                  <c:v>44257</c:v>
                </c:pt>
                <c:pt idx="291">
                  <c:v>44258</c:v>
                </c:pt>
                <c:pt idx="292">
                  <c:v>44259</c:v>
                </c:pt>
                <c:pt idx="293">
                  <c:v>44260</c:v>
                </c:pt>
                <c:pt idx="294">
                  <c:v>44263</c:v>
                </c:pt>
                <c:pt idx="295">
                  <c:v>44264</c:v>
                </c:pt>
                <c:pt idx="296">
                  <c:v>44265</c:v>
                </c:pt>
                <c:pt idx="297">
                  <c:v>44266</c:v>
                </c:pt>
                <c:pt idx="298">
                  <c:v>44267</c:v>
                </c:pt>
                <c:pt idx="299">
                  <c:v>44270</c:v>
                </c:pt>
                <c:pt idx="300">
                  <c:v>44271</c:v>
                </c:pt>
                <c:pt idx="301">
                  <c:v>44272</c:v>
                </c:pt>
                <c:pt idx="302">
                  <c:v>44273</c:v>
                </c:pt>
                <c:pt idx="303">
                  <c:v>44274</c:v>
                </c:pt>
                <c:pt idx="304">
                  <c:v>44277</c:v>
                </c:pt>
                <c:pt idx="305">
                  <c:v>44278</c:v>
                </c:pt>
                <c:pt idx="306">
                  <c:v>44279</c:v>
                </c:pt>
                <c:pt idx="307">
                  <c:v>44280</c:v>
                </c:pt>
                <c:pt idx="308">
                  <c:v>44281</c:v>
                </c:pt>
                <c:pt idx="309">
                  <c:v>44284</c:v>
                </c:pt>
                <c:pt idx="310">
                  <c:v>44285</c:v>
                </c:pt>
                <c:pt idx="311">
                  <c:v>44286</c:v>
                </c:pt>
                <c:pt idx="312">
                  <c:v>44287</c:v>
                </c:pt>
                <c:pt idx="313">
                  <c:v>44291</c:v>
                </c:pt>
                <c:pt idx="314">
                  <c:v>44292</c:v>
                </c:pt>
                <c:pt idx="315">
                  <c:v>44293</c:v>
                </c:pt>
                <c:pt idx="316">
                  <c:v>44294</c:v>
                </c:pt>
                <c:pt idx="317">
                  <c:v>44295</c:v>
                </c:pt>
                <c:pt idx="318">
                  <c:v>44298</c:v>
                </c:pt>
                <c:pt idx="319">
                  <c:v>44299</c:v>
                </c:pt>
                <c:pt idx="320">
                  <c:v>44300</c:v>
                </c:pt>
                <c:pt idx="321">
                  <c:v>44301</c:v>
                </c:pt>
                <c:pt idx="322">
                  <c:v>44302</c:v>
                </c:pt>
                <c:pt idx="323">
                  <c:v>44305</c:v>
                </c:pt>
                <c:pt idx="324">
                  <c:v>44306</c:v>
                </c:pt>
                <c:pt idx="325">
                  <c:v>44307</c:v>
                </c:pt>
                <c:pt idx="326">
                  <c:v>44308</c:v>
                </c:pt>
                <c:pt idx="327">
                  <c:v>44309</c:v>
                </c:pt>
                <c:pt idx="328">
                  <c:v>44312</c:v>
                </c:pt>
                <c:pt idx="329">
                  <c:v>44313</c:v>
                </c:pt>
                <c:pt idx="330">
                  <c:v>44314</c:v>
                </c:pt>
                <c:pt idx="331">
                  <c:v>44315</c:v>
                </c:pt>
                <c:pt idx="332">
                  <c:v>44316</c:v>
                </c:pt>
                <c:pt idx="333">
                  <c:v>44319</c:v>
                </c:pt>
                <c:pt idx="334">
                  <c:v>44320</c:v>
                </c:pt>
                <c:pt idx="335">
                  <c:v>44321</c:v>
                </c:pt>
                <c:pt idx="336">
                  <c:v>44322</c:v>
                </c:pt>
                <c:pt idx="337">
                  <c:v>44323</c:v>
                </c:pt>
                <c:pt idx="338">
                  <c:v>44326</c:v>
                </c:pt>
                <c:pt idx="339">
                  <c:v>44327</c:v>
                </c:pt>
                <c:pt idx="340">
                  <c:v>44328</c:v>
                </c:pt>
                <c:pt idx="341">
                  <c:v>44329</c:v>
                </c:pt>
                <c:pt idx="342">
                  <c:v>44330</c:v>
                </c:pt>
                <c:pt idx="343">
                  <c:v>44333</c:v>
                </c:pt>
                <c:pt idx="344">
                  <c:v>44334</c:v>
                </c:pt>
                <c:pt idx="345">
                  <c:v>44335</c:v>
                </c:pt>
                <c:pt idx="346">
                  <c:v>44336</c:v>
                </c:pt>
                <c:pt idx="347">
                  <c:v>44337</c:v>
                </c:pt>
                <c:pt idx="348">
                  <c:v>44340</c:v>
                </c:pt>
                <c:pt idx="349">
                  <c:v>44341</c:v>
                </c:pt>
                <c:pt idx="350">
                  <c:v>44342</c:v>
                </c:pt>
                <c:pt idx="351">
                  <c:v>44343</c:v>
                </c:pt>
                <c:pt idx="352">
                  <c:v>44344</c:v>
                </c:pt>
                <c:pt idx="353">
                  <c:v>44348</c:v>
                </c:pt>
                <c:pt idx="354">
                  <c:v>44349</c:v>
                </c:pt>
                <c:pt idx="355">
                  <c:v>44350</c:v>
                </c:pt>
                <c:pt idx="356">
                  <c:v>44351</c:v>
                </c:pt>
                <c:pt idx="357">
                  <c:v>44354</c:v>
                </c:pt>
                <c:pt idx="358">
                  <c:v>44355</c:v>
                </c:pt>
                <c:pt idx="359">
                  <c:v>44356</c:v>
                </c:pt>
                <c:pt idx="360">
                  <c:v>44357</c:v>
                </c:pt>
                <c:pt idx="361">
                  <c:v>44358</c:v>
                </c:pt>
                <c:pt idx="362">
                  <c:v>44361</c:v>
                </c:pt>
                <c:pt idx="363">
                  <c:v>44362</c:v>
                </c:pt>
                <c:pt idx="364">
                  <c:v>44363</c:v>
                </c:pt>
                <c:pt idx="365">
                  <c:v>44364</c:v>
                </c:pt>
                <c:pt idx="366">
                  <c:v>44365</c:v>
                </c:pt>
                <c:pt idx="367">
                  <c:v>44368</c:v>
                </c:pt>
                <c:pt idx="368">
                  <c:v>44369</c:v>
                </c:pt>
                <c:pt idx="369">
                  <c:v>44370</c:v>
                </c:pt>
                <c:pt idx="370">
                  <c:v>44371</c:v>
                </c:pt>
                <c:pt idx="371">
                  <c:v>44372</c:v>
                </c:pt>
                <c:pt idx="372">
                  <c:v>44375</c:v>
                </c:pt>
                <c:pt idx="373">
                  <c:v>44376</c:v>
                </c:pt>
                <c:pt idx="374">
                  <c:v>44377</c:v>
                </c:pt>
                <c:pt idx="375">
                  <c:v>44378</c:v>
                </c:pt>
                <c:pt idx="376">
                  <c:v>44379</c:v>
                </c:pt>
                <c:pt idx="377">
                  <c:v>44383</c:v>
                </c:pt>
                <c:pt idx="378">
                  <c:v>44384</c:v>
                </c:pt>
                <c:pt idx="379">
                  <c:v>44385</c:v>
                </c:pt>
                <c:pt idx="380">
                  <c:v>44386</c:v>
                </c:pt>
                <c:pt idx="381">
                  <c:v>44389</c:v>
                </c:pt>
                <c:pt idx="382">
                  <c:v>44390</c:v>
                </c:pt>
                <c:pt idx="383">
                  <c:v>44391</c:v>
                </c:pt>
                <c:pt idx="384">
                  <c:v>44392</c:v>
                </c:pt>
                <c:pt idx="385">
                  <c:v>44393</c:v>
                </c:pt>
                <c:pt idx="386">
                  <c:v>44396</c:v>
                </c:pt>
                <c:pt idx="387">
                  <c:v>44397</c:v>
                </c:pt>
                <c:pt idx="388">
                  <c:v>44398</c:v>
                </c:pt>
                <c:pt idx="389">
                  <c:v>44399</c:v>
                </c:pt>
                <c:pt idx="390">
                  <c:v>44400</c:v>
                </c:pt>
                <c:pt idx="391">
                  <c:v>44403</c:v>
                </c:pt>
                <c:pt idx="392">
                  <c:v>44404</c:v>
                </c:pt>
                <c:pt idx="393">
                  <c:v>44405</c:v>
                </c:pt>
                <c:pt idx="394">
                  <c:v>44406</c:v>
                </c:pt>
                <c:pt idx="395">
                  <c:v>44407</c:v>
                </c:pt>
                <c:pt idx="396">
                  <c:v>44410</c:v>
                </c:pt>
                <c:pt idx="397">
                  <c:v>44411</c:v>
                </c:pt>
                <c:pt idx="398">
                  <c:v>44412</c:v>
                </c:pt>
                <c:pt idx="399">
                  <c:v>44413</c:v>
                </c:pt>
                <c:pt idx="400">
                  <c:v>44414</c:v>
                </c:pt>
                <c:pt idx="401">
                  <c:v>44417</c:v>
                </c:pt>
                <c:pt idx="402">
                  <c:v>44418</c:v>
                </c:pt>
                <c:pt idx="403">
                  <c:v>44419</c:v>
                </c:pt>
                <c:pt idx="404">
                  <c:v>44420</c:v>
                </c:pt>
                <c:pt idx="405">
                  <c:v>44421</c:v>
                </c:pt>
                <c:pt idx="406">
                  <c:v>44424</c:v>
                </c:pt>
                <c:pt idx="407">
                  <c:v>44425</c:v>
                </c:pt>
                <c:pt idx="408">
                  <c:v>44426</c:v>
                </c:pt>
                <c:pt idx="409">
                  <c:v>44427</c:v>
                </c:pt>
                <c:pt idx="410">
                  <c:v>44428</c:v>
                </c:pt>
                <c:pt idx="411">
                  <c:v>44431</c:v>
                </c:pt>
                <c:pt idx="412">
                  <c:v>44432</c:v>
                </c:pt>
                <c:pt idx="413">
                  <c:v>44433</c:v>
                </c:pt>
                <c:pt idx="414">
                  <c:v>44434</c:v>
                </c:pt>
                <c:pt idx="415">
                  <c:v>44435</c:v>
                </c:pt>
                <c:pt idx="416">
                  <c:v>44438</c:v>
                </c:pt>
                <c:pt idx="417">
                  <c:v>44439</c:v>
                </c:pt>
                <c:pt idx="418">
                  <c:v>44440</c:v>
                </c:pt>
                <c:pt idx="419">
                  <c:v>44441</c:v>
                </c:pt>
                <c:pt idx="420">
                  <c:v>44442</c:v>
                </c:pt>
                <c:pt idx="421">
                  <c:v>44446</c:v>
                </c:pt>
                <c:pt idx="422">
                  <c:v>44447</c:v>
                </c:pt>
                <c:pt idx="423">
                  <c:v>44448</c:v>
                </c:pt>
                <c:pt idx="424">
                  <c:v>44449</c:v>
                </c:pt>
                <c:pt idx="425">
                  <c:v>44452</c:v>
                </c:pt>
                <c:pt idx="426">
                  <c:v>44453</c:v>
                </c:pt>
                <c:pt idx="427">
                  <c:v>44454</c:v>
                </c:pt>
                <c:pt idx="428">
                  <c:v>44455</c:v>
                </c:pt>
                <c:pt idx="429">
                  <c:v>44456</c:v>
                </c:pt>
                <c:pt idx="430">
                  <c:v>44459</c:v>
                </c:pt>
                <c:pt idx="431">
                  <c:v>44460</c:v>
                </c:pt>
                <c:pt idx="432">
                  <c:v>44461</c:v>
                </c:pt>
                <c:pt idx="433">
                  <c:v>44462</c:v>
                </c:pt>
                <c:pt idx="434">
                  <c:v>44463</c:v>
                </c:pt>
                <c:pt idx="435">
                  <c:v>44466</c:v>
                </c:pt>
                <c:pt idx="436">
                  <c:v>44467</c:v>
                </c:pt>
                <c:pt idx="437">
                  <c:v>44468</c:v>
                </c:pt>
                <c:pt idx="438">
                  <c:v>44469</c:v>
                </c:pt>
                <c:pt idx="439">
                  <c:v>44470</c:v>
                </c:pt>
                <c:pt idx="440">
                  <c:v>44473</c:v>
                </c:pt>
                <c:pt idx="441">
                  <c:v>44474</c:v>
                </c:pt>
                <c:pt idx="442">
                  <c:v>44475</c:v>
                </c:pt>
                <c:pt idx="443">
                  <c:v>44476</c:v>
                </c:pt>
                <c:pt idx="444">
                  <c:v>44477</c:v>
                </c:pt>
                <c:pt idx="445">
                  <c:v>44481</c:v>
                </c:pt>
                <c:pt idx="446">
                  <c:v>44482</c:v>
                </c:pt>
                <c:pt idx="447">
                  <c:v>44483</c:v>
                </c:pt>
                <c:pt idx="448">
                  <c:v>44484</c:v>
                </c:pt>
                <c:pt idx="449">
                  <c:v>44487</c:v>
                </c:pt>
                <c:pt idx="450">
                  <c:v>44488</c:v>
                </c:pt>
                <c:pt idx="451">
                  <c:v>44489</c:v>
                </c:pt>
                <c:pt idx="452">
                  <c:v>44490</c:v>
                </c:pt>
                <c:pt idx="453">
                  <c:v>44491</c:v>
                </c:pt>
                <c:pt idx="454">
                  <c:v>44494</c:v>
                </c:pt>
                <c:pt idx="455">
                  <c:v>44495</c:v>
                </c:pt>
                <c:pt idx="456">
                  <c:v>44496</c:v>
                </c:pt>
                <c:pt idx="457">
                  <c:v>44497</c:v>
                </c:pt>
                <c:pt idx="458">
                  <c:v>44498</c:v>
                </c:pt>
                <c:pt idx="459">
                  <c:v>44501</c:v>
                </c:pt>
                <c:pt idx="460">
                  <c:v>44502</c:v>
                </c:pt>
                <c:pt idx="461">
                  <c:v>44503</c:v>
                </c:pt>
                <c:pt idx="462">
                  <c:v>44504</c:v>
                </c:pt>
                <c:pt idx="463">
                  <c:v>44505</c:v>
                </c:pt>
                <c:pt idx="464">
                  <c:v>44508</c:v>
                </c:pt>
                <c:pt idx="465">
                  <c:v>44509</c:v>
                </c:pt>
                <c:pt idx="466">
                  <c:v>44510</c:v>
                </c:pt>
                <c:pt idx="467">
                  <c:v>44512</c:v>
                </c:pt>
                <c:pt idx="468">
                  <c:v>44515</c:v>
                </c:pt>
                <c:pt idx="469">
                  <c:v>44516</c:v>
                </c:pt>
                <c:pt idx="470">
                  <c:v>44517</c:v>
                </c:pt>
                <c:pt idx="471">
                  <c:v>44518</c:v>
                </c:pt>
                <c:pt idx="472">
                  <c:v>44519</c:v>
                </c:pt>
                <c:pt idx="473">
                  <c:v>44522</c:v>
                </c:pt>
                <c:pt idx="474">
                  <c:v>44523</c:v>
                </c:pt>
                <c:pt idx="475">
                  <c:v>44524</c:v>
                </c:pt>
                <c:pt idx="476">
                  <c:v>44526</c:v>
                </c:pt>
                <c:pt idx="477">
                  <c:v>44529</c:v>
                </c:pt>
                <c:pt idx="478">
                  <c:v>44530</c:v>
                </c:pt>
                <c:pt idx="479">
                  <c:v>44531</c:v>
                </c:pt>
                <c:pt idx="480">
                  <c:v>44532</c:v>
                </c:pt>
                <c:pt idx="481">
                  <c:v>44533</c:v>
                </c:pt>
                <c:pt idx="482">
                  <c:v>44536</c:v>
                </c:pt>
                <c:pt idx="483">
                  <c:v>44537</c:v>
                </c:pt>
                <c:pt idx="484">
                  <c:v>44538</c:v>
                </c:pt>
                <c:pt idx="485">
                  <c:v>44539</c:v>
                </c:pt>
                <c:pt idx="486">
                  <c:v>44540</c:v>
                </c:pt>
                <c:pt idx="487">
                  <c:v>44543</c:v>
                </c:pt>
                <c:pt idx="488">
                  <c:v>44544</c:v>
                </c:pt>
                <c:pt idx="489">
                  <c:v>44545</c:v>
                </c:pt>
                <c:pt idx="490">
                  <c:v>44546</c:v>
                </c:pt>
                <c:pt idx="491">
                  <c:v>44547</c:v>
                </c:pt>
                <c:pt idx="492">
                  <c:v>44550</c:v>
                </c:pt>
                <c:pt idx="493">
                  <c:v>44551</c:v>
                </c:pt>
                <c:pt idx="494">
                  <c:v>44552</c:v>
                </c:pt>
                <c:pt idx="495">
                  <c:v>44553</c:v>
                </c:pt>
                <c:pt idx="496">
                  <c:v>44557</c:v>
                </c:pt>
                <c:pt idx="497">
                  <c:v>44558</c:v>
                </c:pt>
                <c:pt idx="498">
                  <c:v>44559</c:v>
                </c:pt>
                <c:pt idx="499">
                  <c:v>44560</c:v>
                </c:pt>
                <c:pt idx="500">
                  <c:v>44561</c:v>
                </c:pt>
              </c:numCache>
            </c:numRef>
          </c:cat>
          <c:val>
            <c:numRef>
              <c:f>EMBI!$B$219:$B$719</c:f>
              <c:numCache>
                <c:formatCode>General</c:formatCode>
                <c:ptCount val="501"/>
                <c:pt idx="0">
                  <c:v>398.32760000000002</c:v>
                </c:pt>
                <c:pt idx="1">
                  <c:v>402.40780000000001</c:v>
                </c:pt>
                <c:pt idx="2">
                  <c:v>402.17380000000003</c:v>
                </c:pt>
                <c:pt idx="3">
                  <c:v>404.09769999999997</c:v>
                </c:pt>
                <c:pt idx="4">
                  <c:v>402.21210000000002</c:v>
                </c:pt>
                <c:pt idx="5">
                  <c:v>403.17939999999999</c:v>
                </c:pt>
                <c:pt idx="6">
                  <c:v>403.21589999999998</c:v>
                </c:pt>
                <c:pt idx="7">
                  <c:v>398.81889999999999</c:v>
                </c:pt>
                <c:pt idx="8">
                  <c:v>401.44290000000001</c:v>
                </c:pt>
                <c:pt idx="9">
                  <c:v>401.0179</c:v>
                </c:pt>
                <c:pt idx="10">
                  <c:v>396.13810000000001</c:v>
                </c:pt>
                <c:pt idx="11">
                  <c:v>393.62169999999998</c:v>
                </c:pt>
                <c:pt idx="12">
                  <c:v>400.19130000000001</c:v>
                </c:pt>
                <c:pt idx="13">
                  <c:v>400.42020000000002</c:v>
                </c:pt>
                <c:pt idx="14">
                  <c:v>406.2842</c:v>
                </c:pt>
                <c:pt idx="15">
                  <c:v>411.00060000000002</c:v>
                </c:pt>
                <c:pt idx="16">
                  <c:v>426.46269999999998</c:v>
                </c:pt>
                <c:pt idx="17">
                  <c:v>415.7912</c:v>
                </c:pt>
                <c:pt idx="18">
                  <c:v>416.3261</c:v>
                </c:pt>
                <c:pt idx="19">
                  <c:v>429.19920000000002</c:v>
                </c:pt>
                <c:pt idx="20">
                  <c:v>431.84190000000001</c:v>
                </c:pt>
                <c:pt idx="21">
                  <c:v>430.9864</c:v>
                </c:pt>
                <c:pt idx="22">
                  <c:v>425.13130000000001</c:v>
                </c:pt>
                <c:pt idx="23">
                  <c:v>420.166</c:v>
                </c:pt>
                <c:pt idx="24">
                  <c:v>419.68860000000001</c:v>
                </c:pt>
                <c:pt idx="25">
                  <c:v>429.25549999999998</c:v>
                </c:pt>
                <c:pt idx="26">
                  <c:v>443.65469999999999</c:v>
                </c:pt>
                <c:pt idx="27">
                  <c:v>437.16269999999997</c:v>
                </c:pt>
                <c:pt idx="28">
                  <c:v>430.69729999999998</c:v>
                </c:pt>
                <c:pt idx="29">
                  <c:v>436.07499999999999</c:v>
                </c:pt>
                <c:pt idx="30">
                  <c:v>441.9212</c:v>
                </c:pt>
                <c:pt idx="31">
                  <c:v>449.4058</c:v>
                </c:pt>
                <c:pt idx="32">
                  <c:v>446.33089999999999</c:v>
                </c:pt>
                <c:pt idx="33">
                  <c:v>448.6139</c:v>
                </c:pt>
                <c:pt idx="34">
                  <c:v>449.70119999999997</c:v>
                </c:pt>
                <c:pt idx="35">
                  <c:v>464.5453</c:v>
                </c:pt>
                <c:pt idx="36">
                  <c:v>471.28719999999998</c:v>
                </c:pt>
                <c:pt idx="37">
                  <c:v>472.5949</c:v>
                </c:pt>
                <c:pt idx="38">
                  <c:v>477.94150000000002</c:v>
                </c:pt>
                <c:pt idx="39">
                  <c:v>497.1977</c:v>
                </c:pt>
                <c:pt idx="40">
                  <c:v>499.90010000000001</c:v>
                </c:pt>
                <c:pt idx="41">
                  <c:v>501.25389999999999</c:v>
                </c:pt>
                <c:pt idx="42">
                  <c:v>487.83960000000002</c:v>
                </c:pt>
                <c:pt idx="43">
                  <c:v>505.74119999999999</c:v>
                </c:pt>
                <c:pt idx="44">
                  <c:v>541.27679999999998</c:v>
                </c:pt>
                <c:pt idx="45">
                  <c:v>595.14110000000005</c:v>
                </c:pt>
                <c:pt idx="46">
                  <c:v>566.69470000000001</c:v>
                </c:pt>
                <c:pt idx="47">
                  <c:v>600.447</c:v>
                </c:pt>
                <c:pt idx="48">
                  <c:v>665.65869999999995</c:v>
                </c:pt>
                <c:pt idx="49">
                  <c:v>644.86170000000004</c:v>
                </c:pt>
                <c:pt idx="50">
                  <c:v>745.45150000000001</c:v>
                </c:pt>
                <c:pt idx="51">
                  <c:v>721.59389999999996</c:v>
                </c:pt>
                <c:pt idx="52">
                  <c:v>785.96190000000001</c:v>
                </c:pt>
                <c:pt idx="53">
                  <c:v>850.61069999999995</c:v>
                </c:pt>
                <c:pt idx="54">
                  <c:v>858.04930000000002</c:v>
                </c:pt>
                <c:pt idx="55">
                  <c:v>891.54290000000003</c:v>
                </c:pt>
                <c:pt idx="56">
                  <c:v>858.44669999999996</c:v>
                </c:pt>
                <c:pt idx="57">
                  <c:v>808.29489999999998</c:v>
                </c:pt>
                <c:pt idx="58">
                  <c:v>751.41579999999999</c:v>
                </c:pt>
                <c:pt idx="59">
                  <c:v>778.21939999999995</c:v>
                </c:pt>
                <c:pt idx="60">
                  <c:v>787.31899999999996</c:v>
                </c:pt>
                <c:pt idx="61">
                  <c:v>784.06899999999996</c:v>
                </c:pt>
                <c:pt idx="62">
                  <c:v>829.43110000000001</c:v>
                </c:pt>
                <c:pt idx="63">
                  <c:v>852.67520000000002</c:v>
                </c:pt>
                <c:pt idx="64">
                  <c:v>895.98569999999995</c:v>
                </c:pt>
                <c:pt idx="65">
                  <c:v>894.56470000000002</c:v>
                </c:pt>
                <c:pt idx="66">
                  <c:v>906.32740000000001</c:v>
                </c:pt>
                <c:pt idx="67">
                  <c:v>916.15089999999998</c:v>
                </c:pt>
                <c:pt idx="68">
                  <c:v>909.07614999999998</c:v>
                </c:pt>
                <c:pt idx="69">
                  <c:v>902.00139999999999</c:v>
                </c:pt>
                <c:pt idx="70">
                  <c:v>901.56569999999999</c:v>
                </c:pt>
                <c:pt idx="71">
                  <c:v>916.47850000000005</c:v>
                </c:pt>
                <c:pt idx="72">
                  <c:v>918.12419999999997</c:v>
                </c:pt>
                <c:pt idx="73">
                  <c:v>908.86040000000003</c:v>
                </c:pt>
                <c:pt idx="74">
                  <c:v>912.15329999999994</c:v>
                </c:pt>
                <c:pt idx="75">
                  <c:v>921.1096</c:v>
                </c:pt>
                <c:pt idx="76">
                  <c:v>918.08489999999995</c:v>
                </c:pt>
                <c:pt idx="77">
                  <c:v>907.98239999999998</c:v>
                </c:pt>
                <c:pt idx="78">
                  <c:v>902.08330000000001</c:v>
                </c:pt>
                <c:pt idx="79">
                  <c:v>902.51080000000002</c:v>
                </c:pt>
                <c:pt idx="80">
                  <c:v>878.59739999999999</c:v>
                </c:pt>
                <c:pt idx="81">
                  <c:v>850.2944</c:v>
                </c:pt>
                <c:pt idx="82">
                  <c:v>839.36059999999998</c:v>
                </c:pt>
                <c:pt idx="83">
                  <c:v>842.98879999999997</c:v>
                </c:pt>
                <c:pt idx="84">
                  <c:v>846.61699999999996</c:v>
                </c:pt>
                <c:pt idx="85">
                  <c:v>839.36919999999998</c:v>
                </c:pt>
                <c:pt idx="86">
                  <c:v>829.01089999999999</c:v>
                </c:pt>
                <c:pt idx="87">
                  <c:v>840.57749999999999</c:v>
                </c:pt>
                <c:pt idx="88">
                  <c:v>827.95</c:v>
                </c:pt>
                <c:pt idx="89">
                  <c:v>832.67949999999996</c:v>
                </c:pt>
                <c:pt idx="90">
                  <c:v>841.11</c:v>
                </c:pt>
                <c:pt idx="91">
                  <c:v>875.20929999999998</c:v>
                </c:pt>
                <c:pt idx="92">
                  <c:v>897.56060000000002</c:v>
                </c:pt>
                <c:pt idx="93">
                  <c:v>882.61990000000003</c:v>
                </c:pt>
                <c:pt idx="94">
                  <c:v>830.64419999999996</c:v>
                </c:pt>
                <c:pt idx="95">
                  <c:v>820.98260000000005</c:v>
                </c:pt>
                <c:pt idx="96">
                  <c:v>796.65750000000003</c:v>
                </c:pt>
                <c:pt idx="97">
                  <c:v>790.54269999999997</c:v>
                </c:pt>
                <c:pt idx="98">
                  <c:v>798.14189999999996</c:v>
                </c:pt>
                <c:pt idx="99">
                  <c:v>790.48739999999998</c:v>
                </c:pt>
                <c:pt idx="100">
                  <c:v>790.07410000000004</c:v>
                </c:pt>
                <c:pt idx="101">
                  <c:v>786.54430000000002</c:v>
                </c:pt>
                <c:pt idx="102">
                  <c:v>826.85490000000004</c:v>
                </c:pt>
                <c:pt idx="103">
                  <c:v>818.12609999999995</c:v>
                </c:pt>
                <c:pt idx="104">
                  <c:v>797.91470000000004</c:v>
                </c:pt>
                <c:pt idx="105">
                  <c:v>776.4529</c:v>
                </c:pt>
                <c:pt idx="106">
                  <c:v>763.61040000000003</c:v>
                </c:pt>
                <c:pt idx="107">
                  <c:v>711.94079999999997</c:v>
                </c:pt>
                <c:pt idx="108">
                  <c:v>683.3501</c:v>
                </c:pt>
                <c:pt idx="109">
                  <c:v>687.94880000000001</c:v>
                </c:pt>
                <c:pt idx="110">
                  <c:v>687.30700000000002</c:v>
                </c:pt>
                <c:pt idx="111">
                  <c:v>704.2713</c:v>
                </c:pt>
                <c:pt idx="112">
                  <c:v>702.5095</c:v>
                </c:pt>
                <c:pt idx="113">
                  <c:v>711.39649999999995</c:v>
                </c:pt>
                <c:pt idx="114">
                  <c:v>701.37819999999999</c:v>
                </c:pt>
                <c:pt idx="115">
                  <c:v>713.07370000000003</c:v>
                </c:pt>
                <c:pt idx="116">
                  <c:v>724.61699999999996</c:v>
                </c:pt>
                <c:pt idx="117">
                  <c:v>732.76880000000006</c:v>
                </c:pt>
                <c:pt idx="118">
                  <c:v>738.49519999999995</c:v>
                </c:pt>
                <c:pt idx="119">
                  <c:v>735.08730000000003</c:v>
                </c:pt>
                <c:pt idx="120">
                  <c:v>739.70630000000006</c:v>
                </c:pt>
                <c:pt idx="121">
                  <c:v>744.86080000000004</c:v>
                </c:pt>
                <c:pt idx="122">
                  <c:v>745.31629999999996</c:v>
                </c:pt>
                <c:pt idx="123">
                  <c:v>743.79939999999999</c:v>
                </c:pt>
                <c:pt idx="124">
                  <c:v>740.32159999999999</c:v>
                </c:pt>
                <c:pt idx="125">
                  <c:v>715.02940000000001</c:v>
                </c:pt>
                <c:pt idx="126">
                  <c:v>700.6259</c:v>
                </c:pt>
                <c:pt idx="127">
                  <c:v>695.10170000000005</c:v>
                </c:pt>
                <c:pt idx="128">
                  <c:v>700.56539999999995</c:v>
                </c:pt>
                <c:pt idx="129">
                  <c:v>699.87890000000004</c:v>
                </c:pt>
                <c:pt idx="130">
                  <c:v>706.43020000000001</c:v>
                </c:pt>
                <c:pt idx="131">
                  <c:v>707.36279999999999</c:v>
                </c:pt>
                <c:pt idx="132">
                  <c:v>705.4203</c:v>
                </c:pt>
                <c:pt idx="133">
                  <c:v>705.82830000000001</c:v>
                </c:pt>
                <c:pt idx="134">
                  <c:v>701.99839999999995</c:v>
                </c:pt>
                <c:pt idx="135">
                  <c:v>706.22630000000004</c:v>
                </c:pt>
                <c:pt idx="136">
                  <c:v>700.61339999999996</c:v>
                </c:pt>
                <c:pt idx="137">
                  <c:v>699.67449999999997</c:v>
                </c:pt>
                <c:pt idx="138">
                  <c:v>693.3356</c:v>
                </c:pt>
                <c:pt idx="139">
                  <c:v>685.23789999999997</c:v>
                </c:pt>
                <c:pt idx="140">
                  <c:v>690.50310000000002</c:v>
                </c:pt>
                <c:pt idx="141">
                  <c:v>691.61919999999998</c:v>
                </c:pt>
                <c:pt idx="142">
                  <c:v>688.83244999999999</c:v>
                </c:pt>
                <c:pt idx="143">
                  <c:v>686.04570000000001</c:v>
                </c:pt>
                <c:pt idx="144">
                  <c:v>683.54430000000002</c:v>
                </c:pt>
                <c:pt idx="145">
                  <c:v>691.2124</c:v>
                </c:pt>
                <c:pt idx="146">
                  <c:v>693.22170000000006</c:v>
                </c:pt>
                <c:pt idx="147">
                  <c:v>688.12750000000005</c:v>
                </c:pt>
                <c:pt idx="148">
                  <c:v>693.56389999999999</c:v>
                </c:pt>
                <c:pt idx="149">
                  <c:v>690.11540000000002</c:v>
                </c:pt>
                <c:pt idx="150">
                  <c:v>683.96289999999999</c:v>
                </c:pt>
                <c:pt idx="151">
                  <c:v>682.77359999999999</c:v>
                </c:pt>
                <c:pt idx="152">
                  <c:v>684.16579999999999</c:v>
                </c:pt>
                <c:pt idx="153">
                  <c:v>675.92070000000001</c:v>
                </c:pt>
                <c:pt idx="154">
                  <c:v>677.99440000000004</c:v>
                </c:pt>
                <c:pt idx="155">
                  <c:v>674.31700000000001</c:v>
                </c:pt>
                <c:pt idx="156">
                  <c:v>681.51229999999998</c:v>
                </c:pt>
                <c:pt idx="157">
                  <c:v>685.03115000000003</c:v>
                </c:pt>
                <c:pt idx="158">
                  <c:v>688.55</c:v>
                </c:pt>
                <c:pt idx="159">
                  <c:v>689.07249999999999</c:v>
                </c:pt>
                <c:pt idx="160">
                  <c:v>698.19280000000003</c:v>
                </c:pt>
                <c:pt idx="161">
                  <c:v>698.15809999999999</c:v>
                </c:pt>
                <c:pt idx="162">
                  <c:v>691.65020000000004</c:v>
                </c:pt>
                <c:pt idx="163">
                  <c:v>681.69860000000006</c:v>
                </c:pt>
                <c:pt idx="164">
                  <c:v>678.10469999999998</c:v>
                </c:pt>
                <c:pt idx="165">
                  <c:v>669.9819</c:v>
                </c:pt>
                <c:pt idx="166">
                  <c:v>661.9905</c:v>
                </c:pt>
                <c:pt idx="167">
                  <c:v>649.322</c:v>
                </c:pt>
                <c:pt idx="168">
                  <c:v>645.21</c:v>
                </c:pt>
                <c:pt idx="169">
                  <c:v>637.73540000000003</c:v>
                </c:pt>
                <c:pt idx="170">
                  <c:v>645.66470000000004</c:v>
                </c:pt>
                <c:pt idx="171">
                  <c:v>637.40449999999998</c:v>
                </c:pt>
                <c:pt idx="172">
                  <c:v>648.11680000000001</c:v>
                </c:pt>
                <c:pt idx="173">
                  <c:v>638.50009999999997</c:v>
                </c:pt>
                <c:pt idx="174">
                  <c:v>637.02620000000002</c:v>
                </c:pt>
                <c:pt idx="175">
                  <c:v>628.09630000000004</c:v>
                </c:pt>
                <c:pt idx="176">
                  <c:v>624.79705000000001</c:v>
                </c:pt>
                <c:pt idx="177">
                  <c:v>621.49779999999998</c:v>
                </c:pt>
                <c:pt idx="178">
                  <c:v>619.72839999999997</c:v>
                </c:pt>
                <c:pt idx="179">
                  <c:v>621.30020000000002</c:v>
                </c:pt>
                <c:pt idx="180">
                  <c:v>619.68939999999998</c:v>
                </c:pt>
                <c:pt idx="181">
                  <c:v>639.15279999999996</c:v>
                </c:pt>
                <c:pt idx="182">
                  <c:v>646.63710000000003</c:v>
                </c:pt>
                <c:pt idx="183">
                  <c:v>661.66890000000001</c:v>
                </c:pt>
                <c:pt idx="184">
                  <c:v>666.58770000000004</c:v>
                </c:pt>
                <c:pt idx="185">
                  <c:v>666.47280000000001</c:v>
                </c:pt>
                <c:pt idx="186">
                  <c:v>661.08199999999999</c:v>
                </c:pt>
                <c:pt idx="187">
                  <c:v>663.9434</c:v>
                </c:pt>
                <c:pt idx="188">
                  <c:v>654.11059999999998</c:v>
                </c:pt>
                <c:pt idx="189">
                  <c:v>658.03129999999999</c:v>
                </c:pt>
                <c:pt idx="190">
                  <c:v>659.75239999999997</c:v>
                </c:pt>
                <c:pt idx="191">
                  <c:v>673.97</c:v>
                </c:pt>
                <c:pt idx="192">
                  <c:v>679.95029999999997</c:v>
                </c:pt>
                <c:pt idx="193">
                  <c:v>683.12810000000002</c:v>
                </c:pt>
                <c:pt idx="194">
                  <c:v>686.52760000000001</c:v>
                </c:pt>
                <c:pt idx="195">
                  <c:v>685.55010000000004</c:v>
                </c:pt>
                <c:pt idx="196">
                  <c:v>703.90989999999999</c:v>
                </c:pt>
                <c:pt idx="197">
                  <c:v>710.08309999999994</c:v>
                </c:pt>
                <c:pt idx="198">
                  <c:v>730.39430000000004</c:v>
                </c:pt>
                <c:pt idx="199">
                  <c:v>768.37109999999996</c:v>
                </c:pt>
                <c:pt idx="200">
                  <c:v>799.58989999999994</c:v>
                </c:pt>
                <c:pt idx="201">
                  <c:v>801.76049999999998</c:v>
                </c:pt>
                <c:pt idx="202">
                  <c:v>774.53679999999997</c:v>
                </c:pt>
                <c:pt idx="203">
                  <c:v>766.09640000000002</c:v>
                </c:pt>
                <c:pt idx="204">
                  <c:v>760.48220000000003</c:v>
                </c:pt>
                <c:pt idx="205">
                  <c:v>766.38120000000004</c:v>
                </c:pt>
                <c:pt idx="206">
                  <c:v>760.65890000000002</c:v>
                </c:pt>
                <c:pt idx="207">
                  <c:v>767.33180000000004</c:v>
                </c:pt>
                <c:pt idx="208">
                  <c:v>777.8537</c:v>
                </c:pt>
                <c:pt idx="209">
                  <c:v>792.2672</c:v>
                </c:pt>
                <c:pt idx="210">
                  <c:v>792.62220000000002</c:v>
                </c:pt>
                <c:pt idx="211">
                  <c:v>787.39120000000003</c:v>
                </c:pt>
                <c:pt idx="212">
                  <c:v>781.30930000000001</c:v>
                </c:pt>
                <c:pt idx="213">
                  <c:v>760.47209999999995</c:v>
                </c:pt>
                <c:pt idx="214">
                  <c:v>768.84280000000001</c:v>
                </c:pt>
                <c:pt idx="215">
                  <c:v>728.32360000000006</c:v>
                </c:pt>
                <c:pt idx="216">
                  <c:v>737.13689999999997</c:v>
                </c:pt>
                <c:pt idx="217">
                  <c:v>743.38509999999997</c:v>
                </c:pt>
                <c:pt idx="218">
                  <c:v>736.58690000000001</c:v>
                </c:pt>
                <c:pt idx="219">
                  <c:v>723.46209999999996</c:v>
                </c:pt>
                <c:pt idx="220">
                  <c:v>709.42190000000005</c:v>
                </c:pt>
                <c:pt idx="221">
                  <c:v>710.66120000000001</c:v>
                </c:pt>
                <c:pt idx="222">
                  <c:v>717.84490000000005</c:v>
                </c:pt>
                <c:pt idx="223">
                  <c:v>720.94209999999998</c:v>
                </c:pt>
                <c:pt idx="224">
                  <c:v>716.26350000000002</c:v>
                </c:pt>
                <c:pt idx="225">
                  <c:v>703.26400000000001</c:v>
                </c:pt>
                <c:pt idx="226">
                  <c:v>704.70709999999997</c:v>
                </c:pt>
                <c:pt idx="227">
                  <c:v>709.14400000000001</c:v>
                </c:pt>
                <c:pt idx="228">
                  <c:v>697.75715000000002</c:v>
                </c:pt>
                <c:pt idx="229">
                  <c:v>686.37030000000004</c:v>
                </c:pt>
                <c:pt idx="230">
                  <c:v>684.3039</c:v>
                </c:pt>
                <c:pt idx="231">
                  <c:v>678.30110000000002</c:v>
                </c:pt>
                <c:pt idx="232">
                  <c:v>641.10550000000001</c:v>
                </c:pt>
                <c:pt idx="233">
                  <c:v>639.22839999999997</c:v>
                </c:pt>
                <c:pt idx="234">
                  <c:v>638.86030000000005</c:v>
                </c:pt>
                <c:pt idx="235">
                  <c:v>632.56079999999997</c:v>
                </c:pt>
                <c:pt idx="236">
                  <c:v>627.26549999999997</c:v>
                </c:pt>
                <c:pt idx="237">
                  <c:v>626.37879999999996</c:v>
                </c:pt>
                <c:pt idx="238">
                  <c:v>609.94680000000005</c:v>
                </c:pt>
                <c:pt idx="239">
                  <c:v>604.06290000000001</c:v>
                </c:pt>
                <c:pt idx="240">
                  <c:v>615.31610000000001</c:v>
                </c:pt>
                <c:pt idx="241">
                  <c:v>618.03819999999996</c:v>
                </c:pt>
                <c:pt idx="242">
                  <c:v>631.33569999999997</c:v>
                </c:pt>
                <c:pt idx="243">
                  <c:v>636.05229999999995</c:v>
                </c:pt>
                <c:pt idx="244">
                  <c:v>637.61400000000003</c:v>
                </c:pt>
                <c:pt idx="245">
                  <c:v>633.67970000000003</c:v>
                </c:pt>
                <c:pt idx="246">
                  <c:v>633.05880000000002</c:v>
                </c:pt>
                <c:pt idx="247">
                  <c:v>632.52949999999998</c:v>
                </c:pt>
                <c:pt idx="248">
                  <c:v>630.11720000000003</c:v>
                </c:pt>
                <c:pt idx="249">
                  <c:v>627.73109999999997</c:v>
                </c:pt>
                <c:pt idx="250">
                  <c:v>631.33140000000003</c:v>
                </c:pt>
                <c:pt idx="251">
                  <c:v>630.33960000000002</c:v>
                </c:pt>
                <c:pt idx="252">
                  <c:v>622.05539999999996</c:v>
                </c:pt>
                <c:pt idx="253">
                  <c:v>606.63120000000004</c:v>
                </c:pt>
                <c:pt idx="254">
                  <c:v>597.33690000000001</c:v>
                </c:pt>
                <c:pt idx="255">
                  <c:v>590.92039999999997</c:v>
                </c:pt>
                <c:pt idx="256">
                  <c:v>590.46100000000001</c:v>
                </c:pt>
                <c:pt idx="257">
                  <c:v>599.99850000000004</c:v>
                </c:pt>
                <c:pt idx="258">
                  <c:v>607.625</c:v>
                </c:pt>
                <c:pt idx="259">
                  <c:v>606.20650000000001</c:v>
                </c:pt>
                <c:pt idx="260">
                  <c:v>613.46669999999995</c:v>
                </c:pt>
                <c:pt idx="261">
                  <c:v>612.25969999999995</c:v>
                </c:pt>
                <c:pt idx="262">
                  <c:v>600.20600000000002</c:v>
                </c:pt>
                <c:pt idx="263">
                  <c:v>582.36120000000005</c:v>
                </c:pt>
                <c:pt idx="264">
                  <c:v>561.28610000000003</c:v>
                </c:pt>
                <c:pt idx="265">
                  <c:v>538.2595</c:v>
                </c:pt>
                <c:pt idx="266">
                  <c:v>535.02089999999998</c:v>
                </c:pt>
                <c:pt idx="267">
                  <c:v>552.50419999999997</c:v>
                </c:pt>
                <c:pt idx="268">
                  <c:v>545.08429999999998</c:v>
                </c:pt>
                <c:pt idx="269">
                  <c:v>545.12620000000004</c:v>
                </c:pt>
                <c:pt idx="270">
                  <c:v>542.74379999999996</c:v>
                </c:pt>
                <c:pt idx="271">
                  <c:v>539.43939999999998</c:v>
                </c:pt>
                <c:pt idx="272">
                  <c:v>538.49580000000003</c:v>
                </c:pt>
                <c:pt idx="273">
                  <c:v>531.63250000000005</c:v>
                </c:pt>
                <c:pt idx="274">
                  <c:v>524.03340000000003</c:v>
                </c:pt>
                <c:pt idx="275">
                  <c:v>526.13620000000003</c:v>
                </c:pt>
                <c:pt idx="276">
                  <c:v>530.81600000000003</c:v>
                </c:pt>
                <c:pt idx="277">
                  <c:v>535.20870000000002</c:v>
                </c:pt>
                <c:pt idx="278">
                  <c:v>535.25599999999997</c:v>
                </c:pt>
                <c:pt idx="279">
                  <c:v>533.82500000000005</c:v>
                </c:pt>
                <c:pt idx="280">
                  <c:v>538.87419999999997</c:v>
                </c:pt>
                <c:pt idx="281">
                  <c:v>552.21159999999998</c:v>
                </c:pt>
                <c:pt idx="282">
                  <c:v>543.43420000000003</c:v>
                </c:pt>
                <c:pt idx="283">
                  <c:v>530.21190000000001</c:v>
                </c:pt>
                <c:pt idx="284">
                  <c:v>525.21960000000001</c:v>
                </c:pt>
                <c:pt idx="285">
                  <c:v>519.98479999999995</c:v>
                </c:pt>
                <c:pt idx="286">
                  <c:v>514.17729999999995</c:v>
                </c:pt>
                <c:pt idx="287">
                  <c:v>507.12869999999998</c:v>
                </c:pt>
                <c:pt idx="288">
                  <c:v>514.62480000000005</c:v>
                </c:pt>
                <c:pt idx="289">
                  <c:v>504.39249999999998</c:v>
                </c:pt>
                <c:pt idx="290">
                  <c:v>498.03309999999999</c:v>
                </c:pt>
                <c:pt idx="291">
                  <c:v>491.18540000000002</c:v>
                </c:pt>
                <c:pt idx="292">
                  <c:v>485.80099999999999</c:v>
                </c:pt>
                <c:pt idx="293">
                  <c:v>492.78609999999998</c:v>
                </c:pt>
                <c:pt idx="294">
                  <c:v>500.31169999999997</c:v>
                </c:pt>
                <c:pt idx="295">
                  <c:v>504.53300000000002</c:v>
                </c:pt>
                <c:pt idx="296">
                  <c:v>499.48770000000002</c:v>
                </c:pt>
                <c:pt idx="297">
                  <c:v>490.40219999999999</c:v>
                </c:pt>
                <c:pt idx="298">
                  <c:v>486.93009999999998</c:v>
                </c:pt>
                <c:pt idx="299">
                  <c:v>491.66520000000003</c:v>
                </c:pt>
                <c:pt idx="300">
                  <c:v>486.2731</c:v>
                </c:pt>
                <c:pt idx="301">
                  <c:v>486.40800000000002</c:v>
                </c:pt>
                <c:pt idx="302">
                  <c:v>483.995</c:v>
                </c:pt>
                <c:pt idx="303">
                  <c:v>485.65969999999999</c:v>
                </c:pt>
                <c:pt idx="304">
                  <c:v>486.83210000000003</c:v>
                </c:pt>
                <c:pt idx="305">
                  <c:v>489.279</c:v>
                </c:pt>
                <c:pt idx="306">
                  <c:v>494.47649999999999</c:v>
                </c:pt>
                <c:pt idx="307">
                  <c:v>497.33780000000002</c:v>
                </c:pt>
                <c:pt idx="308">
                  <c:v>499.66359999999997</c:v>
                </c:pt>
                <c:pt idx="309">
                  <c:v>498.64339999999999</c:v>
                </c:pt>
                <c:pt idx="310">
                  <c:v>505.61090000000002</c:v>
                </c:pt>
                <c:pt idx="311">
                  <c:v>495.20350000000002</c:v>
                </c:pt>
                <c:pt idx="312">
                  <c:v>492.10645</c:v>
                </c:pt>
                <c:pt idx="313">
                  <c:v>489.00940000000003</c:v>
                </c:pt>
                <c:pt idx="314">
                  <c:v>491.37099999999998</c:v>
                </c:pt>
                <c:pt idx="315">
                  <c:v>489.24130000000002</c:v>
                </c:pt>
                <c:pt idx="316">
                  <c:v>488.54520000000002</c:v>
                </c:pt>
                <c:pt idx="317">
                  <c:v>485.96100000000001</c:v>
                </c:pt>
                <c:pt idx="318">
                  <c:v>486.33330000000001</c:v>
                </c:pt>
                <c:pt idx="319">
                  <c:v>488.13560000000001</c:v>
                </c:pt>
                <c:pt idx="320">
                  <c:v>485.291</c:v>
                </c:pt>
                <c:pt idx="321">
                  <c:v>487.46809999999999</c:v>
                </c:pt>
                <c:pt idx="322">
                  <c:v>480.34989999999999</c:v>
                </c:pt>
                <c:pt idx="323">
                  <c:v>474.15699999999998</c:v>
                </c:pt>
                <c:pt idx="324">
                  <c:v>477.77109999999999</c:v>
                </c:pt>
                <c:pt idx="325">
                  <c:v>475.53750000000002</c:v>
                </c:pt>
                <c:pt idx="326">
                  <c:v>476.2303</c:v>
                </c:pt>
                <c:pt idx="327">
                  <c:v>475.58629999999999</c:v>
                </c:pt>
                <c:pt idx="328">
                  <c:v>476.98590000000002</c:v>
                </c:pt>
                <c:pt idx="329">
                  <c:v>472.74759999999998</c:v>
                </c:pt>
                <c:pt idx="330">
                  <c:v>471.56400000000002</c:v>
                </c:pt>
                <c:pt idx="331">
                  <c:v>460.90640000000002</c:v>
                </c:pt>
                <c:pt idx="332">
                  <c:v>454.99489999999997</c:v>
                </c:pt>
                <c:pt idx="333">
                  <c:v>456.31264999999996</c:v>
                </c:pt>
                <c:pt idx="334">
                  <c:v>457.63040000000001</c:v>
                </c:pt>
                <c:pt idx="335">
                  <c:v>457.43079999999998</c:v>
                </c:pt>
                <c:pt idx="336">
                  <c:v>460.5421</c:v>
                </c:pt>
                <c:pt idx="337">
                  <c:v>458.71730000000002</c:v>
                </c:pt>
                <c:pt idx="338">
                  <c:v>452.18470000000002</c:v>
                </c:pt>
                <c:pt idx="339">
                  <c:v>456.28489999999999</c:v>
                </c:pt>
                <c:pt idx="340">
                  <c:v>456.04919999999998</c:v>
                </c:pt>
                <c:pt idx="341">
                  <c:v>455.5598</c:v>
                </c:pt>
                <c:pt idx="342">
                  <c:v>454.11110000000002</c:v>
                </c:pt>
                <c:pt idx="343">
                  <c:v>455.7081</c:v>
                </c:pt>
                <c:pt idx="344">
                  <c:v>455.03919999999999</c:v>
                </c:pt>
                <c:pt idx="345">
                  <c:v>454.46899999999999</c:v>
                </c:pt>
                <c:pt idx="346">
                  <c:v>456.40219999999999</c:v>
                </c:pt>
                <c:pt idx="347">
                  <c:v>454.0856</c:v>
                </c:pt>
                <c:pt idx="348">
                  <c:v>455.2362</c:v>
                </c:pt>
                <c:pt idx="349">
                  <c:v>450.60599999999999</c:v>
                </c:pt>
                <c:pt idx="350">
                  <c:v>441.7654</c:v>
                </c:pt>
                <c:pt idx="351">
                  <c:v>437.5342</c:v>
                </c:pt>
                <c:pt idx="352">
                  <c:v>437.40199999999999</c:v>
                </c:pt>
                <c:pt idx="353">
                  <c:v>434.55549999999999</c:v>
                </c:pt>
                <c:pt idx="354">
                  <c:v>434.9622</c:v>
                </c:pt>
                <c:pt idx="355">
                  <c:v>434.86320000000001</c:v>
                </c:pt>
                <c:pt idx="356">
                  <c:v>438.0401</c:v>
                </c:pt>
                <c:pt idx="357">
                  <c:v>435.81290000000001</c:v>
                </c:pt>
                <c:pt idx="358">
                  <c:v>435.30709999999999</c:v>
                </c:pt>
                <c:pt idx="359">
                  <c:v>436.86669999999998</c:v>
                </c:pt>
                <c:pt idx="360">
                  <c:v>441.6721</c:v>
                </c:pt>
                <c:pt idx="361">
                  <c:v>442.05900000000003</c:v>
                </c:pt>
                <c:pt idx="362">
                  <c:v>440.13929999999999</c:v>
                </c:pt>
                <c:pt idx="363">
                  <c:v>447.86759999999998</c:v>
                </c:pt>
                <c:pt idx="364">
                  <c:v>442.92259999999999</c:v>
                </c:pt>
                <c:pt idx="365">
                  <c:v>452.86470000000003</c:v>
                </c:pt>
                <c:pt idx="366">
                  <c:v>457.89760000000001</c:v>
                </c:pt>
                <c:pt idx="367">
                  <c:v>454.82479999999998</c:v>
                </c:pt>
                <c:pt idx="368">
                  <c:v>459.83620000000002</c:v>
                </c:pt>
                <c:pt idx="369">
                  <c:v>461.83620000000002</c:v>
                </c:pt>
                <c:pt idx="370">
                  <c:v>462.59960000000001</c:v>
                </c:pt>
                <c:pt idx="371">
                  <c:v>457.38260000000002</c:v>
                </c:pt>
                <c:pt idx="372">
                  <c:v>461.86169999999998</c:v>
                </c:pt>
                <c:pt idx="373">
                  <c:v>461.3723</c:v>
                </c:pt>
                <c:pt idx="374">
                  <c:v>461.8501</c:v>
                </c:pt>
                <c:pt idx="375">
                  <c:v>462.04140000000001</c:v>
                </c:pt>
                <c:pt idx="376">
                  <c:v>461.1191</c:v>
                </c:pt>
                <c:pt idx="377">
                  <c:v>461.02760000000001</c:v>
                </c:pt>
                <c:pt idx="378">
                  <c:v>465.26409999999998</c:v>
                </c:pt>
                <c:pt idx="379">
                  <c:v>468.80119999999999</c:v>
                </c:pt>
                <c:pt idx="380">
                  <c:v>464.25839999999999</c:v>
                </c:pt>
                <c:pt idx="381">
                  <c:v>464.91899999999998</c:v>
                </c:pt>
                <c:pt idx="382">
                  <c:v>464.75830000000002</c:v>
                </c:pt>
                <c:pt idx="383">
                  <c:v>474.74489999999997</c:v>
                </c:pt>
                <c:pt idx="384">
                  <c:v>470.40949999999998</c:v>
                </c:pt>
                <c:pt idx="385">
                  <c:v>463.96769999999998</c:v>
                </c:pt>
                <c:pt idx="386">
                  <c:v>476.05919999999998</c:v>
                </c:pt>
                <c:pt idx="387">
                  <c:v>466.55529999999999</c:v>
                </c:pt>
                <c:pt idx="388">
                  <c:v>462.97340000000003</c:v>
                </c:pt>
                <c:pt idx="389">
                  <c:v>464.53680000000003</c:v>
                </c:pt>
                <c:pt idx="390">
                  <c:v>465.73219999999998</c:v>
                </c:pt>
                <c:pt idx="391">
                  <c:v>468.149</c:v>
                </c:pt>
                <c:pt idx="392">
                  <c:v>470.56580000000002</c:v>
                </c:pt>
                <c:pt idx="393">
                  <c:v>469.6866</c:v>
                </c:pt>
                <c:pt idx="394">
                  <c:v>466.1377</c:v>
                </c:pt>
                <c:pt idx="395">
                  <c:v>469.1968</c:v>
                </c:pt>
                <c:pt idx="396">
                  <c:v>472.22890000000001</c:v>
                </c:pt>
                <c:pt idx="397">
                  <c:v>475.26100000000002</c:v>
                </c:pt>
                <c:pt idx="398">
                  <c:v>477.37630000000001</c:v>
                </c:pt>
                <c:pt idx="399">
                  <c:v>473.9314</c:v>
                </c:pt>
                <c:pt idx="400">
                  <c:v>465.52780000000001</c:v>
                </c:pt>
                <c:pt idx="401">
                  <c:v>467.87290000000002</c:v>
                </c:pt>
                <c:pt idx="402">
                  <c:v>467.1112</c:v>
                </c:pt>
                <c:pt idx="403">
                  <c:v>466.55489999999998</c:v>
                </c:pt>
                <c:pt idx="404">
                  <c:v>466.58980000000003</c:v>
                </c:pt>
                <c:pt idx="405">
                  <c:v>469.56</c:v>
                </c:pt>
                <c:pt idx="406">
                  <c:v>474.7758</c:v>
                </c:pt>
                <c:pt idx="407">
                  <c:v>475.73750000000001</c:v>
                </c:pt>
                <c:pt idx="408">
                  <c:v>476.4264</c:v>
                </c:pt>
                <c:pt idx="409">
                  <c:v>483.28879999999998</c:v>
                </c:pt>
                <c:pt idx="410">
                  <c:v>484.38839999999999</c:v>
                </c:pt>
                <c:pt idx="411">
                  <c:v>484.77300000000002</c:v>
                </c:pt>
                <c:pt idx="412">
                  <c:v>480.80970000000002</c:v>
                </c:pt>
                <c:pt idx="413">
                  <c:v>478.67149999999998</c:v>
                </c:pt>
                <c:pt idx="414">
                  <c:v>479.29219999999998</c:v>
                </c:pt>
                <c:pt idx="415">
                  <c:v>480.41879999999998</c:v>
                </c:pt>
                <c:pt idx="416">
                  <c:v>477.47770000000003</c:v>
                </c:pt>
                <c:pt idx="417">
                  <c:v>475.13</c:v>
                </c:pt>
                <c:pt idx="418">
                  <c:v>473.36919999999998</c:v>
                </c:pt>
                <c:pt idx="419">
                  <c:v>473.13740000000001</c:v>
                </c:pt>
                <c:pt idx="420">
                  <c:v>471.56420000000003</c:v>
                </c:pt>
                <c:pt idx="421">
                  <c:v>471.9975</c:v>
                </c:pt>
                <c:pt idx="422">
                  <c:v>474.97969999999998</c:v>
                </c:pt>
                <c:pt idx="423">
                  <c:v>480.43340000000001</c:v>
                </c:pt>
                <c:pt idx="424">
                  <c:v>481.27330000000001</c:v>
                </c:pt>
                <c:pt idx="425">
                  <c:v>489.92415</c:v>
                </c:pt>
                <c:pt idx="426">
                  <c:v>498.57499999999999</c:v>
                </c:pt>
                <c:pt idx="427">
                  <c:v>497.41390000000001</c:v>
                </c:pt>
                <c:pt idx="428">
                  <c:v>497.63959999999997</c:v>
                </c:pt>
                <c:pt idx="429">
                  <c:v>497.40379999999999</c:v>
                </c:pt>
                <c:pt idx="430">
                  <c:v>511.76690000000002</c:v>
                </c:pt>
                <c:pt idx="431">
                  <c:v>511.4982</c:v>
                </c:pt>
                <c:pt idx="432">
                  <c:v>514.45650000000001</c:v>
                </c:pt>
                <c:pt idx="433">
                  <c:v>507.37759999999997</c:v>
                </c:pt>
                <c:pt idx="434">
                  <c:v>508.18380000000002</c:v>
                </c:pt>
                <c:pt idx="435">
                  <c:v>503.5016</c:v>
                </c:pt>
                <c:pt idx="436">
                  <c:v>500.59359999999998</c:v>
                </c:pt>
                <c:pt idx="437">
                  <c:v>495.15530000000001</c:v>
                </c:pt>
                <c:pt idx="438">
                  <c:v>494.88819999999998</c:v>
                </c:pt>
                <c:pt idx="439">
                  <c:v>498.94880000000001</c:v>
                </c:pt>
                <c:pt idx="440">
                  <c:v>503.4468</c:v>
                </c:pt>
                <c:pt idx="441">
                  <c:v>506.07690000000002</c:v>
                </c:pt>
                <c:pt idx="442">
                  <c:v>511.72800000000001</c:v>
                </c:pt>
                <c:pt idx="443">
                  <c:v>502.32859999999999</c:v>
                </c:pt>
                <c:pt idx="444">
                  <c:v>491.5215</c:v>
                </c:pt>
                <c:pt idx="445">
                  <c:v>494.44299999999998</c:v>
                </c:pt>
                <c:pt idx="446">
                  <c:v>495.54669999999999</c:v>
                </c:pt>
                <c:pt idx="447">
                  <c:v>495.75299999999999</c:v>
                </c:pt>
                <c:pt idx="448">
                  <c:v>493.16719999999998</c:v>
                </c:pt>
                <c:pt idx="449">
                  <c:v>496.17380000000003</c:v>
                </c:pt>
                <c:pt idx="450">
                  <c:v>493.49200000000002</c:v>
                </c:pt>
                <c:pt idx="451">
                  <c:v>492.40339999999998</c:v>
                </c:pt>
                <c:pt idx="452">
                  <c:v>490.96929999999998</c:v>
                </c:pt>
                <c:pt idx="453">
                  <c:v>492.45960000000002</c:v>
                </c:pt>
                <c:pt idx="454">
                  <c:v>494.0847</c:v>
                </c:pt>
                <c:pt idx="455">
                  <c:v>492.12349999999998</c:v>
                </c:pt>
                <c:pt idx="456">
                  <c:v>495.44619999999998</c:v>
                </c:pt>
                <c:pt idx="457">
                  <c:v>492.68819999999999</c:v>
                </c:pt>
                <c:pt idx="458">
                  <c:v>492.99770000000001</c:v>
                </c:pt>
                <c:pt idx="459">
                  <c:v>490.45049999999998</c:v>
                </c:pt>
                <c:pt idx="460">
                  <c:v>490.98489999999998</c:v>
                </c:pt>
                <c:pt idx="461">
                  <c:v>484.20269999999999</c:v>
                </c:pt>
                <c:pt idx="462">
                  <c:v>487.7285</c:v>
                </c:pt>
                <c:pt idx="463">
                  <c:v>488.51960000000003</c:v>
                </c:pt>
                <c:pt idx="464">
                  <c:v>472.99939999999998</c:v>
                </c:pt>
                <c:pt idx="465">
                  <c:v>473.61500000000001</c:v>
                </c:pt>
                <c:pt idx="466">
                  <c:v>471.55540000000002</c:v>
                </c:pt>
                <c:pt idx="467">
                  <c:v>469.74220000000003</c:v>
                </c:pt>
                <c:pt idx="468">
                  <c:v>468.62529999999998</c:v>
                </c:pt>
                <c:pt idx="469">
                  <c:v>469.26220000000001</c:v>
                </c:pt>
                <c:pt idx="470">
                  <c:v>473.69540000000001</c:v>
                </c:pt>
                <c:pt idx="471">
                  <c:v>482.72890000000001</c:v>
                </c:pt>
                <c:pt idx="472">
                  <c:v>495.87270000000001</c:v>
                </c:pt>
                <c:pt idx="473">
                  <c:v>497.56830000000002</c:v>
                </c:pt>
                <c:pt idx="474">
                  <c:v>499.96530000000001</c:v>
                </c:pt>
                <c:pt idx="475">
                  <c:v>503.40219999999999</c:v>
                </c:pt>
                <c:pt idx="476">
                  <c:v>526.8261</c:v>
                </c:pt>
                <c:pt idx="477">
                  <c:v>530.92730000000006</c:v>
                </c:pt>
                <c:pt idx="478">
                  <c:v>535.02850000000001</c:v>
                </c:pt>
                <c:pt idx="479">
                  <c:v>531.92409999999995</c:v>
                </c:pt>
                <c:pt idx="480">
                  <c:v>529.47080000000005</c:v>
                </c:pt>
                <c:pt idx="481">
                  <c:v>538.0521</c:v>
                </c:pt>
                <c:pt idx="482">
                  <c:v>533.7921</c:v>
                </c:pt>
                <c:pt idx="483">
                  <c:v>527.14930000000004</c:v>
                </c:pt>
                <c:pt idx="484">
                  <c:v>517.95370000000003</c:v>
                </c:pt>
                <c:pt idx="485">
                  <c:v>502.67930000000001</c:v>
                </c:pt>
                <c:pt idx="486">
                  <c:v>501.03469999999999</c:v>
                </c:pt>
                <c:pt idx="487">
                  <c:v>508.15499999999997</c:v>
                </c:pt>
                <c:pt idx="488">
                  <c:v>513.15779999999995</c:v>
                </c:pt>
                <c:pt idx="489">
                  <c:v>515.07590000000005</c:v>
                </c:pt>
                <c:pt idx="490">
                  <c:v>514.3329</c:v>
                </c:pt>
                <c:pt idx="491">
                  <c:v>512.80340000000001</c:v>
                </c:pt>
                <c:pt idx="492">
                  <c:v>512.476</c:v>
                </c:pt>
                <c:pt idx="493">
                  <c:v>506.50009999999997</c:v>
                </c:pt>
                <c:pt idx="494">
                  <c:v>509.39249999999998</c:v>
                </c:pt>
                <c:pt idx="495">
                  <c:v>505.88119999999998</c:v>
                </c:pt>
                <c:pt idx="496">
                  <c:v>506.94450000000001</c:v>
                </c:pt>
                <c:pt idx="497">
                  <c:v>504.20679999999999</c:v>
                </c:pt>
                <c:pt idx="498">
                  <c:v>500.04539999999997</c:v>
                </c:pt>
                <c:pt idx="499">
                  <c:v>503.33499999999998</c:v>
                </c:pt>
                <c:pt idx="500">
                  <c:v>503.98149999999998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4F-494C-B781-EE37B8916679}"/>
            </c:ext>
          </c:extLst>
        </c:ser>
        <c:ser>
          <c:idx val="1"/>
          <c:order val="1"/>
          <c:tx>
            <c:strRef>
              <c:f>EMBI!$C$1</c:f>
              <c:strCache>
                <c:ptCount val="1"/>
                <c:pt idx="0">
                  <c:v>LAC</c:v>
                </c:pt>
              </c:strCache>
            </c:strRef>
          </c:tx>
          <c:spPr>
            <a:ln w="444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EMBI!$A$219:$A$719</c:f>
              <c:numCache>
                <c:formatCode>m/d/yyyy</c:formatCode>
                <c:ptCount val="501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43851</c:v>
                </c:pt>
                <c:pt idx="13">
                  <c:v>43852</c:v>
                </c:pt>
                <c:pt idx="14">
                  <c:v>43853</c:v>
                </c:pt>
                <c:pt idx="15">
                  <c:v>43854</c:v>
                </c:pt>
                <c:pt idx="16">
                  <c:v>43857</c:v>
                </c:pt>
                <c:pt idx="17">
                  <c:v>43858</c:v>
                </c:pt>
                <c:pt idx="18">
                  <c:v>43859</c:v>
                </c:pt>
                <c:pt idx="19">
                  <c:v>43860</c:v>
                </c:pt>
                <c:pt idx="20">
                  <c:v>43861</c:v>
                </c:pt>
                <c:pt idx="21">
                  <c:v>43864</c:v>
                </c:pt>
                <c:pt idx="22">
                  <c:v>43865</c:v>
                </c:pt>
                <c:pt idx="23">
                  <c:v>43866</c:v>
                </c:pt>
                <c:pt idx="24">
                  <c:v>43867</c:v>
                </c:pt>
                <c:pt idx="25">
                  <c:v>43868</c:v>
                </c:pt>
                <c:pt idx="26">
                  <c:v>43871</c:v>
                </c:pt>
                <c:pt idx="27">
                  <c:v>43872</c:v>
                </c:pt>
                <c:pt idx="28">
                  <c:v>43873</c:v>
                </c:pt>
                <c:pt idx="29">
                  <c:v>43874</c:v>
                </c:pt>
                <c:pt idx="30">
                  <c:v>43875</c:v>
                </c:pt>
                <c:pt idx="31">
                  <c:v>43879</c:v>
                </c:pt>
                <c:pt idx="32">
                  <c:v>43880</c:v>
                </c:pt>
                <c:pt idx="33">
                  <c:v>43881</c:v>
                </c:pt>
                <c:pt idx="34">
                  <c:v>43882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43892</c:v>
                </c:pt>
                <c:pt idx="41">
                  <c:v>43893</c:v>
                </c:pt>
                <c:pt idx="42">
                  <c:v>43894</c:v>
                </c:pt>
                <c:pt idx="43">
                  <c:v>43895</c:v>
                </c:pt>
                <c:pt idx="44">
                  <c:v>43896</c:v>
                </c:pt>
                <c:pt idx="45">
                  <c:v>43899</c:v>
                </c:pt>
                <c:pt idx="46">
                  <c:v>43900</c:v>
                </c:pt>
                <c:pt idx="47">
                  <c:v>43901</c:v>
                </c:pt>
                <c:pt idx="48">
                  <c:v>43902</c:v>
                </c:pt>
                <c:pt idx="49">
                  <c:v>43903</c:v>
                </c:pt>
                <c:pt idx="50">
                  <c:v>43906</c:v>
                </c:pt>
                <c:pt idx="51">
                  <c:v>43907</c:v>
                </c:pt>
                <c:pt idx="52">
                  <c:v>43908</c:v>
                </c:pt>
                <c:pt idx="53">
                  <c:v>43909</c:v>
                </c:pt>
                <c:pt idx="54">
                  <c:v>43910</c:v>
                </c:pt>
                <c:pt idx="55">
                  <c:v>43913</c:v>
                </c:pt>
                <c:pt idx="56">
                  <c:v>43914</c:v>
                </c:pt>
                <c:pt idx="57">
                  <c:v>43915</c:v>
                </c:pt>
                <c:pt idx="58">
                  <c:v>43916</c:v>
                </c:pt>
                <c:pt idx="59">
                  <c:v>43917</c:v>
                </c:pt>
                <c:pt idx="60">
                  <c:v>43920</c:v>
                </c:pt>
                <c:pt idx="61">
                  <c:v>43921</c:v>
                </c:pt>
                <c:pt idx="62">
                  <c:v>43922</c:v>
                </c:pt>
                <c:pt idx="63">
                  <c:v>43923</c:v>
                </c:pt>
                <c:pt idx="64">
                  <c:v>43924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43934</c:v>
                </c:pt>
                <c:pt idx="70">
                  <c:v>43935</c:v>
                </c:pt>
                <c:pt idx="71">
                  <c:v>43936</c:v>
                </c:pt>
                <c:pt idx="72">
                  <c:v>43937</c:v>
                </c:pt>
                <c:pt idx="73">
                  <c:v>43938</c:v>
                </c:pt>
                <c:pt idx="74">
                  <c:v>43941</c:v>
                </c:pt>
                <c:pt idx="75">
                  <c:v>43942</c:v>
                </c:pt>
                <c:pt idx="76">
                  <c:v>43943</c:v>
                </c:pt>
                <c:pt idx="77">
                  <c:v>43944</c:v>
                </c:pt>
                <c:pt idx="78">
                  <c:v>43945</c:v>
                </c:pt>
                <c:pt idx="79">
                  <c:v>43948</c:v>
                </c:pt>
                <c:pt idx="80">
                  <c:v>43949</c:v>
                </c:pt>
                <c:pt idx="81">
                  <c:v>43950</c:v>
                </c:pt>
                <c:pt idx="82">
                  <c:v>43951</c:v>
                </c:pt>
                <c:pt idx="83">
                  <c:v>43952</c:v>
                </c:pt>
                <c:pt idx="84">
                  <c:v>43955</c:v>
                </c:pt>
                <c:pt idx="85">
                  <c:v>43956</c:v>
                </c:pt>
                <c:pt idx="86">
                  <c:v>43957</c:v>
                </c:pt>
                <c:pt idx="87">
                  <c:v>43958</c:v>
                </c:pt>
                <c:pt idx="88">
                  <c:v>43959</c:v>
                </c:pt>
                <c:pt idx="89">
                  <c:v>43962</c:v>
                </c:pt>
                <c:pt idx="90">
                  <c:v>43963</c:v>
                </c:pt>
                <c:pt idx="91">
                  <c:v>43964</c:v>
                </c:pt>
                <c:pt idx="92">
                  <c:v>43965</c:v>
                </c:pt>
                <c:pt idx="93">
                  <c:v>43966</c:v>
                </c:pt>
                <c:pt idx="94">
                  <c:v>43969</c:v>
                </c:pt>
                <c:pt idx="95">
                  <c:v>43970</c:v>
                </c:pt>
                <c:pt idx="96">
                  <c:v>43971</c:v>
                </c:pt>
                <c:pt idx="97">
                  <c:v>43972</c:v>
                </c:pt>
                <c:pt idx="98">
                  <c:v>43973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  <c:pt idx="103">
                  <c:v>43983</c:v>
                </c:pt>
                <c:pt idx="104">
                  <c:v>43984</c:v>
                </c:pt>
                <c:pt idx="105">
                  <c:v>43985</c:v>
                </c:pt>
                <c:pt idx="106">
                  <c:v>43986</c:v>
                </c:pt>
                <c:pt idx="107">
                  <c:v>43987</c:v>
                </c:pt>
                <c:pt idx="108">
                  <c:v>43990</c:v>
                </c:pt>
                <c:pt idx="109">
                  <c:v>43991</c:v>
                </c:pt>
                <c:pt idx="110">
                  <c:v>43992</c:v>
                </c:pt>
                <c:pt idx="111">
                  <c:v>43993</c:v>
                </c:pt>
                <c:pt idx="112">
                  <c:v>43994</c:v>
                </c:pt>
                <c:pt idx="113">
                  <c:v>43997</c:v>
                </c:pt>
                <c:pt idx="114">
                  <c:v>43998</c:v>
                </c:pt>
                <c:pt idx="115">
                  <c:v>43999</c:v>
                </c:pt>
                <c:pt idx="116">
                  <c:v>44000</c:v>
                </c:pt>
                <c:pt idx="117">
                  <c:v>44001</c:v>
                </c:pt>
                <c:pt idx="118">
                  <c:v>44004</c:v>
                </c:pt>
                <c:pt idx="119">
                  <c:v>44005</c:v>
                </c:pt>
                <c:pt idx="120">
                  <c:v>44006</c:v>
                </c:pt>
                <c:pt idx="121">
                  <c:v>44007</c:v>
                </c:pt>
                <c:pt idx="122">
                  <c:v>44008</c:v>
                </c:pt>
                <c:pt idx="123">
                  <c:v>44011</c:v>
                </c:pt>
                <c:pt idx="124">
                  <c:v>44012</c:v>
                </c:pt>
                <c:pt idx="125">
                  <c:v>44013</c:v>
                </c:pt>
                <c:pt idx="126">
                  <c:v>44014</c:v>
                </c:pt>
                <c:pt idx="127">
                  <c:v>44018</c:v>
                </c:pt>
                <c:pt idx="128">
                  <c:v>44019</c:v>
                </c:pt>
                <c:pt idx="129">
                  <c:v>44020</c:v>
                </c:pt>
                <c:pt idx="130">
                  <c:v>44021</c:v>
                </c:pt>
                <c:pt idx="131">
                  <c:v>44022</c:v>
                </c:pt>
                <c:pt idx="132">
                  <c:v>44025</c:v>
                </c:pt>
                <c:pt idx="133">
                  <c:v>44026</c:v>
                </c:pt>
                <c:pt idx="134">
                  <c:v>44027</c:v>
                </c:pt>
                <c:pt idx="135">
                  <c:v>44028</c:v>
                </c:pt>
                <c:pt idx="136">
                  <c:v>44029</c:v>
                </c:pt>
                <c:pt idx="137">
                  <c:v>44032</c:v>
                </c:pt>
                <c:pt idx="138">
                  <c:v>44033</c:v>
                </c:pt>
                <c:pt idx="139">
                  <c:v>44034</c:v>
                </c:pt>
                <c:pt idx="140">
                  <c:v>44035</c:v>
                </c:pt>
                <c:pt idx="141">
                  <c:v>44036</c:v>
                </c:pt>
                <c:pt idx="142">
                  <c:v>44039</c:v>
                </c:pt>
                <c:pt idx="143">
                  <c:v>44040</c:v>
                </c:pt>
                <c:pt idx="144">
                  <c:v>44041</c:v>
                </c:pt>
                <c:pt idx="145">
                  <c:v>44042</c:v>
                </c:pt>
                <c:pt idx="146">
                  <c:v>44043</c:v>
                </c:pt>
                <c:pt idx="147">
                  <c:v>44046</c:v>
                </c:pt>
                <c:pt idx="148">
                  <c:v>44047</c:v>
                </c:pt>
                <c:pt idx="149">
                  <c:v>44048</c:v>
                </c:pt>
                <c:pt idx="150">
                  <c:v>44049</c:v>
                </c:pt>
                <c:pt idx="151">
                  <c:v>44050</c:v>
                </c:pt>
                <c:pt idx="152">
                  <c:v>44053</c:v>
                </c:pt>
                <c:pt idx="153">
                  <c:v>44054</c:v>
                </c:pt>
                <c:pt idx="154">
                  <c:v>44055</c:v>
                </c:pt>
                <c:pt idx="155">
                  <c:v>44056</c:v>
                </c:pt>
                <c:pt idx="156">
                  <c:v>44057</c:v>
                </c:pt>
                <c:pt idx="157">
                  <c:v>44060</c:v>
                </c:pt>
                <c:pt idx="158">
                  <c:v>44061</c:v>
                </c:pt>
                <c:pt idx="159">
                  <c:v>44062</c:v>
                </c:pt>
                <c:pt idx="160">
                  <c:v>44063</c:v>
                </c:pt>
                <c:pt idx="161">
                  <c:v>44064</c:v>
                </c:pt>
                <c:pt idx="162">
                  <c:v>44067</c:v>
                </c:pt>
                <c:pt idx="163">
                  <c:v>44068</c:v>
                </c:pt>
                <c:pt idx="164">
                  <c:v>44069</c:v>
                </c:pt>
                <c:pt idx="165">
                  <c:v>44070</c:v>
                </c:pt>
                <c:pt idx="166">
                  <c:v>44071</c:v>
                </c:pt>
                <c:pt idx="167">
                  <c:v>44074</c:v>
                </c:pt>
                <c:pt idx="168">
                  <c:v>44075</c:v>
                </c:pt>
                <c:pt idx="169">
                  <c:v>44076</c:v>
                </c:pt>
                <c:pt idx="170">
                  <c:v>44077</c:v>
                </c:pt>
                <c:pt idx="171">
                  <c:v>44078</c:v>
                </c:pt>
                <c:pt idx="172">
                  <c:v>44082</c:v>
                </c:pt>
                <c:pt idx="173">
                  <c:v>44083</c:v>
                </c:pt>
                <c:pt idx="174">
                  <c:v>44084</c:v>
                </c:pt>
                <c:pt idx="175">
                  <c:v>44085</c:v>
                </c:pt>
                <c:pt idx="176">
                  <c:v>44088</c:v>
                </c:pt>
                <c:pt idx="177">
                  <c:v>44089</c:v>
                </c:pt>
                <c:pt idx="178">
                  <c:v>44090</c:v>
                </c:pt>
                <c:pt idx="179">
                  <c:v>44091</c:v>
                </c:pt>
                <c:pt idx="180">
                  <c:v>44092</c:v>
                </c:pt>
                <c:pt idx="181">
                  <c:v>44095</c:v>
                </c:pt>
                <c:pt idx="182">
                  <c:v>44096</c:v>
                </c:pt>
                <c:pt idx="183">
                  <c:v>44097</c:v>
                </c:pt>
                <c:pt idx="184">
                  <c:v>44098</c:v>
                </c:pt>
                <c:pt idx="185">
                  <c:v>44099</c:v>
                </c:pt>
                <c:pt idx="186">
                  <c:v>44102</c:v>
                </c:pt>
                <c:pt idx="187">
                  <c:v>44103</c:v>
                </c:pt>
                <c:pt idx="188">
                  <c:v>44104</c:v>
                </c:pt>
                <c:pt idx="189">
                  <c:v>44105</c:v>
                </c:pt>
                <c:pt idx="190">
                  <c:v>44106</c:v>
                </c:pt>
                <c:pt idx="191">
                  <c:v>44109</c:v>
                </c:pt>
                <c:pt idx="192">
                  <c:v>44110</c:v>
                </c:pt>
                <c:pt idx="193">
                  <c:v>44111</c:v>
                </c:pt>
                <c:pt idx="194">
                  <c:v>44112</c:v>
                </c:pt>
                <c:pt idx="195">
                  <c:v>44113</c:v>
                </c:pt>
                <c:pt idx="196">
                  <c:v>44117</c:v>
                </c:pt>
                <c:pt idx="197">
                  <c:v>44118</c:v>
                </c:pt>
                <c:pt idx="198">
                  <c:v>44119</c:v>
                </c:pt>
                <c:pt idx="199">
                  <c:v>44120</c:v>
                </c:pt>
                <c:pt idx="200">
                  <c:v>44123</c:v>
                </c:pt>
                <c:pt idx="201">
                  <c:v>44124</c:v>
                </c:pt>
                <c:pt idx="202">
                  <c:v>44125</c:v>
                </c:pt>
                <c:pt idx="203">
                  <c:v>44126</c:v>
                </c:pt>
                <c:pt idx="204">
                  <c:v>44127</c:v>
                </c:pt>
                <c:pt idx="205">
                  <c:v>44130</c:v>
                </c:pt>
                <c:pt idx="206">
                  <c:v>44131</c:v>
                </c:pt>
                <c:pt idx="207">
                  <c:v>44132</c:v>
                </c:pt>
                <c:pt idx="208">
                  <c:v>44133</c:v>
                </c:pt>
                <c:pt idx="209">
                  <c:v>44134</c:v>
                </c:pt>
                <c:pt idx="210">
                  <c:v>44137</c:v>
                </c:pt>
                <c:pt idx="211">
                  <c:v>44138</c:v>
                </c:pt>
                <c:pt idx="212">
                  <c:v>44139</c:v>
                </c:pt>
                <c:pt idx="213">
                  <c:v>44140</c:v>
                </c:pt>
                <c:pt idx="214">
                  <c:v>44141</c:v>
                </c:pt>
                <c:pt idx="215">
                  <c:v>44144</c:v>
                </c:pt>
                <c:pt idx="216">
                  <c:v>44145</c:v>
                </c:pt>
                <c:pt idx="217">
                  <c:v>44147</c:v>
                </c:pt>
                <c:pt idx="218">
                  <c:v>44148</c:v>
                </c:pt>
                <c:pt idx="219">
                  <c:v>44151</c:v>
                </c:pt>
                <c:pt idx="220">
                  <c:v>44152</c:v>
                </c:pt>
                <c:pt idx="221">
                  <c:v>44153</c:v>
                </c:pt>
                <c:pt idx="222">
                  <c:v>44154</c:v>
                </c:pt>
                <c:pt idx="223">
                  <c:v>44155</c:v>
                </c:pt>
                <c:pt idx="224">
                  <c:v>44158</c:v>
                </c:pt>
                <c:pt idx="225">
                  <c:v>44159</c:v>
                </c:pt>
                <c:pt idx="226">
                  <c:v>44160</c:v>
                </c:pt>
                <c:pt idx="227">
                  <c:v>44162</c:v>
                </c:pt>
                <c:pt idx="228">
                  <c:v>44165</c:v>
                </c:pt>
                <c:pt idx="229">
                  <c:v>44166</c:v>
                </c:pt>
                <c:pt idx="230">
                  <c:v>44167</c:v>
                </c:pt>
                <c:pt idx="231">
                  <c:v>44168</c:v>
                </c:pt>
                <c:pt idx="232">
                  <c:v>44169</c:v>
                </c:pt>
                <c:pt idx="233">
                  <c:v>44172</c:v>
                </c:pt>
                <c:pt idx="234">
                  <c:v>44173</c:v>
                </c:pt>
                <c:pt idx="235">
                  <c:v>44174</c:v>
                </c:pt>
                <c:pt idx="236">
                  <c:v>44175</c:v>
                </c:pt>
                <c:pt idx="237">
                  <c:v>44176</c:v>
                </c:pt>
                <c:pt idx="238">
                  <c:v>44179</c:v>
                </c:pt>
                <c:pt idx="239">
                  <c:v>44180</c:v>
                </c:pt>
                <c:pt idx="240">
                  <c:v>44181</c:v>
                </c:pt>
                <c:pt idx="241">
                  <c:v>44182</c:v>
                </c:pt>
                <c:pt idx="242">
                  <c:v>44183</c:v>
                </c:pt>
                <c:pt idx="243">
                  <c:v>44186</c:v>
                </c:pt>
                <c:pt idx="244">
                  <c:v>44187</c:v>
                </c:pt>
                <c:pt idx="245">
                  <c:v>44188</c:v>
                </c:pt>
                <c:pt idx="246">
                  <c:v>44189</c:v>
                </c:pt>
                <c:pt idx="247">
                  <c:v>44193</c:v>
                </c:pt>
                <c:pt idx="248">
                  <c:v>44194</c:v>
                </c:pt>
                <c:pt idx="249">
                  <c:v>44195</c:v>
                </c:pt>
                <c:pt idx="250">
                  <c:v>44196</c:v>
                </c:pt>
                <c:pt idx="251">
                  <c:v>44200</c:v>
                </c:pt>
                <c:pt idx="252">
                  <c:v>44201</c:v>
                </c:pt>
                <c:pt idx="253">
                  <c:v>44202</c:v>
                </c:pt>
                <c:pt idx="254">
                  <c:v>44203</c:v>
                </c:pt>
                <c:pt idx="255">
                  <c:v>44204</c:v>
                </c:pt>
                <c:pt idx="256">
                  <c:v>44207</c:v>
                </c:pt>
                <c:pt idx="257">
                  <c:v>44208</c:v>
                </c:pt>
                <c:pt idx="258">
                  <c:v>44209</c:v>
                </c:pt>
                <c:pt idx="259">
                  <c:v>44210</c:v>
                </c:pt>
                <c:pt idx="260">
                  <c:v>44211</c:v>
                </c:pt>
                <c:pt idx="261">
                  <c:v>44215</c:v>
                </c:pt>
                <c:pt idx="262">
                  <c:v>44216</c:v>
                </c:pt>
                <c:pt idx="263">
                  <c:v>44217</c:v>
                </c:pt>
                <c:pt idx="264">
                  <c:v>44218</c:v>
                </c:pt>
                <c:pt idx="265">
                  <c:v>44221</c:v>
                </c:pt>
                <c:pt idx="266">
                  <c:v>44222</c:v>
                </c:pt>
                <c:pt idx="267">
                  <c:v>44223</c:v>
                </c:pt>
                <c:pt idx="268">
                  <c:v>44224</c:v>
                </c:pt>
                <c:pt idx="269">
                  <c:v>44225</c:v>
                </c:pt>
                <c:pt idx="270">
                  <c:v>44228</c:v>
                </c:pt>
                <c:pt idx="271">
                  <c:v>44229</c:v>
                </c:pt>
                <c:pt idx="272">
                  <c:v>44230</c:v>
                </c:pt>
                <c:pt idx="273">
                  <c:v>44231</c:v>
                </c:pt>
                <c:pt idx="274">
                  <c:v>44232</c:v>
                </c:pt>
                <c:pt idx="275">
                  <c:v>44235</c:v>
                </c:pt>
                <c:pt idx="276">
                  <c:v>44236</c:v>
                </c:pt>
                <c:pt idx="277">
                  <c:v>44237</c:v>
                </c:pt>
                <c:pt idx="278">
                  <c:v>44238</c:v>
                </c:pt>
                <c:pt idx="279">
                  <c:v>44239</c:v>
                </c:pt>
                <c:pt idx="280">
                  <c:v>44243</c:v>
                </c:pt>
                <c:pt idx="281">
                  <c:v>44244</c:v>
                </c:pt>
                <c:pt idx="282">
                  <c:v>44245</c:v>
                </c:pt>
                <c:pt idx="283">
                  <c:v>44246</c:v>
                </c:pt>
                <c:pt idx="284">
                  <c:v>44249</c:v>
                </c:pt>
                <c:pt idx="285">
                  <c:v>44250</c:v>
                </c:pt>
                <c:pt idx="286">
                  <c:v>44251</c:v>
                </c:pt>
                <c:pt idx="287">
                  <c:v>44252</c:v>
                </c:pt>
                <c:pt idx="288">
                  <c:v>44253</c:v>
                </c:pt>
                <c:pt idx="289">
                  <c:v>44256</c:v>
                </c:pt>
                <c:pt idx="290">
                  <c:v>44257</c:v>
                </c:pt>
                <c:pt idx="291">
                  <c:v>44258</c:v>
                </c:pt>
                <c:pt idx="292">
                  <c:v>44259</c:v>
                </c:pt>
                <c:pt idx="293">
                  <c:v>44260</c:v>
                </c:pt>
                <c:pt idx="294">
                  <c:v>44263</c:v>
                </c:pt>
                <c:pt idx="295">
                  <c:v>44264</c:v>
                </c:pt>
                <c:pt idx="296">
                  <c:v>44265</c:v>
                </c:pt>
                <c:pt idx="297">
                  <c:v>44266</c:v>
                </c:pt>
                <c:pt idx="298">
                  <c:v>44267</c:v>
                </c:pt>
                <c:pt idx="299">
                  <c:v>44270</c:v>
                </c:pt>
                <c:pt idx="300">
                  <c:v>44271</c:v>
                </c:pt>
                <c:pt idx="301">
                  <c:v>44272</c:v>
                </c:pt>
                <c:pt idx="302">
                  <c:v>44273</c:v>
                </c:pt>
                <c:pt idx="303">
                  <c:v>44274</c:v>
                </c:pt>
                <c:pt idx="304">
                  <c:v>44277</c:v>
                </c:pt>
                <c:pt idx="305">
                  <c:v>44278</c:v>
                </c:pt>
                <c:pt idx="306">
                  <c:v>44279</c:v>
                </c:pt>
                <c:pt idx="307">
                  <c:v>44280</c:v>
                </c:pt>
                <c:pt idx="308">
                  <c:v>44281</c:v>
                </c:pt>
                <c:pt idx="309">
                  <c:v>44284</c:v>
                </c:pt>
                <c:pt idx="310">
                  <c:v>44285</c:v>
                </c:pt>
                <c:pt idx="311">
                  <c:v>44286</c:v>
                </c:pt>
                <c:pt idx="312">
                  <c:v>44287</c:v>
                </c:pt>
                <c:pt idx="313">
                  <c:v>44291</c:v>
                </c:pt>
                <c:pt idx="314">
                  <c:v>44292</c:v>
                </c:pt>
                <c:pt idx="315">
                  <c:v>44293</c:v>
                </c:pt>
                <c:pt idx="316">
                  <c:v>44294</c:v>
                </c:pt>
                <c:pt idx="317">
                  <c:v>44295</c:v>
                </c:pt>
                <c:pt idx="318">
                  <c:v>44298</c:v>
                </c:pt>
                <c:pt idx="319">
                  <c:v>44299</c:v>
                </c:pt>
                <c:pt idx="320">
                  <c:v>44300</c:v>
                </c:pt>
                <c:pt idx="321">
                  <c:v>44301</c:v>
                </c:pt>
                <c:pt idx="322">
                  <c:v>44302</c:v>
                </c:pt>
                <c:pt idx="323">
                  <c:v>44305</c:v>
                </c:pt>
                <c:pt idx="324">
                  <c:v>44306</c:v>
                </c:pt>
                <c:pt idx="325">
                  <c:v>44307</c:v>
                </c:pt>
                <c:pt idx="326">
                  <c:v>44308</c:v>
                </c:pt>
                <c:pt idx="327">
                  <c:v>44309</c:v>
                </c:pt>
                <c:pt idx="328">
                  <c:v>44312</c:v>
                </c:pt>
                <c:pt idx="329">
                  <c:v>44313</c:v>
                </c:pt>
                <c:pt idx="330">
                  <c:v>44314</c:v>
                </c:pt>
                <c:pt idx="331">
                  <c:v>44315</c:v>
                </c:pt>
                <c:pt idx="332">
                  <c:v>44316</c:v>
                </c:pt>
                <c:pt idx="333">
                  <c:v>44319</c:v>
                </c:pt>
                <c:pt idx="334">
                  <c:v>44320</c:v>
                </c:pt>
                <c:pt idx="335">
                  <c:v>44321</c:v>
                </c:pt>
                <c:pt idx="336">
                  <c:v>44322</c:v>
                </c:pt>
                <c:pt idx="337">
                  <c:v>44323</c:v>
                </c:pt>
                <c:pt idx="338">
                  <c:v>44326</c:v>
                </c:pt>
                <c:pt idx="339">
                  <c:v>44327</c:v>
                </c:pt>
                <c:pt idx="340">
                  <c:v>44328</c:v>
                </c:pt>
                <c:pt idx="341">
                  <c:v>44329</c:v>
                </c:pt>
                <c:pt idx="342">
                  <c:v>44330</c:v>
                </c:pt>
                <c:pt idx="343">
                  <c:v>44333</c:v>
                </c:pt>
                <c:pt idx="344">
                  <c:v>44334</c:v>
                </c:pt>
                <c:pt idx="345">
                  <c:v>44335</c:v>
                </c:pt>
                <c:pt idx="346">
                  <c:v>44336</c:v>
                </c:pt>
                <c:pt idx="347">
                  <c:v>44337</c:v>
                </c:pt>
                <c:pt idx="348">
                  <c:v>44340</c:v>
                </c:pt>
                <c:pt idx="349">
                  <c:v>44341</c:v>
                </c:pt>
                <c:pt idx="350">
                  <c:v>44342</c:v>
                </c:pt>
                <c:pt idx="351">
                  <c:v>44343</c:v>
                </c:pt>
                <c:pt idx="352">
                  <c:v>44344</c:v>
                </c:pt>
                <c:pt idx="353">
                  <c:v>44348</c:v>
                </c:pt>
                <c:pt idx="354">
                  <c:v>44349</c:v>
                </c:pt>
                <c:pt idx="355">
                  <c:v>44350</c:v>
                </c:pt>
                <c:pt idx="356">
                  <c:v>44351</c:v>
                </c:pt>
                <c:pt idx="357">
                  <c:v>44354</c:v>
                </c:pt>
                <c:pt idx="358">
                  <c:v>44355</c:v>
                </c:pt>
                <c:pt idx="359">
                  <c:v>44356</c:v>
                </c:pt>
                <c:pt idx="360">
                  <c:v>44357</c:v>
                </c:pt>
                <c:pt idx="361">
                  <c:v>44358</c:v>
                </c:pt>
                <c:pt idx="362">
                  <c:v>44361</c:v>
                </c:pt>
                <c:pt idx="363">
                  <c:v>44362</c:v>
                </c:pt>
                <c:pt idx="364">
                  <c:v>44363</c:v>
                </c:pt>
                <c:pt idx="365">
                  <c:v>44364</c:v>
                </c:pt>
                <c:pt idx="366">
                  <c:v>44365</c:v>
                </c:pt>
                <c:pt idx="367">
                  <c:v>44368</c:v>
                </c:pt>
                <c:pt idx="368">
                  <c:v>44369</c:v>
                </c:pt>
                <c:pt idx="369">
                  <c:v>44370</c:v>
                </c:pt>
                <c:pt idx="370">
                  <c:v>44371</c:v>
                </c:pt>
                <c:pt idx="371">
                  <c:v>44372</c:v>
                </c:pt>
                <c:pt idx="372">
                  <c:v>44375</c:v>
                </c:pt>
                <c:pt idx="373">
                  <c:v>44376</c:v>
                </c:pt>
                <c:pt idx="374">
                  <c:v>44377</c:v>
                </c:pt>
                <c:pt idx="375">
                  <c:v>44378</c:v>
                </c:pt>
                <c:pt idx="376">
                  <c:v>44379</c:v>
                </c:pt>
                <c:pt idx="377">
                  <c:v>44383</c:v>
                </c:pt>
                <c:pt idx="378">
                  <c:v>44384</c:v>
                </c:pt>
                <c:pt idx="379">
                  <c:v>44385</c:v>
                </c:pt>
                <c:pt idx="380">
                  <c:v>44386</c:v>
                </c:pt>
                <c:pt idx="381">
                  <c:v>44389</c:v>
                </c:pt>
                <c:pt idx="382">
                  <c:v>44390</c:v>
                </c:pt>
                <c:pt idx="383">
                  <c:v>44391</c:v>
                </c:pt>
                <c:pt idx="384">
                  <c:v>44392</c:v>
                </c:pt>
                <c:pt idx="385">
                  <c:v>44393</c:v>
                </c:pt>
                <c:pt idx="386">
                  <c:v>44396</c:v>
                </c:pt>
                <c:pt idx="387">
                  <c:v>44397</c:v>
                </c:pt>
                <c:pt idx="388">
                  <c:v>44398</c:v>
                </c:pt>
                <c:pt idx="389">
                  <c:v>44399</c:v>
                </c:pt>
                <c:pt idx="390">
                  <c:v>44400</c:v>
                </c:pt>
                <c:pt idx="391">
                  <c:v>44403</c:v>
                </c:pt>
                <c:pt idx="392">
                  <c:v>44404</c:v>
                </c:pt>
                <c:pt idx="393">
                  <c:v>44405</c:v>
                </c:pt>
                <c:pt idx="394">
                  <c:v>44406</c:v>
                </c:pt>
                <c:pt idx="395">
                  <c:v>44407</c:v>
                </c:pt>
                <c:pt idx="396">
                  <c:v>44410</c:v>
                </c:pt>
                <c:pt idx="397">
                  <c:v>44411</c:v>
                </c:pt>
                <c:pt idx="398">
                  <c:v>44412</c:v>
                </c:pt>
                <c:pt idx="399">
                  <c:v>44413</c:v>
                </c:pt>
                <c:pt idx="400">
                  <c:v>44414</c:v>
                </c:pt>
                <c:pt idx="401">
                  <c:v>44417</c:v>
                </c:pt>
                <c:pt idx="402">
                  <c:v>44418</c:v>
                </c:pt>
                <c:pt idx="403">
                  <c:v>44419</c:v>
                </c:pt>
                <c:pt idx="404">
                  <c:v>44420</c:v>
                </c:pt>
                <c:pt idx="405">
                  <c:v>44421</c:v>
                </c:pt>
                <c:pt idx="406">
                  <c:v>44424</c:v>
                </c:pt>
                <c:pt idx="407">
                  <c:v>44425</c:v>
                </c:pt>
                <c:pt idx="408">
                  <c:v>44426</c:v>
                </c:pt>
                <c:pt idx="409">
                  <c:v>44427</c:v>
                </c:pt>
                <c:pt idx="410">
                  <c:v>44428</c:v>
                </c:pt>
                <c:pt idx="411">
                  <c:v>44431</c:v>
                </c:pt>
                <c:pt idx="412">
                  <c:v>44432</c:v>
                </c:pt>
                <c:pt idx="413">
                  <c:v>44433</c:v>
                </c:pt>
                <c:pt idx="414">
                  <c:v>44434</c:v>
                </c:pt>
                <c:pt idx="415">
                  <c:v>44435</c:v>
                </c:pt>
                <c:pt idx="416">
                  <c:v>44438</c:v>
                </c:pt>
                <c:pt idx="417">
                  <c:v>44439</c:v>
                </c:pt>
                <c:pt idx="418">
                  <c:v>44440</c:v>
                </c:pt>
                <c:pt idx="419">
                  <c:v>44441</c:v>
                </c:pt>
                <c:pt idx="420">
                  <c:v>44442</c:v>
                </c:pt>
                <c:pt idx="421">
                  <c:v>44446</c:v>
                </c:pt>
                <c:pt idx="422">
                  <c:v>44447</c:v>
                </c:pt>
                <c:pt idx="423">
                  <c:v>44448</c:v>
                </c:pt>
                <c:pt idx="424">
                  <c:v>44449</c:v>
                </c:pt>
                <c:pt idx="425">
                  <c:v>44452</c:v>
                </c:pt>
                <c:pt idx="426">
                  <c:v>44453</c:v>
                </c:pt>
                <c:pt idx="427">
                  <c:v>44454</c:v>
                </c:pt>
                <c:pt idx="428">
                  <c:v>44455</c:v>
                </c:pt>
                <c:pt idx="429">
                  <c:v>44456</c:v>
                </c:pt>
                <c:pt idx="430">
                  <c:v>44459</c:v>
                </c:pt>
                <c:pt idx="431">
                  <c:v>44460</c:v>
                </c:pt>
                <c:pt idx="432">
                  <c:v>44461</c:v>
                </c:pt>
                <c:pt idx="433">
                  <c:v>44462</c:v>
                </c:pt>
                <c:pt idx="434">
                  <c:v>44463</c:v>
                </c:pt>
                <c:pt idx="435">
                  <c:v>44466</c:v>
                </c:pt>
                <c:pt idx="436">
                  <c:v>44467</c:v>
                </c:pt>
                <c:pt idx="437">
                  <c:v>44468</c:v>
                </c:pt>
                <c:pt idx="438">
                  <c:v>44469</c:v>
                </c:pt>
                <c:pt idx="439">
                  <c:v>44470</c:v>
                </c:pt>
                <c:pt idx="440">
                  <c:v>44473</c:v>
                </c:pt>
                <c:pt idx="441">
                  <c:v>44474</c:v>
                </c:pt>
                <c:pt idx="442">
                  <c:v>44475</c:v>
                </c:pt>
                <c:pt idx="443">
                  <c:v>44476</c:v>
                </c:pt>
                <c:pt idx="444">
                  <c:v>44477</c:v>
                </c:pt>
                <c:pt idx="445">
                  <c:v>44481</c:v>
                </c:pt>
                <c:pt idx="446">
                  <c:v>44482</c:v>
                </c:pt>
                <c:pt idx="447">
                  <c:v>44483</c:v>
                </c:pt>
                <c:pt idx="448">
                  <c:v>44484</c:v>
                </c:pt>
                <c:pt idx="449">
                  <c:v>44487</c:v>
                </c:pt>
                <c:pt idx="450">
                  <c:v>44488</c:v>
                </c:pt>
                <c:pt idx="451">
                  <c:v>44489</c:v>
                </c:pt>
                <c:pt idx="452">
                  <c:v>44490</c:v>
                </c:pt>
                <c:pt idx="453">
                  <c:v>44491</c:v>
                </c:pt>
                <c:pt idx="454">
                  <c:v>44494</c:v>
                </c:pt>
                <c:pt idx="455">
                  <c:v>44495</c:v>
                </c:pt>
                <c:pt idx="456">
                  <c:v>44496</c:v>
                </c:pt>
                <c:pt idx="457">
                  <c:v>44497</c:v>
                </c:pt>
                <c:pt idx="458">
                  <c:v>44498</c:v>
                </c:pt>
                <c:pt idx="459">
                  <c:v>44501</c:v>
                </c:pt>
                <c:pt idx="460">
                  <c:v>44502</c:v>
                </c:pt>
                <c:pt idx="461">
                  <c:v>44503</c:v>
                </c:pt>
                <c:pt idx="462">
                  <c:v>44504</c:v>
                </c:pt>
                <c:pt idx="463">
                  <c:v>44505</c:v>
                </c:pt>
                <c:pt idx="464">
                  <c:v>44508</c:v>
                </c:pt>
                <c:pt idx="465">
                  <c:v>44509</c:v>
                </c:pt>
                <c:pt idx="466">
                  <c:v>44510</c:v>
                </c:pt>
                <c:pt idx="467">
                  <c:v>44512</c:v>
                </c:pt>
                <c:pt idx="468">
                  <c:v>44515</c:v>
                </c:pt>
                <c:pt idx="469">
                  <c:v>44516</c:v>
                </c:pt>
                <c:pt idx="470">
                  <c:v>44517</c:v>
                </c:pt>
                <c:pt idx="471">
                  <c:v>44518</c:v>
                </c:pt>
                <c:pt idx="472">
                  <c:v>44519</c:v>
                </c:pt>
                <c:pt idx="473">
                  <c:v>44522</c:v>
                </c:pt>
                <c:pt idx="474">
                  <c:v>44523</c:v>
                </c:pt>
                <c:pt idx="475">
                  <c:v>44524</c:v>
                </c:pt>
                <c:pt idx="476">
                  <c:v>44526</c:v>
                </c:pt>
                <c:pt idx="477">
                  <c:v>44529</c:v>
                </c:pt>
                <c:pt idx="478">
                  <c:v>44530</c:v>
                </c:pt>
                <c:pt idx="479">
                  <c:v>44531</c:v>
                </c:pt>
                <c:pt idx="480">
                  <c:v>44532</c:v>
                </c:pt>
                <c:pt idx="481">
                  <c:v>44533</c:v>
                </c:pt>
                <c:pt idx="482">
                  <c:v>44536</c:v>
                </c:pt>
                <c:pt idx="483">
                  <c:v>44537</c:v>
                </c:pt>
                <c:pt idx="484">
                  <c:v>44538</c:v>
                </c:pt>
                <c:pt idx="485">
                  <c:v>44539</c:v>
                </c:pt>
                <c:pt idx="486">
                  <c:v>44540</c:v>
                </c:pt>
                <c:pt idx="487">
                  <c:v>44543</c:v>
                </c:pt>
                <c:pt idx="488">
                  <c:v>44544</c:v>
                </c:pt>
                <c:pt idx="489">
                  <c:v>44545</c:v>
                </c:pt>
                <c:pt idx="490">
                  <c:v>44546</c:v>
                </c:pt>
                <c:pt idx="491">
                  <c:v>44547</c:v>
                </c:pt>
                <c:pt idx="492">
                  <c:v>44550</c:v>
                </c:pt>
                <c:pt idx="493">
                  <c:v>44551</c:v>
                </c:pt>
                <c:pt idx="494">
                  <c:v>44552</c:v>
                </c:pt>
                <c:pt idx="495">
                  <c:v>44553</c:v>
                </c:pt>
                <c:pt idx="496">
                  <c:v>44557</c:v>
                </c:pt>
                <c:pt idx="497">
                  <c:v>44558</c:v>
                </c:pt>
                <c:pt idx="498">
                  <c:v>44559</c:v>
                </c:pt>
                <c:pt idx="499">
                  <c:v>44560</c:v>
                </c:pt>
                <c:pt idx="500">
                  <c:v>44561</c:v>
                </c:pt>
              </c:numCache>
            </c:numRef>
          </c:cat>
          <c:val>
            <c:numRef>
              <c:f>EMBI!$C$219:$C$719</c:f>
              <c:numCache>
                <c:formatCode>General</c:formatCode>
                <c:ptCount val="501"/>
                <c:pt idx="0">
                  <c:v>350.26</c:v>
                </c:pt>
                <c:pt idx="1">
                  <c:v>358.03339999999997</c:v>
                </c:pt>
                <c:pt idx="2">
                  <c:v>353.63659999999999</c:v>
                </c:pt>
                <c:pt idx="3">
                  <c:v>353.22109999999998</c:v>
                </c:pt>
                <c:pt idx="4">
                  <c:v>349.14120000000003</c:v>
                </c:pt>
                <c:pt idx="5">
                  <c:v>351.08640000000003</c:v>
                </c:pt>
                <c:pt idx="6">
                  <c:v>352.80700000000002</c:v>
                </c:pt>
                <c:pt idx="7">
                  <c:v>351.9665</c:v>
                </c:pt>
                <c:pt idx="8">
                  <c:v>355.51990000000001</c:v>
                </c:pt>
                <c:pt idx="9">
                  <c:v>354.6934</c:v>
                </c:pt>
                <c:pt idx="10">
                  <c:v>349.83190000000002</c:v>
                </c:pt>
                <c:pt idx="11">
                  <c:v>348.50150000000002</c:v>
                </c:pt>
                <c:pt idx="12">
                  <c:v>355.80290000000002</c:v>
                </c:pt>
                <c:pt idx="13">
                  <c:v>356.30709999999999</c:v>
                </c:pt>
                <c:pt idx="14">
                  <c:v>361.58139999999997</c:v>
                </c:pt>
                <c:pt idx="15">
                  <c:v>368.827</c:v>
                </c:pt>
                <c:pt idx="16">
                  <c:v>381.32889999999998</c:v>
                </c:pt>
                <c:pt idx="17">
                  <c:v>372.37459999999999</c:v>
                </c:pt>
                <c:pt idx="18">
                  <c:v>370.40899999999999</c:v>
                </c:pt>
                <c:pt idx="19">
                  <c:v>371.1816</c:v>
                </c:pt>
                <c:pt idx="20">
                  <c:v>371.6146</c:v>
                </c:pt>
                <c:pt idx="21">
                  <c:v>370.63170000000002</c:v>
                </c:pt>
                <c:pt idx="22">
                  <c:v>365.37580000000003</c:v>
                </c:pt>
                <c:pt idx="23">
                  <c:v>359.04719999999998</c:v>
                </c:pt>
                <c:pt idx="24">
                  <c:v>358.1979</c:v>
                </c:pt>
                <c:pt idx="25">
                  <c:v>362.70819999999998</c:v>
                </c:pt>
                <c:pt idx="26">
                  <c:v>366.22539999999998</c:v>
                </c:pt>
                <c:pt idx="27">
                  <c:v>363.76920000000001</c:v>
                </c:pt>
                <c:pt idx="28">
                  <c:v>357.05610000000001</c:v>
                </c:pt>
                <c:pt idx="29">
                  <c:v>360.75979999999998</c:v>
                </c:pt>
                <c:pt idx="30">
                  <c:v>359.17180000000002</c:v>
                </c:pt>
                <c:pt idx="31">
                  <c:v>362.0188</c:v>
                </c:pt>
                <c:pt idx="32">
                  <c:v>356.65069999999997</c:v>
                </c:pt>
                <c:pt idx="33">
                  <c:v>361.80180000000001</c:v>
                </c:pt>
                <c:pt idx="34">
                  <c:v>364.86470000000003</c:v>
                </c:pt>
                <c:pt idx="35">
                  <c:v>376.40609999999998</c:v>
                </c:pt>
                <c:pt idx="36">
                  <c:v>385.1807</c:v>
                </c:pt>
                <c:pt idx="37">
                  <c:v>388.78859999999997</c:v>
                </c:pt>
                <c:pt idx="38">
                  <c:v>403.12619999999998</c:v>
                </c:pt>
                <c:pt idx="39">
                  <c:v>427.74619999999999</c:v>
                </c:pt>
                <c:pt idx="40">
                  <c:v>423.2011</c:v>
                </c:pt>
                <c:pt idx="41">
                  <c:v>418.31639999999999</c:v>
                </c:pt>
                <c:pt idx="42">
                  <c:v>406.52050000000003</c:v>
                </c:pt>
                <c:pt idx="43">
                  <c:v>430.25240000000002</c:v>
                </c:pt>
                <c:pt idx="44">
                  <c:v>460.2004</c:v>
                </c:pt>
                <c:pt idx="45">
                  <c:v>547.12760000000003</c:v>
                </c:pt>
                <c:pt idx="46">
                  <c:v>533.63040000000001</c:v>
                </c:pt>
                <c:pt idx="47">
                  <c:v>564.28830000000005</c:v>
                </c:pt>
                <c:pt idx="48">
                  <c:v>628.07389999999998</c:v>
                </c:pt>
                <c:pt idx="49">
                  <c:v>595.99929999999995</c:v>
                </c:pt>
                <c:pt idx="50">
                  <c:v>678.71090000000004</c:v>
                </c:pt>
                <c:pt idx="51">
                  <c:v>664.11199999999997</c:v>
                </c:pt>
                <c:pt idx="52">
                  <c:v>759.60519999999997</c:v>
                </c:pt>
                <c:pt idx="53">
                  <c:v>797.70029999999997</c:v>
                </c:pt>
                <c:pt idx="54">
                  <c:v>770.03589999999997</c:v>
                </c:pt>
                <c:pt idx="55">
                  <c:v>826.52269999999999</c:v>
                </c:pt>
                <c:pt idx="56">
                  <c:v>782.22220000000004</c:v>
                </c:pt>
                <c:pt idx="57">
                  <c:v>705.94359999999995</c:v>
                </c:pt>
                <c:pt idx="58">
                  <c:v>665.67489999999998</c:v>
                </c:pt>
                <c:pt idx="59">
                  <c:v>713.88419999999996</c:v>
                </c:pt>
                <c:pt idx="60">
                  <c:v>722.56640000000004</c:v>
                </c:pt>
                <c:pt idx="61">
                  <c:v>702.71190000000001</c:v>
                </c:pt>
                <c:pt idx="62">
                  <c:v>742.81529999999998</c:v>
                </c:pt>
                <c:pt idx="63">
                  <c:v>740.77819999999997</c:v>
                </c:pt>
                <c:pt idx="64">
                  <c:v>742.3451</c:v>
                </c:pt>
                <c:pt idx="65">
                  <c:v>744.19860000000006</c:v>
                </c:pt>
                <c:pt idx="66">
                  <c:v>733.26790000000005</c:v>
                </c:pt>
                <c:pt idx="67">
                  <c:v>736.29769999999996</c:v>
                </c:pt>
                <c:pt idx="68">
                  <c:v>699.24919999999997</c:v>
                </c:pt>
                <c:pt idx="69">
                  <c:v>683.0788</c:v>
                </c:pt>
                <c:pt idx="70">
                  <c:v>680.1671</c:v>
                </c:pt>
                <c:pt idx="71">
                  <c:v>717.06610000000001</c:v>
                </c:pt>
                <c:pt idx="72">
                  <c:v>726.69190000000003</c:v>
                </c:pt>
                <c:pt idx="73">
                  <c:v>712.4769</c:v>
                </c:pt>
                <c:pt idx="74">
                  <c:v>725.63329999999996</c:v>
                </c:pt>
                <c:pt idx="75">
                  <c:v>746.01760000000002</c:v>
                </c:pt>
                <c:pt idx="76">
                  <c:v>747.71579999999994</c:v>
                </c:pt>
                <c:pt idx="77">
                  <c:v>759.31709999999998</c:v>
                </c:pt>
                <c:pt idx="78">
                  <c:v>771.4769</c:v>
                </c:pt>
                <c:pt idx="79">
                  <c:v>776.58040000000005</c:v>
                </c:pt>
                <c:pt idx="80">
                  <c:v>773.18769999999995</c:v>
                </c:pt>
                <c:pt idx="81">
                  <c:v>744.37519999999995</c:v>
                </c:pt>
                <c:pt idx="82">
                  <c:v>702.03809999999999</c:v>
                </c:pt>
                <c:pt idx="83">
                  <c:v>698.98779999999999</c:v>
                </c:pt>
                <c:pt idx="84">
                  <c:v>698.52670000000001</c:v>
                </c:pt>
                <c:pt idx="85">
                  <c:v>680.39290000000005</c:v>
                </c:pt>
                <c:pt idx="86">
                  <c:v>681.08249999999998</c:v>
                </c:pt>
                <c:pt idx="87">
                  <c:v>676.99099999999999</c:v>
                </c:pt>
                <c:pt idx="88">
                  <c:v>659.52560000000005</c:v>
                </c:pt>
                <c:pt idx="89">
                  <c:v>648.65570000000002</c:v>
                </c:pt>
                <c:pt idx="90">
                  <c:v>648.17579999999998</c:v>
                </c:pt>
                <c:pt idx="91">
                  <c:v>667.93370000000004</c:v>
                </c:pt>
                <c:pt idx="92">
                  <c:v>678.4556</c:v>
                </c:pt>
                <c:pt idx="93">
                  <c:v>663.11990000000003</c:v>
                </c:pt>
                <c:pt idx="94">
                  <c:v>630.40200000000004</c:v>
                </c:pt>
                <c:pt idx="95">
                  <c:v>631.25620000000004</c:v>
                </c:pt>
                <c:pt idx="96">
                  <c:v>615.74300000000005</c:v>
                </c:pt>
                <c:pt idx="97">
                  <c:v>600.93219999999997</c:v>
                </c:pt>
                <c:pt idx="98">
                  <c:v>604.37469999999996</c:v>
                </c:pt>
                <c:pt idx="99">
                  <c:v>585.33849999999995</c:v>
                </c:pt>
                <c:pt idx="100">
                  <c:v>589.99480000000005</c:v>
                </c:pt>
                <c:pt idx="101">
                  <c:v>587.49959999999999</c:v>
                </c:pt>
                <c:pt idx="102">
                  <c:v>581.49490000000003</c:v>
                </c:pt>
                <c:pt idx="103">
                  <c:v>573.04909999999995</c:v>
                </c:pt>
                <c:pt idx="104">
                  <c:v>561.74130000000002</c:v>
                </c:pt>
                <c:pt idx="105">
                  <c:v>539.45839999999998</c:v>
                </c:pt>
                <c:pt idx="106">
                  <c:v>540.6404</c:v>
                </c:pt>
                <c:pt idx="107">
                  <c:v>524.72889999999995</c:v>
                </c:pt>
                <c:pt idx="108">
                  <c:v>514.61530000000005</c:v>
                </c:pt>
                <c:pt idx="109">
                  <c:v>525.61180000000002</c:v>
                </c:pt>
                <c:pt idx="110">
                  <c:v>535.62239999999997</c:v>
                </c:pt>
                <c:pt idx="111">
                  <c:v>561.52549999999997</c:v>
                </c:pt>
                <c:pt idx="112">
                  <c:v>556.37810000000002</c:v>
                </c:pt>
                <c:pt idx="113">
                  <c:v>560.35619999999994</c:v>
                </c:pt>
                <c:pt idx="114">
                  <c:v>537.72670000000005</c:v>
                </c:pt>
                <c:pt idx="115">
                  <c:v>544.71780000000001</c:v>
                </c:pt>
                <c:pt idx="116">
                  <c:v>550.26859999999999</c:v>
                </c:pt>
                <c:pt idx="117">
                  <c:v>546.40859999999998</c:v>
                </c:pt>
                <c:pt idx="118">
                  <c:v>547.52689999999996</c:v>
                </c:pt>
                <c:pt idx="119">
                  <c:v>544.04070000000002</c:v>
                </c:pt>
                <c:pt idx="120">
                  <c:v>552.61180000000002</c:v>
                </c:pt>
                <c:pt idx="121">
                  <c:v>553.67150000000004</c:v>
                </c:pt>
                <c:pt idx="122">
                  <c:v>560.85889999999995</c:v>
                </c:pt>
                <c:pt idx="123">
                  <c:v>561.13390000000004</c:v>
                </c:pt>
                <c:pt idx="124">
                  <c:v>551.66729999999995</c:v>
                </c:pt>
                <c:pt idx="125">
                  <c:v>543.0797</c:v>
                </c:pt>
                <c:pt idx="126">
                  <c:v>536.91099999999994</c:v>
                </c:pt>
                <c:pt idx="127">
                  <c:v>521.83929999999998</c:v>
                </c:pt>
                <c:pt idx="128">
                  <c:v>526.62480000000005</c:v>
                </c:pt>
                <c:pt idx="129">
                  <c:v>524.41549999999995</c:v>
                </c:pt>
                <c:pt idx="130">
                  <c:v>535.6807</c:v>
                </c:pt>
                <c:pt idx="131">
                  <c:v>534.25540000000001</c:v>
                </c:pt>
                <c:pt idx="132">
                  <c:v>529.31849999999997</c:v>
                </c:pt>
                <c:pt idx="133">
                  <c:v>537.52380000000005</c:v>
                </c:pt>
                <c:pt idx="134">
                  <c:v>528.0127</c:v>
                </c:pt>
                <c:pt idx="135">
                  <c:v>528.40300000000002</c:v>
                </c:pt>
                <c:pt idx="136">
                  <c:v>520.83569999999997</c:v>
                </c:pt>
                <c:pt idx="137">
                  <c:v>514.11379999999997</c:v>
                </c:pt>
                <c:pt idx="138">
                  <c:v>505.94499999999999</c:v>
                </c:pt>
                <c:pt idx="139">
                  <c:v>500.65480000000002</c:v>
                </c:pt>
                <c:pt idx="140">
                  <c:v>507.50599999999997</c:v>
                </c:pt>
                <c:pt idx="141">
                  <c:v>510.88350000000003</c:v>
                </c:pt>
                <c:pt idx="142">
                  <c:v>507.05290000000002</c:v>
                </c:pt>
                <c:pt idx="143">
                  <c:v>510.1397</c:v>
                </c:pt>
                <c:pt idx="144">
                  <c:v>503.44779999999997</c:v>
                </c:pt>
                <c:pt idx="145">
                  <c:v>507.67599999999999</c:v>
                </c:pt>
                <c:pt idx="146">
                  <c:v>499.63150000000002</c:v>
                </c:pt>
                <c:pt idx="147">
                  <c:v>494.87459999999999</c:v>
                </c:pt>
                <c:pt idx="148">
                  <c:v>491.40350000000001</c:v>
                </c:pt>
                <c:pt idx="149">
                  <c:v>481.1558</c:v>
                </c:pt>
                <c:pt idx="150">
                  <c:v>476.98899999999998</c:v>
                </c:pt>
                <c:pt idx="151">
                  <c:v>475.64249999999998</c:v>
                </c:pt>
                <c:pt idx="152">
                  <c:v>471.22550000000001</c:v>
                </c:pt>
                <c:pt idx="153">
                  <c:v>465.04750000000001</c:v>
                </c:pt>
                <c:pt idx="154">
                  <c:v>467.13139999999999</c:v>
                </c:pt>
                <c:pt idx="155">
                  <c:v>468.0514</c:v>
                </c:pt>
                <c:pt idx="156">
                  <c:v>474.71190000000001</c:v>
                </c:pt>
                <c:pt idx="157">
                  <c:v>476.90050000000002</c:v>
                </c:pt>
                <c:pt idx="158">
                  <c:v>480.30180000000001</c:v>
                </c:pt>
                <c:pt idx="159">
                  <c:v>480.41829999999999</c:v>
                </c:pt>
                <c:pt idx="160">
                  <c:v>485.37400000000002</c:v>
                </c:pt>
                <c:pt idx="161">
                  <c:v>484.13209999999998</c:v>
                </c:pt>
                <c:pt idx="162">
                  <c:v>480.25580000000002</c:v>
                </c:pt>
                <c:pt idx="163">
                  <c:v>483.11669999999998</c:v>
                </c:pt>
                <c:pt idx="164">
                  <c:v>483.49329999999998</c:v>
                </c:pt>
                <c:pt idx="165">
                  <c:v>482.11810000000003</c:v>
                </c:pt>
                <c:pt idx="166">
                  <c:v>478.54329999999999</c:v>
                </c:pt>
                <c:pt idx="167">
                  <c:v>479.7414</c:v>
                </c:pt>
                <c:pt idx="168">
                  <c:v>466.45549999999997</c:v>
                </c:pt>
                <c:pt idx="169">
                  <c:v>462.66340000000002</c:v>
                </c:pt>
                <c:pt idx="170">
                  <c:v>470.60489999999999</c:v>
                </c:pt>
                <c:pt idx="171">
                  <c:v>469.64299999999997</c:v>
                </c:pt>
                <c:pt idx="172">
                  <c:v>477.59359999999998</c:v>
                </c:pt>
                <c:pt idx="173">
                  <c:v>476.68619999999999</c:v>
                </c:pt>
                <c:pt idx="174">
                  <c:v>437.47219999999999</c:v>
                </c:pt>
                <c:pt idx="175">
                  <c:v>441.1628</c:v>
                </c:pt>
                <c:pt idx="176">
                  <c:v>442.11320000000001</c:v>
                </c:pt>
                <c:pt idx="177">
                  <c:v>438.03890000000001</c:v>
                </c:pt>
                <c:pt idx="178">
                  <c:v>442.28750000000002</c:v>
                </c:pt>
                <c:pt idx="179">
                  <c:v>449.6705</c:v>
                </c:pt>
                <c:pt idx="180">
                  <c:v>453.43470000000002</c:v>
                </c:pt>
                <c:pt idx="181">
                  <c:v>473.1454</c:v>
                </c:pt>
                <c:pt idx="182">
                  <c:v>478.81360000000001</c:v>
                </c:pt>
                <c:pt idx="183">
                  <c:v>494.01060000000001</c:v>
                </c:pt>
                <c:pt idx="184">
                  <c:v>491.95920000000001</c:v>
                </c:pt>
                <c:pt idx="185">
                  <c:v>486.82150000000001</c:v>
                </c:pt>
                <c:pt idx="186">
                  <c:v>483.06720000000001</c:v>
                </c:pt>
                <c:pt idx="187">
                  <c:v>487.37490000000003</c:v>
                </c:pt>
                <c:pt idx="188">
                  <c:v>475.61649999999997</c:v>
                </c:pt>
                <c:pt idx="189">
                  <c:v>478.28899999999999</c:v>
                </c:pt>
                <c:pt idx="190">
                  <c:v>478.30560000000003</c:v>
                </c:pt>
                <c:pt idx="191">
                  <c:v>467.90179999999998</c:v>
                </c:pt>
                <c:pt idx="192">
                  <c:v>466.76780000000002</c:v>
                </c:pt>
                <c:pt idx="193">
                  <c:v>462.13279999999997</c:v>
                </c:pt>
                <c:pt idx="194">
                  <c:v>455.87400000000002</c:v>
                </c:pt>
                <c:pt idx="195">
                  <c:v>450.15190000000001</c:v>
                </c:pt>
                <c:pt idx="196">
                  <c:v>453.75940000000003</c:v>
                </c:pt>
                <c:pt idx="197">
                  <c:v>456.41</c:v>
                </c:pt>
                <c:pt idx="198">
                  <c:v>457.02339999999998</c:v>
                </c:pt>
                <c:pt idx="199">
                  <c:v>454.76260000000002</c:v>
                </c:pt>
                <c:pt idx="200">
                  <c:v>458.4425</c:v>
                </c:pt>
                <c:pt idx="201">
                  <c:v>459.0754</c:v>
                </c:pt>
                <c:pt idx="202">
                  <c:v>463.20920000000001</c:v>
                </c:pt>
                <c:pt idx="203">
                  <c:v>460.39780000000002</c:v>
                </c:pt>
                <c:pt idx="204">
                  <c:v>461.9658</c:v>
                </c:pt>
                <c:pt idx="205">
                  <c:v>465.63510000000002</c:v>
                </c:pt>
                <c:pt idx="206">
                  <c:v>463.50779999999997</c:v>
                </c:pt>
                <c:pt idx="207">
                  <c:v>469.83659999999998</c:v>
                </c:pt>
                <c:pt idx="208">
                  <c:v>469.54590000000002</c:v>
                </c:pt>
                <c:pt idx="209">
                  <c:v>467.26249999999999</c:v>
                </c:pt>
                <c:pt idx="210">
                  <c:v>466.76569999999998</c:v>
                </c:pt>
                <c:pt idx="211">
                  <c:v>458.42860000000002</c:v>
                </c:pt>
                <c:pt idx="212">
                  <c:v>449.94690000000003</c:v>
                </c:pt>
                <c:pt idx="213">
                  <c:v>442.15170000000001</c:v>
                </c:pt>
                <c:pt idx="214">
                  <c:v>439.29719999999998</c:v>
                </c:pt>
                <c:pt idx="215">
                  <c:v>416.83969999999999</c:v>
                </c:pt>
                <c:pt idx="216">
                  <c:v>418.54430000000002</c:v>
                </c:pt>
                <c:pt idx="217">
                  <c:v>423.8544</c:v>
                </c:pt>
                <c:pt idx="218">
                  <c:v>424.47680000000003</c:v>
                </c:pt>
                <c:pt idx="219">
                  <c:v>420.94069999999999</c:v>
                </c:pt>
                <c:pt idx="220">
                  <c:v>427.92270000000002</c:v>
                </c:pt>
                <c:pt idx="221">
                  <c:v>427.73989999999998</c:v>
                </c:pt>
                <c:pt idx="222">
                  <c:v>430.25970000000001</c:v>
                </c:pt>
                <c:pt idx="223">
                  <c:v>429.20940000000002</c:v>
                </c:pt>
                <c:pt idx="224">
                  <c:v>428.27850000000001</c:v>
                </c:pt>
                <c:pt idx="225">
                  <c:v>424.774</c:v>
                </c:pt>
                <c:pt idx="226">
                  <c:v>426.27730000000003</c:v>
                </c:pt>
                <c:pt idx="227">
                  <c:v>428.476</c:v>
                </c:pt>
                <c:pt idx="228">
                  <c:v>432.69569999999999</c:v>
                </c:pt>
                <c:pt idx="229">
                  <c:v>421.99529999999999</c:v>
                </c:pt>
                <c:pt idx="230">
                  <c:v>420.51859999999999</c:v>
                </c:pt>
                <c:pt idx="231">
                  <c:v>418.98419999999999</c:v>
                </c:pt>
                <c:pt idx="232">
                  <c:v>413.39960000000002</c:v>
                </c:pt>
                <c:pt idx="233">
                  <c:v>419.10410000000002</c:v>
                </c:pt>
                <c:pt idx="234">
                  <c:v>421.41609999999997</c:v>
                </c:pt>
                <c:pt idx="235">
                  <c:v>419.16050000000001</c:v>
                </c:pt>
                <c:pt idx="236">
                  <c:v>417.27969999999999</c:v>
                </c:pt>
                <c:pt idx="237">
                  <c:v>414.49470000000002</c:v>
                </c:pt>
                <c:pt idx="238">
                  <c:v>411.16820000000001</c:v>
                </c:pt>
                <c:pt idx="239">
                  <c:v>406.24099999999999</c:v>
                </c:pt>
                <c:pt idx="240">
                  <c:v>403.58909999999997</c:v>
                </c:pt>
                <c:pt idx="241">
                  <c:v>399.87670000000003</c:v>
                </c:pt>
                <c:pt idx="242">
                  <c:v>398.40030000000002</c:v>
                </c:pt>
                <c:pt idx="243">
                  <c:v>402.62790000000001</c:v>
                </c:pt>
                <c:pt idx="244">
                  <c:v>403.04329999999999</c:v>
                </c:pt>
                <c:pt idx="245">
                  <c:v>398.29719999999998</c:v>
                </c:pt>
                <c:pt idx="246">
                  <c:v>399.19479999999999</c:v>
                </c:pt>
                <c:pt idx="247">
                  <c:v>398.15370000000001</c:v>
                </c:pt>
                <c:pt idx="248">
                  <c:v>396.44459999999998</c:v>
                </c:pt>
                <c:pt idx="249">
                  <c:v>396.28370000000001</c:v>
                </c:pt>
                <c:pt idx="250">
                  <c:v>385.52569999999997</c:v>
                </c:pt>
                <c:pt idx="251">
                  <c:v>388.4914</c:v>
                </c:pt>
                <c:pt idx="252">
                  <c:v>390.31569999999999</c:v>
                </c:pt>
                <c:pt idx="253">
                  <c:v>388.17619999999999</c:v>
                </c:pt>
                <c:pt idx="254">
                  <c:v>388.36799999999999</c:v>
                </c:pt>
                <c:pt idx="255">
                  <c:v>385.33600000000001</c:v>
                </c:pt>
                <c:pt idx="256">
                  <c:v>390.82819999999998</c:v>
                </c:pt>
                <c:pt idx="257">
                  <c:v>399.91199999999998</c:v>
                </c:pt>
                <c:pt idx="258">
                  <c:v>401.77440000000001</c:v>
                </c:pt>
                <c:pt idx="259">
                  <c:v>400.19459999999998</c:v>
                </c:pt>
                <c:pt idx="260">
                  <c:v>405.92849999999999</c:v>
                </c:pt>
                <c:pt idx="261">
                  <c:v>406.35939999999999</c:v>
                </c:pt>
                <c:pt idx="262">
                  <c:v>405.9538</c:v>
                </c:pt>
                <c:pt idx="263">
                  <c:v>403.98680000000002</c:v>
                </c:pt>
                <c:pt idx="264">
                  <c:v>403.35419999999999</c:v>
                </c:pt>
                <c:pt idx="265">
                  <c:v>405.88240000000002</c:v>
                </c:pt>
                <c:pt idx="266">
                  <c:v>405.7088</c:v>
                </c:pt>
                <c:pt idx="267">
                  <c:v>410.77670000000001</c:v>
                </c:pt>
                <c:pt idx="268">
                  <c:v>406.43860000000001</c:v>
                </c:pt>
                <c:pt idx="269">
                  <c:v>396.13130000000001</c:v>
                </c:pt>
                <c:pt idx="270">
                  <c:v>395.76249999999999</c:v>
                </c:pt>
                <c:pt idx="271">
                  <c:v>391.61099999999999</c:v>
                </c:pt>
                <c:pt idx="272">
                  <c:v>391.13850000000002</c:v>
                </c:pt>
                <c:pt idx="273">
                  <c:v>387.51479999999998</c:v>
                </c:pt>
                <c:pt idx="274">
                  <c:v>381.54969999999997</c:v>
                </c:pt>
                <c:pt idx="275">
                  <c:v>384.33909999999997</c:v>
                </c:pt>
                <c:pt idx="276">
                  <c:v>386.2346</c:v>
                </c:pt>
                <c:pt idx="277">
                  <c:v>386.70319999999998</c:v>
                </c:pt>
                <c:pt idx="278">
                  <c:v>383.32209999999998</c:v>
                </c:pt>
                <c:pt idx="279">
                  <c:v>381.30149999999998</c:v>
                </c:pt>
                <c:pt idx="280">
                  <c:v>385.947</c:v>
                </c:pt>
                <c:pt idx="281">
                  <c:v>386.4819</c:v>
                </c:pt>
                <c:pt idx="282">
                  <c:v>385.65949999999998</c:v>
                </c:pt>
                <c:pt idx="283">
                  <c:v>386.11880000000002</c:v>
                </c:pt>
                <c:pt idx="284">
                  <c:v>393.19459999999998</c:v>
                </c:pt>
                <c:pt idx="285">
                  <c:v>394.46519999999998</c:v>
                </c:pt>
                <c:pt idx="286">
                  <c:v>391.65550000000002</c:v>
                </c:pt>
                <c:pt idx="287">
                  <c:v>395.91430000000003</c:v>
                </c:pt>
                <c:pt idx="288">
                  <c:v>403.58949999999999</c:v>
                </c:pt>
                <c:pt idx="289">
                  <c:v>397.78539999999998</c:v>
                </c:pt>
                <c:pt idx="290">
                  <c:v>400.23649999999998</c:v>
                </c:pt>
                <c:pt idx="291">
                  <c:v>400.58769999999998</c:v>
                </c:pt>
                <c:pt idx="292">
                  <c:v>401.96019999999999</c:v>
                </c:pt>
                <c:pt idx="293">
                  <c:v>414.01499999999999</c:v>
                </c:pt>
                <c:pt idx="294">
                  <c:v>424.58730000000003</c:v>
                </c:pt>
                <c:pt idx="295">
                  <c:v>424.50299999999999</c:v>
                </c:pt>
                <c:pt idx="296">
                  <c:v>415.86880000000002</c:v>
                </c:pt>
                <c:pt idx="297">
                  <c:v>407.22070000000002</c:v>
                </c:pt>
                <c:pt idx="298">
                  <c:v>403.49740000000003</c:v>
                </c:pt>
                <c:pt idx="299">
                  <c:v>402.97210000000001</c:v>
                </c:pt>
                <c:pt idx="300">
                  <c:v>394.46719999999999</c:v>
                </c:pt>
                <c:pt idx="301">
                  <c:v>394.02269999999999</c:v>
                </c:pt>
                <c:pt idx="302">
                  <c:v>390.29860000000002</c:v>
                </c:pt>
                <c:pt idx="303">
                  <c:v>386.58049999999997</c:v>
                </c:pt>
                <c:pt idx="304">
                  <c:v>386.36579999999998</c:v>
                </c:pt>
                <c:pt idx="305">
                  <c:v>388.21179999999998</c:v>
                </c:pt>
                <c:pt idx="306">
                  <c:v>394.4169</c:v>
                </c:pt>
                <c:pt idx="307">
                  <c:v>397.1866</c:v>
                </c:pt>
                <c:pt idx="308">
                  <c:v>395.62709999999998</c:v>
                </c:pt>
                <c:pt idx="309">
                  <c:v>392.61430000000001</c:v>
                </c:pt>
                <c:pt idx="310">
                  <c:v>398.19929999999999</c:v>
                </c:pt>
                <c:pt idx="311">
                  <c:v>389.70389999999998</c:v>
                </c:pt>
                <c:pt idx="312">
                  <c:v>387.78289999999998</c:v>
                </c:pt>
                <c:pt idx="313">
                  <c:v>383.7475</c:v>
                </c:pt>
                <c:pt idx="314">
                  <c:v>384.4794</c:v>
                </c:pt>
                <c:pt idx="315">
                  <c:v>385.85919999999999</c:v>
                </c:pt>
                <c:pt idx="316">
                  <c:v>388.2022</c:v>
                </c:pt>
                <c:pt idx="317">
                  <c:v>386.22820000000002</c:v>
                </c:pt>
                <c:pt idx="318">
                  <c:v>378.62560000000002</c:v>
                </c:pt>
                <c:pt idx="319">
                  <c:v>382.37979999999999</c:v>
                </c:pt>
                <c:pt idx="320">
                  <c:v>378.68920000000003</c:v>
                </c:pt>
                <c:pt idx="321">
                  <c:v>379.31420000000003</c:v>
                </c:pt>
                <c:pt idx="322">
                  <c:v>375.54129999999998</c:v>
                </c:pt>
                <c:pt idx="323">
                  <c:v>374.37130000000002</c:v>
                </c:pt>
                <c:pt idx="324">
                  <c:v>381.24540000000002</c:v>
                </c:pt>
                <c:pt idx="325">
                  <c:v>381.59070000000003</c:v>
                </c:pt>
                <c:pt idx="326">
                  <c:v>382.50009999999997</c:v>
                </c:pt>
                <c:pt idx="327">
                  <c:v>380.74860000000001</c:v>
                </c:pt>
                <c:pt idx="328">
                  <c:v>383.52710000000002</c:v>
                </c:pt>
                <c:pt idx="329">
                  <c:v>382.80070000000001</c:v>
                </c:pt>
                <c:pt idx="330">
                  <c:v>383.0521</c:v>
                </c:pt>
                <c:pt idx="331">
                  <c:v>379.37540000000001</c:v>
                </c:pt>
                <c:pt idx="332">
                  <c:v>372.03469999999999</c:v>
                </c:pt>
                <c:pt idx="333">
                  <c:v>376.37939999999998</c:v>
                </c:pt>
                <c:pt idx="334">
                  <c:v>377.96339999999998</c:v>
                </c:pt>
                <c:pt idx="335">
                  <c:v>378.47609999999997</c:v>
                </c:pt>
                <c:pt idx="336">
                  <c:v>376.40640000000002</c:v>
                </c:pt>
                <c:pt idx="337">
                  <c:v>369.95359999999999</c:v>
                </c:pt>
                <c:pt idx="338">
                  <c:v>366.56979999999999</c:v>
                </c:pt>
                <c:pt idx="339">
                  <c:v>369.69690000000003</c:v>
                </c:pt>
                <c:pt idx="340">
                  <c:v>370.38389999999998</c:v>
                </c:pt>
                <c:pt idx="341">
                  <c:v>369.58929999999998</c:v>
                </c:pt>
                <c:pt idx="342">
                  <c:v>368.03530000000001</c:v>
                </c:pt>
                <c:pt idx="343">
                  <c:v>367.29899999999998</c:v>
                </c:pt>
                <c:pt idx="344">
                  <c:v>366.25420000000003</c:v>
                </c:pt>
                <c:pt idx="345">
                  <c:v>368.52460000000002</c:v>
                </c:pt>
                <c:pt idx="346">
                  <c:v>372.1216</c:v>
                </c:pt>
                <c:pt idx="347">
                  <c:v>372.91370000000001</c:v>
                </c:pt>
                <c:pt idx="348">
                  <c:v>375.55680000000001</c:v>
                </c:pt>
                <c:pt idx="349">
                  <c:v>377.44420000000002</c:v>
                </c:pt>
                <c:pt idx="350">
                  <c:v>372.75470000000001</c:v>
                </c:pt>
                <c:pt idx="351">
                  <c:v>371.86340000000001</c:v>
                </c:pt>
                <c:pt idx="352">
                  <c:v>368.5283</c:v>
                </c:pt>
                <c:pt idx="353">
                  <c:v>365.71730000000002</c:v>
                </c:pt>
                <c:pt idx="354">
                  <c:v>363.4787</c:v>
                </c:pt>
                <c:pt idx="355">
                  <c:v>365.6866</c:v>
                </c:pt>
                <c:pt idx="356">
                  <c:v>367.93610000000001</c:v>
                </c:pt>
                <c:pt idx="357">
                  <c:v>368.3458</c:v>
                </c:pt>
                <c:pt idx="358">
                  <c:v>367.54390000000001</c:v>
                </c:pt>
                <c:pt idx="359">
                  <c:v>365.81060000000002</c:v>
                </c:pt>
                <c:pt idx="360">
                  <c:v>369.06279999999998</c:v>
                </c:pt>
                <c:pt idx="361">
                  <c:v>366.03769999999997</c:v>
                </c:pt>
                <c:pt idx="362">
                  <c:v>368.13580000000002</c:v>
                </c:pt>
                <c:pt idx="363">
                  <c:v>372.08249999999998</c:v>
                </c:pt>
                <c:pt idx="364">
                  <c:v>368.74759999999998</c:v>
                </c:pt>
                <c:pt idx="365">
                  <c:v>371.51409999999998</c:v>
                </c:pt>
                <c:pt idx="366">
                  <c:v>375.36509999999998</c:v>
                </c:pt>
                <c:pt idx="367">
                  <c:v>372.7774</c:v>
                </c:pt>
                <c:pt idx="368">
                  <c:v>377.06639999999999</c:v>
                </c:pt>
                <c:pt idx="369">
                  <c:v>375.10469999999998</c:v>
                </c:pt>
                <c:pt idx="370">
                  <c:v>375.84530000000001</c:v>
                </c:pt>
                <c:pt idx="371">
                  <c:v>373.18490000000003</c:v>
                </c:pt>
                <c:pt idx="372">
                  <c:v>377.27940000000001</c:v>
                </c:pt>
                <c:pt idx="373">
                  <c:v>378.55450000000002</c:v>
                </c:pt>
                <c:pt idx="374">
                  <c:v>379.7328</c:v>
                </c:pt>
                <c:pt idx="375">
                  <c:v>377.63080000000002</c:v>
                </c:pt>
                <c:pt idx="376">
                  <c:v>381.31020000000001</c:v>
                </c:pt>
                <c:pt idx="377">
                  <c:v>385.22949999999997</c:v>
                </c:pt>
                <c:pt idx="378">
                  <c:v>385.68099999999998</c:v>
                </c:pt>
                <c:pt idx="379">
                  <c:v>388.94240000000002</c:v>
                </c:pt>
                <c:pt idx="380">
                  <c:v>384.6001</c:v>
                </c:pt>
                <c:pt idx="381">
                  <c:v>384.76459999999997</c:v>
                </c:pt>
                <c:pt idx="382">
                  <c:v>382.78680000000003</c:v>
                </c:pt>
                <c:pt idx="383">
                  <c:v>385.82859999999999</c:v>
                </c:pt>
                <c:pt idx="384">
                  <c:v>389.66550000000001</c:v>
                </c:pt>
                <c:pt idx="385">
                  <c:v>387.1499</c:v>
                </c:pt>
                <c:pt idx="386">
                  <c:v>397.63170000000002</c:v>
                </c:pt>
                <c:pt idx="387">
                  <c:v>394.26479999999998</c:v>
                </c:pt>
                <c:pt idx="388">
                  <c:v>391.20890000000003</c:v>
                </c:pt>
                <c:pt idx="389">
                  <c:v>394.149</c:v>
                </c:pt>
                <c:pt idx="390">
                  <c:v>392.34440000000001</c:v>
                </c:pt>
                <c:pt idx="391">
                  <c:v>393.57209999999998</c:v>
                </c:pt>
                <c:pt idx="392">
                  <c:v>400.30500000000001</c:v>
                </c:pt>
                <c:pt idx="393">
                  <c:v>398.87290000000002</c:v>
                </c:pt>
                <c:pt idx="394">
                  <c:v>396.50349999999997</c:v>
                </c:pt>
                <c:pt idx="395">
                  <c:v>394.55829999999997</c:v>
                </c:pt>
                <c:pt idx="396">
                  <c:v>396.79390000000001</c:v>
                </c:pt>
                <c:pt idx="397">
                  <c:v>396.3784</c:v>
                </c:pt>
                <c:pt idx="398">
                  <c:v>396.28019999999998</c:v>
                </c:pt>
                <c:pt idx="399">
                  <c:v>392.57429999999999</c:v>
                </c:pt>
                <c:pt idx="400">
                  <c:v>389.32909999999998</c:v>
                </c:pt>
                <c:pt idx="401">
                  <c:v>390.50630000000001</c:v>
                </c:pt>
                <c:pt idx="402">
                  <c:v>390.57830000000001</c:v>
                </c:pt>
                <c:pt idx="403">
                  <c:v>390.61059999999998</c:v>
                </c:pt>
                <c:pt idx="404">
                  <c:v>387.37759999999997</c:v>
                </c:pt>
                <c:pt idx="405">
                  <c:v>392.11599999999999</c:v>
                </c:pt>
                <c:pt idx="406">
                  <c:v>396.1241</c:v>
                </c:pt>
                <c:pt idx="407">
                  <c:v>395.89659999999998</c:v>
                </c:pt>
                <c:pt idx="408">
                  <c:v>395.46629999999999</c:v>
                </c:pt>
                <c:pt idx="409">
                  <c:v>399.49470000000002</c:v>
                </c:pt>
                <c:pt idx="410">
                  <c:v>398.32</c:v>
                </c:pt>
                <c:pt idx="411">
                  <c:v>396.13249999999999</c:v>
                </c:pt>
                <c:pt idx="412">
                  <c:v>390.43099999999998</c:v>
                </c:pt>
                <c:pt idx="413">
                  <c:v>385.17070000000001</c:v>
                </c:pt>
                <c:pt idx="414">
                  <c:v>386.62610000000001</c:v>
                </c:pt>
                <c:pt idx="415">
                  <c:v>385.74299999999999</c:v>
                </c:pt>
                <c:pt idx="416">
                  <c:v>382.04469999999998</c:v>
                </c:pt>
                <c:pt idx="417">
                  <c:v>381.2081</c:v>
                </c:pt>
                <c:pt idx="418">
                  <c:v>380.79419999999999</c:v>
                </c:pt>
                <c:pt idx="419">
                  <c:v>380.72859999999997</c:v>
                </c:pt>
                <c:pt idx="420">
                  <c:v>378.85770000000002</c:v>
                </c:pt>
                <c:pt idx="421">
                  <c:v>374.44909999999999</c:v>
                </c:pt>
                <c:pt idx="422">
                  <c:v>377.99209999999999</c:v>
                </c:pt>
                <c:pt idx="423">
                  <c:v>381.96050000000002</c:v>
                </c:pt>
                <c:pt idx="424">
                  <c:v>379.86410000000001</c:v>
                </c:pt>
                <c:pt idx="425">
                  <c:v>381.09960000000001</c:v>
                </c:pt>
                <c:pt idx="426">
                  <c:v>384.19839999999999</c:v>
                </c:pt>
                <c:pt idx="427">
                  <c:v>379.68970000000002</c:v>
                </c:pt>
                <c:pt idx="428">
                  <c:v>380.97059999999999</c:v>
                </c:pt>
                <c:pt idx="429">
                  <c:v>380.62419999999997</c:v>
                </c:pt>
                <c:pt idx="430">
                  <c:v>395.3417</c:v>
                </c:pt>
                <c:pt idx="431">
                  <c:v>393.32100000000003</c:v>
                </c:pt>
                <c:pt idx="432">
                  <c:v>394.0172</c:v>
                </c:pt>
                <c:pt idx="433">
                  <c:v>390.45760000000001</c:v>
                </c:pt>
                <c:pt idx="434">
                  <c:v>394.39</c:v>
                </c:pt>
                <c:pt idx="435">
                  <c:v>397.87619999999998</c:v>
                </c:pt>
                <c:pt idx="436">
                  <c:v>399.11</c:v>
                </c:pt>
                <c:pt idx="437">
                  <c:v>396.28579999999999</c:v>
                </c:pt>
                <c:pt idx="438">
                  <c:v>399.07159999999999</c:v>
                </c:pt>
                <c:pt idx="439">
                  <c:v>403.19369999999998</c:v>
                </c:pt>
                <c:pt idx="440">
                  <c:v>404.60860000000002</c:v>
                </c:pt>
                <c:pt idx="441">
                  <c:v>399.9522</c:v>
                </c:pt>
                <c:pt idx="442">
                  <c:v>402.27600000000001</c:v>
                </c:pt>
                <c:pt idx="443">
                  <c:v>395.59690000000001</c:v>
                </c:pt>
                <c:pt idx="444">
                  <c:v>395.83339999999998</c:v>
                </c:pt>
                <c:pt idx="445">
                  <c:v>399.97</c:v>
                </c:pt>
                <c:pt idx="446">
                  <c:v>399.74029999999999</c:v>
                </c:pt>
                <c:pt idx="447">
                  <c:v>397.04579999999999</c:v>
                </c:pt>
                <c:pt idx="448">
                  <c:v>393.32389999999998</c:v>
                </c:pt>
                <c:pt idx="449">
                  <c:v>396.62189999999998</c:v>
                </c:pt>
                <c:pt idx="450">
                  <c:v>392.8476</c:v>
                </c:pt>
                <c:pt idx="451">
                  <c:v>394.21600000000001</c:v>
                </c:pt>
                <c:pt idx="452">
                  <c:v>395.30110000000002</c:v>
                </c:pt>
                <c:pt idx="453">
                  <c:v>396.67739999999998</c:v>
                </c:pt>
                <c:pt idx="454">
                  <c:v>396.9665</c:v>
                </c:pt>
                <c:pt idx="455">
                  <c:v>396.86919999999998</c:v>
                </c:pt>
                <c:pt idx="456">
                  <c:v>398.01600000000002</c:v>
                </c:pt>
                <c:pt idx="457">
                  <c:v>396.51280000000003</c:v>
                </c:pt>
                <c:pt idx="458">
                  <c:v>401.46809999999999</c:v>
                </c:pt>
                <c:pt idx="459">
                  <c:v>403.9787</c:v>
                </c:pt>
                <c:pt idx="460">
                  <c:v>407.67919999999998</c:v>
                </c:pt>
                <c:pt idx="461">
                  <c:v>402.80549999999999</c:v>
                </c:pt>
                <c:pt idx="462">
                  <c:v>404.99340000000001</c:v>
                </c:pt>
                <c:pt idx="463">
                  <c:v>406.3897</c:v>
                </c:pt>
                <c:pt idx="464">
                  <c:v>395.64729999999997</c:v>
                </c:pt>
                <c:pt idx="465">
                  <c:v>398.72609999999997</c:v>
                </c:pt>
                <c:pt idx="466">
                  <c:v>396.11660000000001</c:v>
                </c:pt>
                <c:pt idx="467">
                  <c:v>396.38929999999999</c:v>
                </c:pt>
                <c:pt idx="468">
                  <c:v>393.24610000000001</c:v>
                </c:pt>
                <c:pt idx="469">
                  <c:v>394.92899999999997</c:v>
                </c:pt>
                <c:pt idx="470">
                  <c:v>397.84550000000002</c:v>
                </c:pt>
                <c:pt idx="471">
                  <c:v>399.7099</c:v>
                </c:pt>
                <c:pt idx="472">
                  <c:v>401.11500000000001</c:v>
                </c:pt>
                <c:pt idx="473">
                  <c:v>400.15609999999998</c:v>
                </c:pt>
                <c:pt idx="474">
                  <c:v>406.24489999999997</c:v>
                </c:pt>
                <c:pt idx="475">
                  <c:v>413.30990000000003</c:v>
                </c:pt>
                <c:pt idx="476">
                  <c:v>438.90339999999998</c:v>
                </c:pt>
                <c:pt idx="477">
                  <c:v>433.22050000000002</c:v>
                </c:pt>
                <c:pt idx="478">
                  <c:v>434.15570000000002</c:v>
                </c:pt>
                <c:pt idx="479">
                  <c:v>424.49450000000002</c:v>
                </c:pt>
                <c:pt idx="480">
                  <c:v>419.51639999999998</c:v>
                </c:pt>
                <c:pt idx="481">
                  <c:v>422.95760000000001</c:v>
                </c:pt>
                <c:pt idx="482">
                  <c:v>411.51909999999998</c:v>
                </c:pt>
                <c:pt idx="483">
                  <c:v>401.09480000000002</c:v>
                </c:pt>
                <c:pt idx="484">
                  <c:v>397.40769999999998</c:v>
                </c:pt>
                <c:pt idx="485">
                  <c:v>396.73059999999998</c:v>
                </c:pt>
                <c:pt idx="486">
                  <c:v>399.38420000000002</c:v>
                </c:pt>
                <c:pt idx="487">
                  <c:v>404.77890000000002</c:v>
                </c:pt>
                <c:pt idx="488">
                  <c:v>403.37209999999999</c:v>
                </c:pt>
                <c:pt idx="489">
                  <c:v>403.25200000000001</c:v>
                </c:pt>
                <c:pt idx="490">
                  <c:v>406.02109999999999</c:v>
                </c:pt>
                <c:pt idx="491">
                  <c:v>407.88260000000002</c:v>
                </c:pt>
                <c:pt idx="492">
                  <c:v>411.97919999999999</c:v>
                </c:pt>
                <c:pt idx="493">
                  <c:v>406.7423</c:v>
                </c:pt>
                <c:pt idx="494">
                  <c:v>408.29379999999998</c:v>
                </c:pt>
                <c:pt idx="495">
                  <c:v>404.29500000000002</c:v>
                </c:pt>
                <c:pt idx="496">
                  <c:v>404.35059999999999</c:v>
                </c:pt>
                <c:pt idx="497">
                  <c:v>401.78210000000001</c:v>
                </c:pt>
                <c:pt idx="498">
                  <c:v>395.98140000000001</c:v>
                </c:pt>
                <c:pt idx="499">
                  <c:v>399.52589999999998</c:v>
                </c:pt>
                <c:pt idx="500">
                  <c:v>399.22250000000003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4F-494C-B781-EE37B8916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3232799"/>
        <c:axId val="1213226143"/>
      </c:lineChart>
      <c:dateAx>
        <c:axId val="1213232799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13226143"/>
        <c:crosses val="autoZero"/>
        <c:auto val="1"/>
        <c:lblOffset val="100"/>
        <c:baseTimeUnit val="days"/>
      </c:dateAx>
      <c:valAx>
        <c:axId val="12132261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13232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 1 - 3'!$C$2</c:f>
              <c:strCache>
                <c:ptCount val="1"/>
                <c:pt idx="0">
                  <c:v>Enero, 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1 - 3'!$B$3:$B$5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1 - 3'!$C$3:$C$5</c:f>
              <c:numCache>
                <c:formatCode>0.0%</c:formatCode>
                <c:ptCount val="3"/>
                <c:pt idx="0">
                  <c:v>-1.7117791804857174E-2</c:v>
                </c:pt>
                <c:pt idx="1">
                  <c:v>-3.4868218644241618E-3</c:v>
                </c:pt>
                <c:pt idx="2">
                  <c:v>9.5043960901812462E-3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9A-49AD-985B-10938AFAF390}"/>
            </c:ext>
          </c:extLst>
        </c:ser>
        <c:ser>
          <c:idx val="1"/>
          <c:order val="1"/>
          <c:tx>
            <c:strRef>
              <c:f>'Graph 1 - 3'!$D$2</c:f>
              <c:strCache>
                <c:ptCount val="1"/>
                <c:pt idx="0">
                  <c:v>Enero, 2022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1 - 3'!$B$3:$B$5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1 - 3'!$D$3:$D$5</c:f>
              <c:numCache>
                <c:formatCode>0.0%</c:formatCode>
                <c:ptCount val="3"/>
                <c:pt idx="0">
                  <c:v>-2.7761554729885209E-3</c:v>
                </c:pt>
                <c:pt idx="1">
                  <c:v>1.153698748804022E-2</c:v>
                </c:pt>
                <c:pt idx="2">
                  <c:v>1.775940893017464E-2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9A-49AD-985B-10938AFAF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7933488"/>
        <c:axId val="1077929328"/>
      </c:barChart>
      <c:catAx>
        <c:axId val="10779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77929328"/>
        <c:crosses val="autoZero"/>
        <c:auto val="1"/>
        <c:lblAlgn val="ctr"/>
        <c:lblOffset val="100"/>
        <c:noMultiLvlLbl val="0"/>
      </c:catAx>
      <c:valAx>
        <c:axId val="107792932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779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 1 - 3'!$C$2</c:f>
              <c:strCache>
                <c:ptCount val="1"/>
                <c:pt idx="0">
                  <c:v>Enero, 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1 - 3'!$B$9:$B$11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1 - 3'!$C$9:$C$11</c:f>
              <c:numCache>
                <c:formatCode>0.0%</c:formatCode>
                <c:ptCount val="3"/>
                <c:pt idx="0">
                  <c:v>-7.0477158446560398E-2</c:v>
                </c:pt>
                <c:pt idx="1">
                  <c:v>-5.8917034150343557E-2</c:v>
                </c:pt>
                <c:pt idx="2">
                  <c:v>-4.292941696546982E-2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2-4A7C-BAC8-6B3CC75B233B}"/>
            </c:ext>
          </c:extLst>
        </c:ser>
        <c:ser>
          <c:idx val="1"/>
          <c:order val="1"/>
          <c:tx>
            <c:strRef>
              <c:f>'Graph 1 - 3'!$D$2</c:f>
              <c:strCache>
                <c:ptCount val="1"/>
                <c:pt idx="0">
                  <c:v>Enero, 2022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1 - 3'!$B$9:$B$11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1 - 3'!$D$9:$D$11</c:f>
              <c:numCache>
                <c:formatCode>0.0%</c:formatCode>
                <c:ptCount val="3"/>
                <c:pt idx="0">
                  <c:v>-5.1830140194753543E-2</c:v>
                </c:pt>
                <c:pt idx="1">
                  <c:v>-4.0176690045212328E-2</c:v>
                </c:pt>
                <c:pt idx="2">
                  <c:v>-3.0638530656247286E-2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72-4A7C-BAC8-6B3CC75B2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7933488"/>
        <c:axId val="1077929328"/>
      </c:barChart>
      <c:catAx>
        <c:axId val="10779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77929328"/>
        <c:crosses val="autoZero"/>
        <c:auto val="1"/>
        <c:lblAlgn val="ctr"/>
        <c:lblOffset val="100"/>
        <c:noMultiLvlLbl val="0"/>
      </c:catAx>
      <c:valAx>
        <c:axId val="107792932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779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'Graph 1 - 3'!$C$2</c:f>
              <c:strCache>
                <c:ptCount val="1"/>
                <c:pt idx="0">
                  <c:v>Enero, 2021</c:v>
                </c:pt>
              </c:strCache>
            </c:strRef>
          </c:tx>
          <c:spPr>
            <a:ln w="508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1 - 3'!$B$15:$B$17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1 - 3'!$C$15:$C$17</c:f>
              <c:numCache>
                <c:formatCode>0.0%</c:formatCode>
                <c:ptCount val="3"/>
                <c:pt idx="0">
                  <c:v>0.7205752876419752</c:v>
                </c:pt>
                <c:pt idx="1">
                  <c:v>0.74990601006721735</c:v>
                </c:pt>
                <c:pt idx="2">
                  <c:v>0.75883372839508678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CC-444F-B57B-0D121DC4ACC8}"/>
            </c:ext>
          </c:extLst>
        </c:ser>
        <c:ser>
          <c:idx val="1"/>
          <c:order val="1"/>
          <c:tx>
            <c:strRef>
              <c:f>'Graph 1 - 3'!$D$2</c:f>
              <c:strCache>
                <c:ptCount val="1"/>
                <c:pt idx="0">
                  <c:v>Enero, 2022</c:v>
                </c:pt>
              </c:strCache>
            </c:strRef>
          </c:tx>
          <c:spPr>
            <a:ln w="508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 1 - 3'!$B$15:$B$17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'Graph 1 - 3'!$D$15:$D$17</c:f>
              <c:numCache>
                <c:formatCode>0.0%</c:formatCode>
                <c:ptCount val="3"/>
                <c:pt idx="0">
                  <c:v>0.70365334094534271</c:v>
                </c:pt>
                <c:pt idx="1">
                  <c:v>0.70274674294235573</c:v>
                </c:pt>
                <c:pt idx="2">
                  <c:v>0.69789676325807293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CC-444F-B57B-0D121DC4A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7933488"/>
        <c:axId val="1077929328"/>
      </c:lineChart>
      <c:catAx>
        <c:axId val="10779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77929328"/>
        <c:crosses val="autoZero"/>
        <c:auto val="1"/>
        <c:lblAlgn val="ctr"/>
        <c:lblOffset val="100"/>
        <c:noMultiLvlLbl val="0"/>
      </c:catAx>
      <c:valAx>
        <c:axId val="107792932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0779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'Perfil Vencimientos D. Pública'!$C$130:$AA$130</c:f>
              <c:strCache>
                <c:ptCount val="2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 +</c:v>
                </c:pt>
              </c:strCache>
            </c:strRef>
          </c:cat>
          <c:val>
            <c:numRef>
              <c:f>'Perfil Vencimientos D. Pública'!$C$146:$AA$146</c:f>
              <c:numCache>
                <c:formatCode>_(* #,##0.00_);_(* \(#,##0.00\);_(* "-"??_);_(@_)</c:formatCode>
                <c:ptCount val="25"/>
                <c:pt idx="0">
                  <c:v>3757.3422143792441</c:v>
                </c:pt>
                <c:pt idx="1">
                  <c:v>4314.1796498640606</c:v>
                </c:pt>
                <c:pt idx="2">
                  <c:v>4297.3873817651547</c:v>
                </c:pt>
                <c:pt idx="3">
                  <c:v>4127.4285339349772</c:v>
                </c:pt>
                <c:pt idx="4">
                  <c:v>3989.7104295825352</c:v>
                </c:pt>
                <c:pt idx="5">
                  <c:v>2640.4666661671595</c:v>
                </c:pt>
                <c:pt idx="6">
                  <c:v>3139.4330432835591</c:v>
                </c:pt>
                <c:pt idx="7">
                  <c:v>3028.484649322203</c:v>
                </c:pt>
                <c:pt idx="8">
                  <c:v>2380.0109196952512</c:v>
                </c:pt>
                <c:pt idx="9">
                  <c:v>1989.3227304484196</c:v>
                </c:pt>
                <c:pt idx="10">
                  <c:v>1218.5264287570712</c:v>
                </c:pt>
                <c:pt idx="11">
                  <c:v>533.86600515130215</c:v>
                </c:pt>
                <c:pt idx="12">
                  <c:v>496.55809828863676</c:v>
                </c:pt>
                <c:pt idx="13">
                  <c:v>602.56820823444184</c:v>
                </c:pt>
                <c:pt idx="14">
                  <c:v>770.99286217478539</c:v>
                </c:pt>
                <c:pt idx="15">
                  <c:v>181.61870133629284</c:v>
                </c:pt>
                <c:pt idx="16">
                  <c:v>143.14389010340815</c:v>
                </c:pt>
                <c:pt idx="17">
                  <c:v>320.18623034476201</c:v>
                </c:pt>
                <c:pt idx="18">
                  <c:v>534.35277216089912</c:v>
                </c:pt>
                <c:pt idx="19">
                  <c:v>45.020904173106153</c:v>
                </c:pt>
                <c:pt idx="20">
                  <c:v>34.539620903106147</c:v>
                </c:pt>
                <c:pt idx="21">
                  <c:v>590.16703510597029</c:v>
                </c:pt>
                <c:pt idx="22">
                  <c:v>1612.1560822150391</c:v>
                </c:pt>
                <c:pt idx="23">
                  <c:v>1326.2506694260919</c:v>
                </c:pt>
                <c:pt idx="24">
                  <c:v>362.3930789407849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1-4027-88BD-819A180DE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6759823"/>
        <c:axId val="1606760239"/>
      </c:barChart>
      <c:catAx>
        <c:axId val="1606759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06760239"/>
        <c:crosses val="autoZero"/>
        <c:auto val="1"/>
        <c:lblAlgn val="ctr"/>
        <c:lblOffset val="100"/>
        <c:noMultiLvlLbl val="0"/>
      </c:catAx>
      <c:valAx>
        <c:axId val="1606760239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06759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0.0391</cdr:x>
      <cdr:y>0.79176</cdr:y>
    </cdr:from>
    <cdr:to>
      <cdr:x>0.18839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314325" y="3476624"/>
          <a:ext cx="120015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CR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52371-D5FE-184C-8257-916692DE5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D74CC2-DC9A-D240-A1C4-9D1A2E892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DB7D88-5B46-2148-B478-F01F51A06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044C39-2A7B-5340-A6D4-16A92E72E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F8F20D-E7E9-A747-BC2A-025C2CD4A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41288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F8118-B755-7846-B936-54D8E1A1E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E49699-1895-4940-8344-80A568ED3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ED108B-3931-4343-BA36-5E31C517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53BCC6-372B-EA4A-974A-3D8EFB9A7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F9E8E3-87E4-0841-8410-3DF696FF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92050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55A2C-551D-E54F-B592-1927DBF23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ACF573-2F8B-8F43-B64D-151D49BEC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D8D897-D53B-8B4E-BBBC-05DFD95F5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0EC3EC-5B14-9D41-9912-DB7C5C5FF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79BFEA-9F70-6A46-B99D-CC84A1738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9915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00AD8-FFD4-DE4A-B0CB-49FB0BA5A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F17D43-6507-574C-A157-35554757D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74337A-73AD-A740-9974-A009D2957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67AD8E-E3F6-9744-A7D3-3D6B032C6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9F3423-0575-CD46-86CD-CF250D224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CA8B63-BB49-384F-B9EA-CB001615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477828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947F5-A970-6D40-AFCB-76526DE7B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9B7347-0517-4B42-BC65-AF4E06868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2B702C-1B2F-624A-9284-510AA9DA7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E96092C-61B6-404C-B156-F22ABF321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99B014-E7CA-6C43-86AD-5F19DF37B9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A34DB2C-A076-4E4A-9147-AB295A1BE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02D899-2C37-804E-A237-1A2AB168A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3A7772-F3EC-DC43-8CB1-91A731F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1267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DAB30-2410-8646-A3B4-DE23C9584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44E7C8-6788-5243-BEC3-26F48CFFA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81E44AE-04AD-9D4D-B725-CE39D181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4BA8860-2011-F848-AA31-862E6598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88717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A19E5D4-4032-B649-A0A3-E86D22BC4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D4A9ADF-84BF-7C4B-B15D-8337D86A0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0C5B40-8D77-E243-92C6-AB14F6F1D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0077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83BFA-EAF2-BE49-A5B0-0EF1B96B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9E6825-1F96-1E4B-9675-B6DA1CE33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046F76E-77C3-2A47-906B-DC70C9DC4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784CD0-905C-A04B-B869-DCF0F001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328BC7-7E53-7343-B7F7-DD22B626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486A49-4871-444C-A574-CACCFB13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49348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B61D73-6154-8B4D-8DB7-2A16EA48E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7A972A3-8C15-C24A-93C9-A74DF1970C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05BE68-EC96-DD43-BE7F-716D44BE6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0D341C-2019-9A4F-9778-98B225B7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6DF2CD-0AD3-9F4F-AADD-E845BF91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8D8F96-BA5E-AD48-998F-969AA1CC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3043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AE3CB3-5B5E-1147-834E-9E3A5CAFC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054E0B-D50F-644A-8EA7-B17AC9062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8BADBE-A58C-DB4C-8820-DFD91AA2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6FF307-E4A7-724B-8C2A-B91C2EC19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86136C-5BDF-BB4F-A430-6796D465E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25042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5415F5-93BA-CB40-B96B-B40438FEFC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196C07-3B15-FD49-B17D-A7DC5E3F8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D76CF-C991-6F42-A475-55C5B77F7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AD8C92-54BD-C042-82BC-36C2773A6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5436C2-5528-CA4B-A2B0-E232807C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9888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7F03C5-F4C7-114F-81B4-840AA42F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7FC967-E9E8-D245-8C03-25856E238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113CF8-AFE4-8046-A7EF-F7B55864F3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6A85B-5727-FF4B-B8C9-925EB5C1F04B}" type="datetimeFigureOut">
              <a:rPr lang="es-CR" smtClean="0"/>
              <a:t>2/2/2022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5655C8-5022-D448-875B-5558B7737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BA0381-42CF-7E4A-AD2C-9F0FC5FE1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BEE32-F39D-C24D-8ACF-042ED74604D0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4672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chart" Target="../charts/char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chart" Target="../charts/char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2.xml"/><Relationship Id="rId5" Type="http://schemas.openxmlformats.org/officeDocument/2006/relationships/chart" Target="../charts/chart31.xml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5.xml"/><Relationship Id="rId4" Type="http://schemas.openxmlformats.org/officeDocument/2006/relationships/chart" Target="../charts/char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9D5FE80-3087-4973-896C-F514CF58B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61F17A4-38EF-2E49-9527-0840B96D45BD}"/>
              </a:ext>
            </a:extLst>
          </p:cNvPr>
          <p:cNvSpPr txBox="1"/>
          <p:nvPr/>
        </p:nvSpPr>
        <p:spPr>
          <a:xfrm>
            <a:off x="492515" y="2679372"/>
            <a:ext cx="11224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  <a:p>
            <a:pPr algn="ctr"/>
            <a:r>
              <a:rPr lang="es-C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respiro en el proceso de consolidación fiscal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EFB8F0-4860-A644-BA0B-D6EDA4F95CE8}"/>
              </a:ext>
            </a:extLst>
          </p:cNvPr>
          <p:cNvSpPr txBox="1"/>
          <p:nvPr/>
        </p:nvSpPr>
        <p:spPr>
          <a:xfrm>
            <a:off x="2604522" y="4931640"/>
            <a:ext cx="70007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Elian Villegas Valverde</a:t>
            </a:r>
          </a:p>
          <a:p>
            <a:pPr algn="ctr"/>
            <a:r>
              <a:rPr lang="es-C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Ministro de Hacienda</a:t>
            </a:r>
          </a:p>
          <a:p>
            <a:pPr algn="ctr"/>
            <a:r>
              <a:rPr lang="es-C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Jueves 03 de febrero, 2022</a:t>
            </a:r>
          </a:p>
        </p:txBody>
      </p:sp>
    </p:spTree>
    <p:extLst>
      <p:ext uri="{BB962C8B-B14F-4D97-AF65-F5344CB8AC3E}">
        <p14:creationId xmlns:p14="http://schemas.microsoft.com/office/powerpoint/2010/main" val="241968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">
            <a:extLst>
              <a:ext uri="{FF2B5EF4-FFF2-40B4-BE49-F238E27FC236}">
                <a16:creationId xmlns:a16="http://schemas.microsoft.com/office/drawing/2014/main" id="{ED8284E9-CEE9-4F2D-A58A-D30B08C19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panorama a inicios del 2021, durante la negociación con el FMI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19">
            <a:extLst>
              <a:ext uri="{FF2B5EF4-FFF2-40B4-BE49-F238E27FC236}">
                <a16:creationId xmlns:a16="http://schemas.microsoft.com/office/drawing/2014/main" id="{03CC3DE2-16DB-41DD-86DD-CD6313516555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E249A-E9E8-49DE-A3CD-9C77053F107D}"/>
              </a:ext>
            </a:extLst>
          </p:cNvPr>
          <p:cNvSpPr txBox="1"/>
          <p:nvPr/>
        </p:nvSpPr>
        <p:spPr>
          <a:xfrm>
            <a:off x="2334832" y="1095732"/>
            <a:ext cx="7529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Estimaciones fiscales para 2021-2023, % del PIB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AEE5513-E800-43D8-8BBF-1973D29CA42F}"/>
              </a:ext>
            </a:extLst>
          </p:cNvPr>
          <p:cNvSpPr txBox="1"/>
          <p:nvPr/>
        </p:nvSpPr>
        <p:spPr>
          <a:xfrm>
            <a:off x="6105331" y="6165775"/>
            <a:ext cx="4512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141C042-A3B4-4951-B842-F1D74613FDC3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6A7B0C2-1576-4735-8558-AC7814F3DB6B}"/>
              </a:ext>
            </a:extLst>
          </p:cNvPr>
          <p:cNvSpPr txBox="1"/>
          <p:nvPr/>
        </p:nvSpPr>
        <p:spPr>
          <a:xfrm>
            <a:off x="585589" y="1870531"/>
            <a:ext cx="2911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primario, % del PIB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63924C-4945-47B6-A4E2-C9BDE71C0662}"/>
              </a:ext>
            </a:extLst>
          </p:cNvPr>
          <p:cNvSpPr txBox="1"/>
          <p:nvPr/>
        </p:nvSpPr>
        <p:spPr>
          <a:xfrm>
            <a:off x="4542773" y="1870531"/>
            <a:ext cx="30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financiero, % del PIB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4DD5DE-FB09-4125-A24B-808C198045FC}"/>
              </a:ext>
            </a:extLst>
          </p:cNvPr>
          <p:cNvSpPr txBox="1"/>
          <p:nvPr/>
        </p:nvSpPr>
        <p:spPr>
          <a:xfrm>
            <a:off x="8192279" y="1870531"/>
            <a:ext cx="3921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Deuda del Gobierno Central, % del PIB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7805AE-F571-46FF-BD34-3CC3310DADC9}"/>
              </a:ext>
            </a:extLst>
          </p:cNvPr>
          <p:cNvSpPr/>
          <p:nvPr/>
        </p:nvSpPr>
        <p:spPr>
          <a:xfrm>
            <a:off x="2202024" y="2423217"/>
            <a:ext cx="989045" cy="284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129372-C01C-4C10-9B95-E1DFA0180B0D}"/>
              </a:ext>
            </a:extLst>
          </p:cNvPr>
          <p:cNvSpPr/>
          <p:nvPr/>
        </p:nvSpPr>
        <p:spPr>
          <a:xfrm>
            <a:off x="6115270" y="2417513"/>
            <a:ext cx="989045" cy="284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B7C7180-ADEE-4869-864E-B43EA1247DB7}"/>
              </a:ext>
            </a:extLst>
          </p:cNvPr>
          <p:cNvSpPr/>
          <p:nvPr/>
        </p:nvSpPr>
        <p:spPr>
          <a:xfrm>
            <a:off x="10373880" y="2446690"/>
            <a:ext cx="989045" cy="284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F4B1673C-770F-46B6-9E43-345271ED7B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579602"/>
              </p:ext>
            </p:extLst>
          </p:nvPr>
        </p:nvGraphicFramePr>
        <p:xfrm>
          <a:off x="212364" y="2489448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3F2596C9-5E5C-45AF-88AB-819FBF18A2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7996922"/>
              </p:ext>
            </p:extLst>
          </p:nvPr>
        </p:nvGraphicFramePr>
        <p:xfrm>
          <a:off x="4258189" y="2489448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86B98F9A-2CE5-4375-AC10-35F317D04C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136239"/>
              </p:ext>
            </p:extLst>
          </p:nvPr>
        </p:nvGraphicFramePr>
        <p:xfrm>
          <a:off x="8324085" y="2489448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91CAC8F-5AD0-4746-B2CE-126600E1CE2C}"/>
              </a:ext>
            </a:extLst>
          </p:cNvPr>
          <p:cNvSpPr/>
          <p:nvPr/>
        </p:nvSpPr>
        <p:spPr>
          <a:xfrm>
            <a:off x="2067339" y="2559948"/>
            <a:ext cx="989045" cy="284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4A83C0-2E4D-4B45-8781-208FD98CBE83}"/>
              </a:ext>
            </a:extLst>
          </p:cNvPr>
          <p:cNvSpPr/>
          <p:nvPr/>
        </p:nvSpPr>
        <p:spPr>
          <a:xfrm>
            <a:off x="6086989" y="2538959"/>
            <a:ext cx="989045" cy="284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F1767F-3618-4850-B335-DC316FB51578}"/>
              </a:ext>
            </a:extLst>
          </p:cNvPr>
          <p:cNvSpPr/>
          <p:nvPr/>
        </p:nvSpPr>
        <p:spPr>
          <a:xfrm>
            <a:off x="10196309" y="2533647"/>
            <a:ext cx="1166616" cy="284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6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2">
            <a:extLst>
              <a:ext uri="{FF2B5EF4-FFF2-40B4-BE49-F238E27FC236}">
                <a16:creationId xmlns:a16="http://schemas.microsoft.com/office/drawing/2014/main" id="{DC6626CE-30F6-4223-B4A9-CEB67903F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adroTexto 4">
            <a:extLst>
              <a:ext uri="{FF2B5EF4-FFF2-40B4-BE49-F238E27FC236}">
                <a16:creationId xmlns:a16="http://schemas.microsoft.com/office/drawing/2014/main" id="{8E1AFAE1-15D2-4D97-BE77-F537A04C9871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de políticas de salud pública y fiscal 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CA8DEB-49E7-4433-901D-95F06DA24FBB}"/>
              </a:ext>
            </a:extLst>
          </p:cNvPr>
          <p:cNvSpPr txBox="1"/>
          <p:nvPr/>
        </p:nvSpPr>
        <p:spPr>
          <a:xfrm>
            <a:off x="5334158" y="1209212"/>
            <a:ext cx="4480560" cy="45720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CR" sz="20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 de vacunación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B483E8-C041-416A-BB07-A522D1855FB6}"/>
              </a:ext>
            </a:extLst>
          </p:cNvPr>
          <p:cNvSpPr txBox="1"/>
          <p:nvPr/>
        </p:nvSpPr>
        <p:spPr>
          <a:xfrm>
            <a:off x="5334158" y="1994785"/>
            <a:ext cx="4480560" cy="45720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CR" sz="20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Reapertura gradual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CE775A-FA1A-4746-93A6-EBCF05AA891D}"/>
              </a:ext>
            </a:extLst>
          </p:cNvPr>
          <p:cNvSpPr txBox="1"/>
          <p:nvPr/>
        </p:nvSpPr>
        <p:spPr>
          <a:xfrm>
            <a:off x="5334158" y="2780358"/>
            <a:ext cx="4480560" cy="45720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CR" sz="20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 de la Ley 9635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BCCADB-CDC7-4672-8C36-523222BC7526}"/>
              </a:ext>
            </a:extLst>
          </p:cNvPr>
          <p:cNvSpPr txBox="1"/>
          <p:nvPr/>
        </p:nvSpPr>
        <p:spPr>
          <a:xfrm>
            <a:off x="5334158" y="4351504"/>
            <a:ext cx="4480560" cy="45720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CR" sz="20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Préstamos de Apoyo Presupuestario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FC9815-73AE-4118-8304-A1A65C30A940}"/>
              </a:ext>
            </a:extLst>
          </p:cNvPr>
          <p:cNvSpPr txBox="1"/>
          <p:nvPr/>
        </p:nvSpPr>
        <p:spPr>
          <a:xfrm>
            <a:off x="5334158" y="3565931"/>
            <a:ext cx="4480560" cy="45720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CR" sz="20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de la deuda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46D3E5-9BA5-4C1D-876D-01A16F8BABA8}"/>
              </a:ext>
            </a:extLst>
          </p:cNvPr>
          <p:cNvSpPr txBox="1"/>
          <p:nvPr/>
        </p:nvSpPr>
        <p:spPr>
          <a:xfrm>
            <a:off x="5334158" y="5137077"/>
            <a:ext cx="4480560" cy="45720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CR" sz="20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Acuerdo con FMI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C66D2C5-13F8-4E62-B096-D33420F3EEF3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19">
            <a:extLst>
              <a:ext uri="{FF2B5EF4-FFF2-40B4-BE49-F238E27FC236}">
                <a16:creationId xmlns:a16="http://schemas.microsoft.com/office/drawing/2014/main" id="{B7B8BA97-185C-4354-A64E-D0EE1A7B561B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BABAF4-C20B-4AEA-AEF7-0358F7079CC9}"/>
              </a:ext>
            </a:extLst>
          </p:cNvPr>
          <p:cNvSpPr txBox="1"/>
          <p:nvPr/>
        </p:nvSpPr>
        <p:spPr>
          <a:xfrm>
            <a:off x="646044" y="2913846"/>
            <a:ext cx="2534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8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Políticas y acciones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5DB95067-D2EF-4AA9-981C-9BA7A623C758}"/>
              </a:ext>
            </a:extLst>
          </p:cNvPr>
          <p:cNvCxnSpPr>
            <a:endCxn id="2" idx="1"/>
          </p:cNvCxnSpPr>
          <p:nvPr/>
        </p:nvCxnSpPr>
        <p:spPr>
          <a:xfrm flipV="1">
            <a:off x="3180522" y="1437812"/>
            <a:ext cx="2153636" cy="1953088"/>
          </a:xfrm>
          <a:prstGeom prst="bentConnector3">
            <a:avLst/>
          </a:prstGeom>
          <a:ln w="31750" cap="rnd">
            <a:solidFill>
              <a:schemeClr val="accent5">
                <a:lumMod val="50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1CF745F2-A3D6-43B1-88CC-BC1750ED7A3C}"/>
              </a:ext>
            </a:extLst>
          </p:cNvPr>
          <p:cNvCxnSpPr>
            <a:endCxn id="23" idx="1"/>
          </p:cNvCxnSpPr>
          <p:nvPr/>
        </p:nvCxnSpPr>
        <p:spPr>
          <a:xfrm flipV="1">
            <a:off x="3180522" y="2223385"/>
            <a:ext cx="2153636" cy="1167022"/>
          </a:xfrm>
          <a:prstGeom prst="bentConnector3">
            <a:avLst/>
          </a:prstGeom>
          <a:ln w="31750" cap="rnd">
            <a:solidFill>
              <a:schemeClr val="accent5">
                <a:lumMod val="50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121B09B7-07F2-476B-93E6-B286E24C0E8F}"/>
              </a:ext>
            </a:extLst>
          </p:cNvPr>
          <p:cNvCxnSpPr>
            <a:endCxn id="25" idx="1"/>
          </p:cNvCxnSpPr>
          <p:nvPr/>
        </p:nvCxnSpPr>
        <p:spPr>
          <a:xfrm flipV="1">
            <a:off x="3180522" y="3008958"/>
            <a:ext cx="2153636" cy="381450"/>
          </a:xfrm>
          <a:prstGeom prst="bentConnector3">
            <a:avLst/>
          </a:prstGeom>
          <a:ln w="31750" cap="rnd">
            <a:solidFill>
              <a:schemeClr val="accent5">
                <a:lumMod val="50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C5BC108B-7D40-4B73-B105-59C48EF60D66}"/>
              </a:ext>
            </a:extLst>
          </p:cNvPr>
          <p:cNvCxnSpPr>
            <a:stCxn id="4" idx="3"/>
            <a:endCxn id="28" idx="1"/>
          </p:cNvCxnSpPr>
          <p:nvPr/>
        </p:nvCxnSpPr>
        <p:spPr>
          <a:xfrm>
            <a:off x="3180522" y="3390900"/>
            <a:ext cx="2153636" cy="403631"/>
          </a:xfrm>
          <a:prstGeom prst="bentConnector3">
            <a:avLst/>
          </a:prstGeom>
          <a:ln w="31750" cap="rnd">
            <a:solidFill>
              <a:schemeClr val="accent5">
                <a:lumMod val="50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0E7F63A3-B933-412C-A890-08082B2EB71A}"/>
              </a:ext>
            </a:extLst>
          </p:cNvPr>
          <p:cNvCxnSpPr>
            <a:stCxn id="4" idx="3"/>
            <a:endCxn id="26" idx="1"/>
          </p:cNvCxnSpPr>
          <p:nvPr/>
        </p:nvCxnSpPr>
        <p:spPr>
          <a:xfrm>
            <a:off x="3180522" y="3390900"/>
            <a:ext cx="2153636" cy="1189204"/>
          </a:xfrm>
          <a:prstGeom prst="bentConnector3">
            <a:avLst>
              <a:gd name="adj1" fmla="val 50000"/>
            </a:avLst>
          </a:prstGeom>
          <a:ln w="31750" cap="rnd">
            <a:solidFill>
              <a:schemeClr val="accent5">
                <a:lumMod val="50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D8CD1BCB-6CB6-4E17-8FF5-961395FD8112}"/>
              </a:ext>
            </a:extLst>
          </p:cNvPr>
          <p:cNvCxnSpPr>
            <a:stCxn id="4" idx="3"/>
            <a:endCxn id="30" idx="1"/>
          </p:cNvCxnSpPr>
          <p:nvPr/>
        </p:nvCxnSpPr>
        <p:spPr>
          <a:xfrm>
            <a:off x="3180522" y="3390900"/>
            <a:ext cx="2153636" cy="1974777"/>
          </a:xfrm>
          <a:prstGeom prst="bentConnector3">
            <a:avLst>
              <a:gd name="adj1" fmla="val 50000"/>
            </a:avLst>
          </a:prstGeom>
          <a:ln w="31750" cap="rnd">
            <a:solidFill>
              <a:schemeClr val="accent5">
                <a:lumMod val="50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317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2">
            <a:extLst>
              <a:ext uri="{FF2B5EF4-FFF2-40B4-BE49-F238E27FC236}">
                <a16:creationId xmlns:a16="http://schemas.microsoft.com/office/drawing/2014/main" id="{1132DC64-79E4-4F94-82F0-79099183E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E249A-E9E8-49DE-A3CD-9C77053F107D}"/>
              </a:ext>
            </a:extLst>
          </p:cNvPr>
          <p:cNvSpPr txBox="1"/>
          <p:nvPr/>
        </p:nvSpPr>
        <p:spPr>
          <a:xfrm>
            <a:off x="2334832" y="1133061"/>
            <a:ext cx="7529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Cierre fiscal del 2021, % del PIB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4">
            <a:extLst>
              <a:ext uri="{FF2B5EF4-FFF2-40B4-BE49-F238E27FC236}">
                <a16:creationId xmlns:a16="http://schemas.microsoft.com/office/drawing/2014/main" id="{0CB3F4F6-4FA1-4B95-90A5-F51E51F5D134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Cierre fiscal en 2021 estimado y observado 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29AA6A7-68E2-4349-B998-244B51D9F07A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adroTexto 19">
            <a:extLst>
              <a:ext uri="{FF2B5EF4-FFF2-40B4-BE49-F238E27FC236}">
                <a16:creationId xmlns:a16="http://schemas.microsoft.com/office/drawing/2014/main" id="{F144F909-EA8A-4DAA-AB6C-9B8BAF2013F6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6D150D8-4024-4F03-B533-70B6DEDC9898}"/>
              </a:ext>
            </a:extLst>
          </p:cNvPr>
          <p:cNvSpPr txBox="1"/>
          <p:nvPr/>
        </p:nvSpPr>
        <p:spPr>
          <a:xfrm>
            <a:off x="6105331" y="6165775"/>
            <a:ext cx="4512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1C80391A-39BB-4817-9C40-9DFEB46BE2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36485"/>
              </p:ext>
            </p:extLst>
          </p:nvPr>
        </p:nvGraphicFramePr>
        <p:xfrm>
          <a:off x="319870" y="2493225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883A2912-4289-4930-AD07-78E91B716413}"/>
              </a:ext>
            </a:extLst>
          </p:cNvPr>
          <p:cNvSpPr txBox="1"/>
          <p:nvPr/>
        </p:nvSpPr>
        <p:spPr>
          <a:xfrm>
            <a:off x="693095" y="1870531"/>
            <a:ext cx="2911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primario, % del PIB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CE960E-1B12-4932-9F0E-7E4F0B6F34CE}"/>
              </a:ext>
            </a:extLst>
          </p:cNvPr>
          <p:cNvSpPr txBox="1"/>
          <p:nvPr/>
        </p:nvSpPr>
        <p:spPr>
          <a:xfrm>
            <a:off x="4540658" y="1870531"/>
            <a:ext cx="30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financiero, % del PIB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5AFE6DD-A0DB-4387-AFCC-A143BC95E8AC}"/>
              </a:ext>
            </a:extLst>
          </p:cNvPr>
          <p:cNvSpPr txBox="1"/>
          <p:nvPr/>
        </p:nvSpPr>
        <p:spPr>
          <a:xfrm>
            <a:off x="8192279" y="1870531"/>
            <a:ext cx="3921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Deuda del Gobierno Central, % del PIB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402B6733-3E3E-46F6-AED7-9790BB2287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0371332"/>
              </p:ext>
            </p:extLst>
          </p:nvPr>
        </p:nvGraphicFramePr>
        <p:xfrm>
          <a:off x="4265915" y="2491717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5319D0FA-337D-47DD-9A55-DF059E362D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2206870"/>
              </p:ext>
            </p:extLst>
          </p:nvPr>
        </p:nvGraphicFramePr>
        <p:xfrm>
          <a:off x="8324085" y="2487521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FBB0067-A2A4-491A-AB17-70FC40D7FF38}"/>
              </a:ext>
            </a:extLst>
          </p:cNvPr>
          <p:cNvCxnSpPr/>
          <p:nvPr/>
        </p:nvCxnSpPr>
        <p:spPr>
          <a:xfrm flipV="1">
            <a:off x="2146852" y="2713382"/>
            <a:ext cx="0" cy="388438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FD05DB9-F46A-4376-A74E-7D5B6950F033}"/>
              </a:ext>
            </a:extLst>
          </p:cNvPr>
          <p:cNvGrpSpPr/>
          <p:nvPr/>
        </p:nvGrpSpPr>
        <p:grpSpPr>
          <a:xfrm>
            <a:off x="711285" y="5386057"/>
            <a:ext cx="2723183" cy="523220"/>
            <a:chOff x="1254287" y="3394955"/>
            <a:chExt cx="2723183" cy="52322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D258139-7F57-418A-87D1-D6ED71A5480D}"/>
                </a:ext>
              </a:extLst>
            </p:cNvPr>
            <p:cNvSpPr txBox="1"/>
            <p:nvPr/>
          </p:nvSpPr>
          <p:spPr>
            <a:xfrm>
              <a:off x="1947450" y="3394955"/>
              <a:ext cx="20300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puntos porcentuales menos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55F5E4A-977C-4B93-B506-9C166761DB69}"/>
                </a:ext>
              </a:extLst>
            </p:cNvPr>
            <p:cNvSpPr txBox="1"/>
            <p:nvPr/>
          </p:nvSpPr>
          <p:spPr>
            <a:xfrm>
              <a:off x="1254287" y="3394955"/>
              <a:ext cx="9025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1,4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8025F60-9E5F-4456-A6B6-9DC9A21DD23C}"/>
              </a:ext>
            </a:extLst>
          </p:cNvPr>
          <p:cNvGrpSpPr/>
          <p:nvPr/>
        </p:nvGrpSpPr>
        <p:grpSpPr>
          <a:xfrm>
            <a:off x="4739216" y="5386057"/>
            <a:ext cx="2723183" cy="523220"/>
            <a:chOff x="1254287" y="3394955"/>
            <a:chExt cx="2723183" cy="52322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2E68931-9169-49E2-B189-522F69068536}"/>
                </a:ext>
              </a:extLst>
            </p:cNvPr>
            <p:cNvSpPr txBox="1"/>
            <p:nvPr/>
          </p:nvSpPr>
          <p:spPr>
            <a:xfrm>
              <a:off x="1947450" y="3394955"/>
              <a:ext cx="20300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puntos porcentuales menos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2315EBB-C6D8-4B4B-804E-68327FFC841D}"/>
                </a:ext>
              </a:extLst>
            </p:cNvPr>
            <p:cNvSpPr txBox="1"/>
            <p:nvPr/>
          </p:nvSpPr>
          <p:spPr>
            <a:xfrm>
              <a:off x="1254287" y="3394955"/>
              <a:ext cx="9025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2,0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C33FCE2-808D-4705-B1AB-5A28C2DAAC28}"/>
              </a:ext>
            </a:extLst>
          </p:cNvPr>
          <p:cNvGrpSpPr/>
          <p:nvPr/>
        </p:nvGrpSpPr>
        <p:grpSpPr>
          <a:xfrm>
            <a:off x="8767147" y="5386057"/>
            <a:ext cx="2723183" cy="523220"/>
            <a:chOff x="1254287" y="3394955"/>
            <a:chExt cx="2723183" cy="52322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4B4497-D7F0-4260-97F4-A76D6E5C2774}"/>
                </a:ext>
              </a:extLst>
            </p:cNvPr>
            <p:cNvSpPr txBox="1"/>
            <p:nvPr/>
          </p:nvSpPr>
          <p:spPr>
            <a:xfrm>
              <a:off x="1947450" y="3394955"/>
              <a:ext cx="20300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puntos porcentuales menos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8478C5-5AE9-47BF-BCE6-09D7A30A804B}"/>
                </a:ext>
              </a:extLst>
            </p:cNvPr>
            <p:cNvSpPr txBox="1"/>
            <p:nvPr/>
          </p:nvSpPr>
          <p:spPr>
            <a:xfrm>
              <a:off x="1254287" y="3394955"/>
              <a:ext cx="9025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3,7</a:t>
              </a:r>
            </a:p>
          </p:txBody>
        </p:sp>
      </p:grp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C2E7A8F-E3EB-4A60-966B-5DA16C8459C8}"/>
              </a:ext>
            </a:extLst>
          </p:cNvPr>
          <p:cNvCxnSpPr>
            <a:cxnSpLocks/>
          </p:cNvCxnSpPr>
          <p:nvPr/>
        </p:nvCxnSpPr>
        <p:spPr>
          <a:xfrm flipV="1">
            <a:off x="6096000" y="4152122"/>
            <a:ext cx="0" cy="473698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ACA35DD-84D9-4418-A1DF-F658FC1F7CD3}"/>
              </a:ext>
            </a:extLst>
          </p:cNvPr>
          <p:cNvCxnSpPr>
            <a:cxnSpLocks/>
          </p:cNvCxnSpPr>
          <p:nvPr/>
        </p:nvCxnSpPr>
        <p:spPr>
          <a:xfrm>
            <a:off x="10151706" y="2911152"/>
            <a:ext cx="0" cy="989044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">
            <a:extLst>
              <a:ext uri="{FF2B5EF4-FFF2-40B4-BE49-F238E27FC236}">
                <a16:creationId xmlns:a16="http://schemas.microsoft.com/office/drawing/2014/main" id="{395FD93B-CDD3-400F-BA62-4BBA56430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de los ingresos del Gobierno Central en 2021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E6C427-E8BD-49FA-A422-60C2EDCCA889}"/>
              </a:ext>
            </a:extLst>
          </p:cNvPr>
          <p:cNvSpPr txBox="1"/>
          <p:nvPr/>
        </p:nvSpPr>
        <p:spPr>
          <a:xfrm>
            <a:off x="778137" y="794446"/>
            <a:ext cx="4646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Ingresos totales del Gobierno Central,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tasa de crecimiento% interanual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3EFDEB-D003-4D87-94A7-D871BABEA866}"/>
              </a:ext>
            </a:extLst>
          </p:cNvPr>
          <p:cNvSpPr txBox="1"/>
          <p:nvPr/>
        </p:nvSpPr>
        <p:spPr>
          <a:xfrm>
            <a:off x="778137" y="3401458"/>
            <a:ext cx="4646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Ingresos totales del Gobierno Central,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como % del PIB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2E8540-A114-47ED-9B7B-728FA7325CF3}"/>
              </a:ext>
            </a:extLst>
          </p:cNvPr>
          <p:cNvSpPr txBox="1"/>
          <p:nvPr/>
        </p:nvSpPr>
        <p:spPr>
          <a:xfrm>
            <a:off x="6164423" y="1570684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Ciclo de 15 meses del impuesto sobre la renta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periodo más amplio para el pago del ISR producto de la Ley 9635 (₵115 mil millones aproximadamente).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700042-C3A4-48F7-AD37-52426B77FDA6}"/>
              </a:ext>
            </a:extLst>
          </p:cNvPr>
          <p:cNvSpPr txBox="1"/>
          <p:nvPr/>
        </p:nvSpPr>
        <p:spPr>
          <a:xfrm>
            <a:off x="6164423" y="2642420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PAGAR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Traslado de superávits de Órganos Desconcentrados hacia el Gobierno Central (₵106.914 millones).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D210FB-6BEC-4394-8E11-8C665AB5338B}"/>
              </a:ext>
            </a:extLst>
          </p:cNvPr>
          <p:cNvSpPr txBox="1"/>
          <p:nvPr/>
        </p:nvSpPr>
        <p:spPr>
          <a:xfrm>
            <a:off x="6164423" y="3714156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de Fortalecimiento de las Finanzas Públicas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Entrada en vigencia de ingresos “pendientes” de la 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9635.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312AA8-DDCA-4824-BA1B-4D6B56A1690C}"/>
              </a:ext>
            </a:extLst>
          </p:cNvPr>
          <p:cNvSpPr txBox="1"/>
          <p:nvPr/>
        </p:nvSpPr>
        <p:spPr>
          <a:xfrm>
            <a:off x="6164423" y="4785892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de Alivio Fiscal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Pagos no realizados en 2020 que fueron realizados durante el transcurso de 2021 (₵36 mil millones).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E63D6-0A8C-4382-B289-5CA6C49BC7EE}"/>
              </a:ext>
            </a:extLst>
          </p:cNvPr>
          <p:cNvCxnSpPr>
            <a:cxnSpLocks/>
          </p:cNvCxnSpPr>
          <p:nvPr/>
        </p:nvCxnSpPr>
        <p:spPr>
          <a:xfrm>
            <a:off x="6095999" y="2537439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E07647-49D5-4BCF-A41B-423A29AB89E6}"/>
              </a:ext>
            </a:extLst>
          </p:cNvPr>
          <p:cNvCxnSpPr>
            <a:cxnSpLocks/>
          </p:cNvCxnSpPr>
          <p:nvPr/>
        </p:nvCxnSpPr>
        <p:spPr>
          <a:xfrm>
            <a:off x="6095999" y="3609175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DF2582-C938-420B-966E-0B3364BD5162}"/>
              </a:ext>
            </a:extLst>
          </p:cNvPr>
          <p:cNvCxnSpPr>
            <a:cxnSpLocks/>
          </p:cNvCxnSpPr>
          <p:nvPr/>
        </p:nvCxnSpPr>
        <p:spPr>
          <a:xfrm>
            <a:off x="6095999" y="4680911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F7901F7-80B2-466B-966B-45A3292EA752}"/>
              </a:ext>
            </a:extLst>
          </p:cNvPr>
          <p:cNvCxnSpPr>
            <a:cxnSpLocks/>
          </p:cNvCxnSpPr>
          <p:nvPr/>
        </p:nvCxnSpPr>
        <p:spPr>
          <a:xfrm>
            <a:off x="6095999" y="5752647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A296A66-E52F-4828-A4E5-ED2D15E6014D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19">
            <a:extLst>
              <a:ext uri="{FF2B5EF4-FFF2-40B4-BE49-F238E27FC236}">
                <a16:creationId xmlns:a16="http://schemas.microsoft.com/office/drawing/2014/main" id="{91C10C13-24B4-4734-96C0-920089E3C7A4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0FDA2C-69EB-443C-BC24-20952882011E}"/>
              </a:ext>
            </a:extLst>
          </p:cNvPr>
          <p:cNvSpPr txBox="1"/>
          <p:nvPr/>
        </p:nvSpPr>
        <p:spPr>
          <a:xfrm>
            <a:off x="6105331" y="6165775"/>
            <a:ext cx="46810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22F0F8D0-3698-4791-B3CC-B4231509D2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918164"/>
              </p:ext>
            </p:extLst>
          </p:nvPr>
        </p:nvGraphicFramePr>
        <p:xfrm>
          <a:off x="815588" y="1460551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EDEC62E1-C0A6-439C-8078-5CE4823387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7234662"/>
              </p:ext>
            </p:extLst>
          </p:nvPr>
        </p:nvGraphicFramePr>
        <p:xfrm>
          <a:off x="815588" y="4067563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D3635A1-7E4C-444A-B56A-9F3612CA3028}"/>
              </a:ext>
            </a:extLst>
          </p:cNvPr>
          <p:cNvSpPr txBox="1"/>
          <p:nvPr/>
        </p:nvSpPr>
        <p:spPr>
          <a:xfrm>
            <a:off x="6906207" y="905070"/>
            <a:ext cx="4002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a favor</a:t>
            </a:r>
          </a:p>
        </p:txBody>
      </p:sp>
    </p:spTree>
    <p:extLst>
      <p:ext uri="{BB962C8B-B14F-4D97-AF65-F5344CB8AC3E}">
        <p14:creationId xmlns:p14="http://schemas.microsoft.com/office/powerpoint/2010/main" val="658458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">
            <a:extLst>
              <a:ext uri="{FF2B5EF4-FFF2-40B4-BE49-F238E27FC236}">
                <a16:creationId xmlns:a16="http://schemas.microsoft.com/office/drawing/2014/main" id="{395FD93B-CDD3-400F-BA62-4BBA56430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de los ingresos del Gobierno Central en 2021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E6C427-E8BD-49FA-A422-60C2EDCCA889}"/>
              </a:ext>
            </a:extLst>
          </p:cNvPr>
          <p:cNvSpPr txBox="1"/>
          <p:nvPr/>
        </p:nvSpPr>
        <p:spPr>
          <a:xfrm>
            <a:off x="778137" y="794446"/>
            <a:ext cx="4646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Ingresos totales del Gobierno Central,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tasa de crecimiento% interanual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3EFDEB-D003-4D87-94A7-D871BABEA866}"/>
              </a:ext>
            </a:extLst>
          </p:cNvPr>
          <p:cNvSpPr txBox="1"/>
          <p:nvPr/>
        </p:nvSpPr>
        <p:spPr>
          <a:xfrm>
            <a:off x="778137" y="3401458"/>
            <a:ext cx="46469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Ingresos totales del Gobierno Central,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como % del PIB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A296A66-E52F-4828-A4E5-ED2D15E6014D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19">
            <a:extLst>
              <a:ext uri="{FF2B5EF4-FFF2-40B4-BE49-F238E27FC236}">
                <a16:creationId xmlns:a16="http://schemas.microsoft.com/office/drawing/2014/main" id="{91C10C13-24B4-4734-96C0-920089E3C7A4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0FDA2C-69EB-443C-BC24-20952882011E}"/>
              </a:ext>
            </a:extLst>
          </p:cNvPr>
          <p:cNvSpPr txBox="1"/>
          <p:nvPr/>
        </p:nvSpPr>
        <p:spPr>
          <a:xfrm>
            <a:off x="6105331" y="6165775"/>
            <a:ext cx="46810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22F0F8D0-3698-4791-B3CC-B4231509D21A}"/>
              </a:ext>
            </a:extLst>
          </p:cNvPr>
          <p:cNvGraphicFramePr>
            <a:graphicFrameLocks/>
          </p:cNvGraphicFramePr>
          <p:nvPr/>
        </p:nvGraphicFramePr>
        <p:xfrm>
          <a:off x="815588" y="1460551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EDEC62E1-C0A6-439C-8078-5CE4823387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572005"/>
              </p:ext>
            </p:extLst>
          </p:nvPr>
        </p:nvGraphicFramePr>
        <p:xfrm>
          <a:off x="815588" y="4067563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A6F4C574-C3AB-4424-910F-51CF6350A828}"/>
              </a:ext>
            </a:extLst>
          </p:cNvPr>
          <p:cNvSpPr txBox="1"/>
          <p:nvPr/>
        </p:nvSpPr>
        <p:spPr>
          <a:xfrm>
            <a:off x="6164423" y="1570684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Atraso en vigencia del IVA en ciertos servicios 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dejaron de percibir recursos que ya estaban contemplados dentro de proyecciones y presupuesto.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978421-51CA-4243-96BD-D8667AD12D72}"/>
              </a:ext>
            </a:extLst>
          </p:cNvPr>
          <p:cNvSpPr txBox="1"/>
          <p:nvPr/>
        </p:nvSpPr>
        <p:spPr>
          <a:xfrm>
            <a:off x="6164423" y="2642420"/>
            <a:ext cx="57414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Reducción del marchamo 2021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estima una pérdida aproximada de ₵60.243 millones, una parte importante suele recaudarse a inicios de cada año.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835073-99DE-444B-9898-6683B4675303}"/>
              </a:ext>
            </a:extLst>
          </p:cNvPr>
          <p:cNvSpPr txBox="1"/>
          <p:nvPr/>
        </p:nvSpPr>
        <p:spPr>
          <a:xfrm>
            <a:off x="6164423" y="3714156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Crisis sanitaria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 directo sobre consumo e inversiones, los cuales tienen un impacto directo sobre IVA e ISR.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450C9C-745D-410C-A046-0E2FD6851683}"/>
              </a:ext>
            </a:extLst>
          </p:cNvPr>
          <p:cNvSpPr txBox="1"/>
          <p:nvPr/>
        </p:nvSpPr>
        <p:spPr>
          <a:xfrm>
            <a:off x="6164422" y="4785892"/>
            <a:ext cx="56232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de Alivio Fiscal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se recuperó la totalidad de los montos sujetos a la moratoria de impuestos (₵28.423 millones no recuperados).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478D2F-C54D-4D39-91FF-7FBD0D2558C2}"/>
              </a:ext>
            </a:extLst>
          </p:cNvPr>
          <p:cNvCxnSpPr>
            <a:cxnSpLocks/>
          </p:cNvCxnSpPr>
          <p:nvPr/>
        </p:nvCxnSpPr>
        <p:spPr>
          <a:xfrm>
            <a:off x="6095999" y="2537439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8B21E1C-A867-4F95-A443-23BB91694E90}"/>
              </a:ext>
            </a:extLst>
          </p:cNvPr>
          <p:cNvCxnSpPr>
            <a:cxnSpLocks/>
          </p:cNvCxnSpPr>
          <p:nvPr/>
        </p:nvCxnSpPr>
        <p:spPr>
          <a:xfrm>
            <a:off x="6095999" y="3609175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1F893A8-BDE7-4262-9726-EEEE9554C982}"/>
              </a:ext>
            </a:extLst>
          </p:cNvPr>
          <p:cNvCxnSpPr>
            <a:cxnSpLocks/>
          </p:cNvCxnSpPr>
          <p:nvPr/>
        </p:nvCxnSpPr>
        <p:spPr>
          <a:xfrm>
            <a:off x="6095999" y="4680911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E54814D-2867-4E06-B9A4-D4D805774F84}"/>
              </a:ext>
            </a:extLst>
          </p:cNvPr>
          <p:cNvCxnSpPr>
            <a:cxnSpLocks/>
          </p:cNvCxnSpPr>
          <p:nvPr/>
        </p:nvCxnSpPr>
        <p:spPr>
          <a:xfrm>
            <a:off x="6095999" y="5752647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12DF848-01B9-4F54-B29F-248FC04254B4}"/>
              </a:ext>
            </a:extLst>
          </p:cNvPr>
          <p:cNvSpPr txBox="1"/>
          <p:nvPr/>
        </p:nvSpPr>
        <p:spPr>
          <a:xfrm>
            <a:off x="6906207" y="905070"/>
            <a:ext cx="4002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en contra</a:t>
            </a:r>
          </a:p>
        </p:txBody>
      </p:sp>
    </p:spTree>
    <p:extLst>
      <p:ext uri="{BB962C8B-B14F-4D97-AF65-F5344CB8AC3E}">
        <p14:creationId xmlns:p14="http://schemas.microsoft.com/office/powerpoint/2010/main" val="4018395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4115FD4E-B377-4CA2-B0A8-2863B56B4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A844A2-9FA2-463B-AD4D-0436E89214AE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19">
            <a:extLst>
              <a:ext uri="{FF2B5EF4-FFF2-40B4-BE49-F238E27FC236}">
                <a16:creationId xmlns:a16="http://schemas.microsoft.com/office/drawing/2014/main" id="{1E4AFF6C-6306-47BF-A412-6AFBE29E9C5F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8F88F20A-9DF9-44DC-8D9F-84CDC79A2054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de los ingresos del Gobierno Central en 2021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D8358D64-3A75-4C39-BC87-6E7293A9B4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4422237"/>
              </p:ext>
            </p:extLst>
          </p:nvPr>
        </p:nvGraphicFramePr>
        <p:xfrm>
          <a:off x="2438389" y="3694923"/>
          <a:ext cx="73152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DFEA21A-3062-4D81-9CFF-80FAAE818EED}"/>
              </a:ext>
            </a:extLst>
          </p:cNvPr>
          <p:cNvSpPr txBox="1"/>
          <p:nvPr/>
        </p:nvSpPr>
        <p:spPr>
          <a:xfrm>
            <a:off x="3866380" y="3492960"/>
            <a:ext cx="44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Ingresos del Gobierno Central, </a:t>
            </a:r>
          </a:p>
          <a:p>
            <a:pPr algn="ctr"/>
            <a:r>
              <a:rPr lang="es-C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al crecimiento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427515-B0E3-48E9-A539-2171266DECAA}"/>
              </a:ext>
            </a:extLst>
          </p:cNvPr>
          <p:cNvSpPr txBox="1"/>
          <p:nvPr/>
        </p:nvSpPr>
        <p:spPr>
          <a:xfrm>
            <a:off x="9809941" y="4055969"/>
            <a:ext cx="22607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80%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de la variación total se explica por tres impuestos</a:t>
            </a: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B3D67B76-769C-46B2-9423-6347927FC97E}"/>
              </a:ext>
            </a:extLst>
          </p:cNvPr>
          <p:cNvSpPr/>
          <p:nvPr/>
        </p:nvSpPr>
        <p:spPr>
          <a:xfrm>
            <a:off x="9580008" y="4170793"/>
            <a:ext cx="173582" cy="827296"/>
          </a:xfrm>
          <a:prstGeom prst="rightBrace">
            <a:avLst/>
          </a:prstGeom>
          <a:noFill/>
          <a:ln w="158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C5ABA6-1430-4884-920C-8CA2EAA902E8}"/>
              </a:ext>
            </a:extLst>
          </p:cNvPr>
          <p:cNvSpPr txBox="1"/>
          <p:nvPr/>
        </p:nvSpPr>
        <p:spPr>
          <a:xfrm>
            <a:off x="6105331" y="6165775"/>
            <a:ext cx="451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Secretaría Técnica de la Autoridad Presupuestaria.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3CE3F8-6F29-4D92-A5AB-626E5CA54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998" y="1018517"/>
            <a:ext cx="10058400" cy="226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7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">
            <a:extLst>
              <a:ext uri="{FF2B5EF4-FFF2-40B4-BE49-F238E27FC236}">
                <a16:creationId xmlns:a16="http://schemas.microsoft.com/office/drawing/2014/main" id="{3CE7A732-0F5E-4705-9214-EE51C7ED6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78F287-B608-42BF-BFE4-BBAE00E72A4E}"/>
              </a:ext>
            </a:extLst>
          </p:cNvPr>
          <p:cNvSpPr txBox="1"/>
          <p:nvPr/>
        </p:nvSpPr>
        <p:spPr>
          <a:xfrm>
            <a:off x="6095999" y="898887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 de la regla fiscal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pesar de una serie importante de gastos extraordinarios producto de la pandemia.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4CE4CC-809B-4F84-8EAC-ED1FE527E65F}"/>
              </a:ext>
            </a:extLst>
          </p:cNvPr>
          <p:cNvSpPr txBox="1"/>
          <p:nvPr/>
        </p:nvSpPr>
        <p:spPr>
          <a:xfrm>
            <a:off x="6095999" y="1970623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 de intereses presiona gasto total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Crecimiento interanual del 13% es el principal determinante del comportamiento de gasto.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776F48-F483-46B3-BD1E-4BD5E12FD75C}"/>
              </a:ext>
            </a:extLst>
          </p:cNvPr>
          <p:cNvSpPr txBox="1"/>
          <p:nvPr/>
        </p:nvSpPr>
        <p:spPr>
          <a:xfrm>
            <a:off x="6095999" y="3042359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al gasto de capital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Rubro muestra un crecimiento del 34%, equivalente a 0,3 puntos porcentuales más respecto a 2020.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7165D6-D02F-429F-B05C-180B8E32302E}"/>
              </a:ext>
            </a:extLst>
          </p:cNvPr>
          <p:cNvSpPr txBox="1"/>
          <p:nvPr/>
        </p:nvSpPr>
        <p:spPr>
          <a:xfrm>
            <a:off x="6095999" y="4114095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Disminución del gasto corriente sin intereses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Caída de 0,4 puntos porcentuales en remuneraciones, transferencias corrientes y bienes y servicios.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C6ADB1-837F-44E9-B255-67E3A524844C}"/>
              </a:ext>
            </a:extLst>
          </p:cNvPr>
          <p:cNvSpPr txBox="1"/>
          <p:nvPr/>
        </p:nvSpPr>
        <p:spPr>
          <a:xfrm>
            <a:off x="6095998" y="5185830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Tendencia a la baja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seguir las políticas actuales de contención y reducción de gasto, tendencia se mantendrá en los siguientes años.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72EDF8D-06F8-439C-98EA-8B5328F219ED}"/>
              </a:ext>
            </a:extLst>
          </p:cNvPr>
          <p:cNvCxnSpPr>
            <a:cxnSpLocks/>
          </p:cNvCxnSpPr>
          <p:nvPr/>
        </p:nvCxnSpPr>
        <p:spPr>
          <a:xfrm>
            <a:off x="6095999" y="1865642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4D85698-7840-43D4-8E25-21A8E22A16EC}"/>
              </a:ext>
            </a:extLst>
          </p:cNvPr>
          <p:cNvCxnSpPr>
            <a:cxnSpLocks/>
          </p:cNvCxnSpPr>
          <p:nvPr/>
        </p:nvCxnSpPr>
        <p:spPr>
          <a:xfrm>
            <a:off x="6095999" y="2937378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FFF393B-55B5-41D7-9EAA-1ABB3928E129}"/>
              </a:ext>
            </a:extLst>
          </p:cNvPr>
          <p:cNvCxnSpPr>
            <a:cxnSpLocks/>
          </p:cNvCxnSpPr>
          <p:nvPr/>
        </p:nvCxnSpPr>
        <p:spPr>
          <a:xfrm>
            <a:off x="6095999" y="4009114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323F9B3-1544-45DF-8F1B-277E706AFC5F}"/>
              </a:ext>
            </a:extLst>
          </p:cNvPr>
          <p:cNvCxnSpPr>
            <a:cxnSpLocks/>
          </p:cNvCxnSpPr>
          <p:nvPr/>
        </p:nvCxnSpPr>
        <p:spPr>
          <a:xfrm>
            <a:off x="6095999" y="5080850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7F45C20-1E57-48AE-AC30-1CB3297ADBE6}"/>
              </a:ext>
            </a:extLst>
          </p:cNvPr>
          <p:cNvCxnSpPr/>
          <p:nvPr/>
        </p:nvCxnSpPr>
        <p:spPr>
          <a:xfrm>
            <a:off x="121298" y="6176868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19">
            <a:extLst>
              <a:ext uri="{FF2B5EF4-FFF2-40B4-BE49-F238E27FC236}">
                <a16:creationId xmlns:a16="http://schemas.microsoft.com/office/drawing/2014/main" id="{44657F80-722A-40F7-AB9F-85AE62829E8B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BEA198-B174-4827-9E30-C586D499270E}"/>
              </a:ext>
            </a:extLst>
          </p:cNvPr>
          <p:cNvSpPr txBox="1"/>
          <p:nvPr/>
        </p:nvSpPr>
        <p:spPr>
          <a:xfrm>
            <a:off x="6105331" y="6165775"/>
            <a:ext cx="4512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sp>
        <p:nvSpPr>
          <p:cNvPr id="32" name="CuadroTexto 4">
            <a:extLst>
              <a:ext uri="{FF2B5EF4-FFF2-40B4-BE49-F238E27FC236}">
                <a16:creationId xmlns:a16="http://schemas.microsoft.com/office/drawing/2014/main" id="{D1C5B67A-A948-4085-927C-389D1CDDA2CC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de los gastos del Gobierno Central en 2021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B6783C-F3BB-47D2-98F1-A5B5984B8491}"/>
              </a:ext>
            </a:extLst>
          </p:cNvPr>
          <p:cNvSpPr txBox="1"/>
          <p:nvPr/>
        </p:nvSpPr>
        <p:spPr>
          <a:xfrm>
            <a:off x="626998" y="794446"/>
            <a:ext cx="49491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Gasto corriente sin intereses Gobierno Central,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tasa de crecimiento% interanual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20FC91-0C39-45BE-BB5E-09C98A839B4B}"/>
              </a:ext>
            </a:extLst>
          </p:cNvPr>
          <p:cNvSpPr txBox="1"/>
          <p:nvPr/>
        </p:nvSpPr>
        <p:spPr>
          <a:xfrm>
            <a:off x="489016" y="3400733"/>
            <a:ext cx="5225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Gasto corriente sin intereses del Gobierno Central,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como % del PIB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08158FCE-0BD8-4DFC-A25B-CF65177860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288073"/>
              </p:ext>
            </p:extLst>
          </p:nvPr>
        </p:nvGraphicFramePr>
        <p:xfrm>
          <a:off x="815588" y="1460551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3EE51658-CDDA-4AF0-8BE6-0A224CE256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6109260"/>
              </p:ext>
            </p:extLst>
          </p:nvPr>
        </p:nvGraphicFramePr>
        <p:xfrm>
          <a:off x="815588" y="4067563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49772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">
            <a:extLst>
              <a:ext uri="{FF2B5EF4-FFF2-40B4-BE49-F238E27FC236}">
                <a16:creationId xmlns:a16="http://schemas.microsoft.com/office/drawing/2014/main" id="{3CE7A732-0F5E-4705-9214-EE51C7ED6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78F287-B608-42BF-BFE4-BBAE00E72A4E}"/>
              </a:ext>
            </a:extLst>
          </p:cNvPr>
          <p:cNvSpPr txBox="1"/>
          <p:nvPr/>
        </p:nvSpPr>
        <p:spPr>
          <a:xfrm>
            <a:off x="6095999" y="898887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 de la regla fiscal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pesar de una serie importante de gastos extraordinarios producto de la pandemia.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4CE4CC-809B-4F84-8EAC-ED1FE527E65F}"/>
              </a:ext>
            </a:extLst>
          </p:cNvPr>
          <p:cNvSpPr txBox="1"/>
          <p:nvPr/>
        </p:nvSpPr>
        <p:spPr>
          <a:xfrm>
            <a:off x="6095999" y="1970623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 de intereses presiona gasto total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Crecimiento interanual del 13% es el principal determinante del comportamiento de gasto.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776F48-F483-46B3-BD1E-4BD5E12FD75C}"/>
              </a:ext>
            </a:extLst>
          </p:cNvPr>
          <p:cNvSpPr txBox="1"/>
          <p:nvPr/>
        </p:nvSpPr>
        <p:spPr>
          <a:xfrm>
            <a:off x="6095999" y="3042359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al gasto de capital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Rubro muestra un crecimiento del 34%, equivalente a 0,3 puntos porcentuales más respecto a 2020.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7165D6-D02F-429F-B05C-180B8E32302E}"/>
              </a:ext>
            </a:extLst>
          </p:cNvPr>
          <p:cNvSpPr txBox="1"/>
          <p:nvPr/>
        </p:nvSpPr>
        <p:spPr>
          <a:xfrm>
            <a:off x="6095999" y="4114095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Disminución del gasto corriente sin intereses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Caída de 0,4 puntos porcentuales en remuneraciones, transferencias corrientes y bienes y servicios.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C6ADB1-837F-44E9-B255-67E3A524844C}"/>
              </a:ext>
            </a:extLst>
          </p:cNvPr>
          <p:cNvSpPr txBox="1"/>
          <p:nvPr/>
        </p:nvSpPr>
        <p:spPr>
          <a:xfrm>
            <a:off x="6095998" y="5185830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Tendencia a la baja</a:t>
            </a:r>
          </a:p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seguir las políticas actuales de contención y reducción de gasto, tendencia se mantendrá en los siguientes años.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72EDF8D-06F8-439C-98EA-8B5328F219ED}"/>
              </a:ext>
            </a:extLst>
          </p:cNvPr>
          <p:cNvCxnSpPr>
            <a:cxnSpLocks/>
          </p:cNvCxnSpPr>
          <p:nvPr/>
        </p:nvCxnSpPr>
        <p:spPr>
          <a:xfrm>
            <a:off x="6095999" y="1865642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4D85698-7840-43D4-8E25-21A8E22A16EC}"/>
              </a:ext>
            </a:extLst>
          </p:cNvPr>
          <p:cNvCxnSpPr>
            <a:cxnSpLocks/>
          </p:cNvCxnSpPr>
          <p:nvPr/>
        </p:nvCxnSpPr>
        <p:spPr>
          <a:xfrm>
            <a:off x="6095999" y="2937378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FFF393B-55B5-41D7-9EAA-1ABB3928E129}"/>
              </a:ext>
            </a:extLst>
          </p:cNvPr>
          <p:cNvCxnSpPr>
            <a:cxnSpLocks/>
          </p:cNvCxnSpPr>
          <p:nvPr/>
        </p:nvCxnSpPr>
        <p:spPr>
          <a:xfrm>
            <a:off x="6095999" y="4009114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323F9B3-1544-45DF-8F1B-277E706AFC5F}"/>
              </a:ext>
            </a:extLst>
          </p:cNvPr>
          <p:cNvCxnSpPr>
            <a:cxnSpLocks/>
          </p:cNvCxnSpPr>
          <p:nvPr/>
        </p:nvCxnSpPr>
        <p:spPr>
          <a:xfrm>
            <a:off x="6095999" y="5080850"/>
            <a:ext cx="5623249" cy="0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7F45C20-1E57-48AE-AC30-1CB3297ADBE6}"/>
              </a:ext>
            </a:extLst>
          </p:cNvPr>
          <p:cNvCxnSpPr/>
          <p:nvPr/>
        </p:nvCxnSpPr>
        <p:spPr>
          <a:xfrm>
            <a:off x="121298" y="6176868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19">
            <a:extLst>
              <a:ext uri="{FF2B5EF4-FFF2-40B4-BE49-F238E27FC236}">
                <a16:creationId xmlns:a16="http://schemas.microsoft.com/office/drawing/2014/main" id="{44657F80-722A-40F7-AB9F-85AE62829E8B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BEA198-B174-4827-9E30-C586D499270E}"/>
              </a:ext>
            </a:extLst>
          </p:cNvPr>
          <p:cNvSpPr txBox="1"/>
          <p:nvPr/>
        </p:nvSpPr>
        <p:spPr>
          <a:xfrm>
            <a:off x="6105331" y="6165775"/>
            <a:ext cx="4512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sp>
        <p:nvSpPr>
          <p:cNvPr id="32" name="CuadroTexto 4">
            <a:extLst>
              <a:ext uri="{FF2B5EF4-FFF2-40B4-BE49-F238E27FC236}">
                <a16:creationId xmlns:a16="http://schemas.microsoft.com/office/drawing/2014/main" id="{D1C5B67A-A948-4085-927C-389D1CDDA2CC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de los gastos del Gobierno Central en 2021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B6783C-F3BB-47D2-98F1-A5B5984B8491}"/>
              </a:ext>
            </a:extLst>
          </p:cNvPr>
          <p:cNvSpPr txBox="1"/>
          <p:nvPr/>
        </p:nvSpPr>
        <p:spPr>
          <a:xfrm>
            <a:off x="626998" y="794446"/>
            <a:ext cx="49491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Gasto corriente sin intereses Gobierno Central</a:t>
            </a:r>
            <a:r>
              <a:rPr lang="es-C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/1</a:t>
            </a:r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tasa de crecimiento% interanual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20FC91-0C39-45BE-BB5E-09C98A839B4B}"/>
              </a:ext>
            </a:extLst>
          </p:cNvPr>
          <p:cNvSpPr txBox="1"/>
          <p:nvPr/>
        </p:nvSpPr>
        <p:spPr>
          <a:xfrm>
            <a:off x="489016" y="3400733"/>
            <a:ext cx="5225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Gasto corriente sin intereses del Gobierno Central</a:t>
            </a:r>
            <a:r>
              <a:rPr lang="es-C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/1</a:t>
            </a:r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como % del PIB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08158FCE-0BD8-4DFC-A25B-CF65177860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184955"/>
              </p:ext>
            </p:extLst>
          </p:nvPr>
        </p:nvGraphicFramePr>
        <p:xfrm>
          <a:off x="815588" y="1460551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3EE51658-CDDA-4AF0-8BE6-0A224CE256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2448583"/>
              </p:ext>
            </p:extLst>
          </p:nvPr>
        </p:nvGraphicFramePr>
        <p:xfrm>
          <a:off x="815588" y="4067563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586D200-98FC-4CAD-AD39-CA90F247636D}"/>
              </a:ext>
            </a:extLst>
          </p:cNvPr>
          <p:cNvSpPr txBox="1"/>
          <p:nvPr/>
        </p:nvSpPr>
        <p:spPr>
          <a:xfrm>
            <a:off x="489016" y="5896363"/>
            <a:ext cx="4898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>
                <a:latin typeface="Arial" panose="020B0604020202020204" pitchFamily="34" charset="0"/>
                <a:cs typeface="Arial" panose="020B0604020202020204" pitchFamily="34" charset="0"/>
              </a:rPr>
              <a:t>Nota: </a:t>
            </a:r>
            <a:r>
              <a:rPr lang="es-CR" sz="1200" b="1" baseline="30000">
                <a:latin typeface="Arial" panose="020B0604020202020204" pitchFamily="34" charset="0"/>
                <a:cs typeface="Arial" panose="020B0604020202020204" pitchFamily="34" charset="0"/>
              </a:rPr>
              <a:t>/1 </a:t>
            </a:r>
            <a:r>
              <a:rPr lang="es-CR" sz="1200">
                <a:latin typeface="Arial" panose="020B0604020202020204" pitchFamily="34" charset="0"/>
                <a:cs typeface="Arial" panose="020B0604020202020204" pitchFamily="34" charset="0"/>
              </a:rPr>
              <a:t>Periodo del 2016 al 2020 ajustado para incluir 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A622B-A980-41BD-9AAC-C3B5717CA733}"/>
              </a:ext>
            </a:extLst>
          </p:cNvPr>
          <p:cNvSpPr txBox="1"/>
          <p:nvPr/>
        </p:nvSpPr>
        <p:spPr>
          <a:xfrm>
            <a:off x="10468947" y="2822"/>
            <a:ext cx="1713325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AJUSTADO POR ODs</a:t>
            </a:r>
          </a:p>
        </p:txBody>
      </p:sp>
    </p:spTree>
    <p:extLst>
      <p:ext uri="{BB962C8B-B14F-4D97-AF65-F5344CB8AC3E}">
        <p14:creationId xmlns:p14="http://schemas.microsoft.com/office/powerpoint/2010/main" val="1544539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4115FD4E-B377-4CA2-B0A8-2863B56B4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A844A2-9FA2-463B-AD4D-0436E89214AE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19">
            <a:extLst>
              <a:ext uri="{FF2B5EF4-FFF2-40B4-BE49-F238E27FC236}">
                <a16:creationId xmlns:a16="http://schemas.microsoft.com/office/drawing/2014/main" id="{1E4AFF6C-6306-47BF-A412-6AFBE29E9C5F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8F88F20A-9DF9-44DC-8D9F-84CDC79A2054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de los gastos del Gobierno Central en 2021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D8358D64-3A75-4C39-BC87-6E7293A9B4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238250"/>
              </p:ext>
            </p:extLst>
          </p:nvPr>
        </p:nvGraphicFramePr>
        <p:xfrm>
          <a:off x="2438389" y="3694923"/>
          <a:ext cx="73152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DFEA21A-3062-4D81-9CFF-80FAAE818EED}"/>
              </a:ext>
            </a:extLst>
          </p:cNvPr>
          <p:cNvSpPr txBox="1"/>
          <p:nvPr/>
        </p:nvSpPr>
        <p:spPr>
          <a:xfrm>
            <a:off x="3866380" y="3492960"/>
            <a:ext cx="44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Gastos del Gobierno Central, </a:t>
            </a:r>
          </a:p>
          <a:p>
            <a:pPr algn="ctr"/>
            <a:r>
              <a:rPr lang="es-C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al crecimiento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3C761A-E821-455D-9C9A-3F88B850C5C2}"/>
              </a:ext>
            </a:extLst>
          </p:cNvPr>
          <p:cNvSpPr txBox="1"/>
          <p:nvPr/>
        </p:nvSpPr>
        <p:spPr>
          <a:xfrm>
            <a:off x="6105331" y="6165775"/>
            <a:ext cx="451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Secretaría Técnica de la Autoridad Presupuestaria.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1030D5-2099-477D-9A6C-298EFAB0C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977" y="1321266"/>
            <a:ext cx="9966960" cy="183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87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4115FD4E-B377-4CA2-B0A8-2863B56B4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A844A2-9FA2-463B-AD4D-0436E89214AE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19">
            <a:extLst>
              <a:ext uri="{FF2B5EF4-FFF2-40B4-BE49-F238E27FC236}">
                <a16:creationId xmlns:a16="http://schemas.microsoft.com/office/drawing/2014/main" id="{1E4AFF6C-6306-47BF-A412-6AFBE29E9C5F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8F88F20A-9DF9-44DC-8D9F-84CDC79A2054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de los gastos del Gobierno Central en 2021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D8358D64-3A75-4C39-BC87-6E7293A9B4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044582"/>
              </p:ext>
            </p:extLst>
          </p:nvPr>
        </p:nvGraphicFramePr>
        <p:xfrm>
          <a:off x="2438389" y="3694923"/>
          <a:ext cx="73152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DFEA21A-3062-4D81-9CFF-80FAAE818EED}"/>
              </a:ext>
            </a:extLst>
          </p:cNvPr>
          <p:cNvSpPr txBox="1"/>
          <p:nvPr/>
        </p:nvSpPr>
        <p:spPr>
          <a:xfrm>
            <a:off x="3866380" y="3492960"/>
            <a:ext cx="44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Gastos del Gobierno Central, </a:t>
            </a:r>
          </a:p>
          <a:p>
            <a:pPr algn="ctr"/>
            <a:r>
              <a:rPr lang="es-C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al crecimiento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33923D-F5B0-4834-A9A7-C1F66CCCB1D5}"/>
              </a:ext>
            </a:extLst>
          </p:cNvPr>
          <p:cNvSpPr txBox="1"/>
          <p:nvPr/>
        </p:nvSpPr>
        <p:spPr>
          <a:xfrm>
            <a:off x="2108716" y="802432"/>
            <a:ext cx="798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Ajustando por gasto en vacunas: ₵100.323,5 millones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19F828-0515-465B-80C1-264FE74BEDB0}"/>
              </a:ext>
            </a:extLst>
          </p:cNvPr>
          <p:cNvSpPr/>
          <p:nvPr/>
        </p:nvSpPr>
        <p:spPr>
          <a:xfrm>
            <a:off x="1184055" y="1825097"/>
            <a:ext cx="9842552" cy="27432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BF55C5-BE36-47CC-8859-89861B75E768}"/>
              </a:ext>
            </a:extLst>
          </p:cNvPr>
          <p:cNvSpPr txBox="1"/>
          <p:nvPr/>
        </p:nvSpPr>
        <p:spPr>
          <a:xfrm>
            <a:off x="6105331" y="6165775"/>
            <a:ext cx="451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Secretaría Técnica de la Autoridad Presupuestaria.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AD0F36-F8AF-468A-82D7-43196D6CA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977" y="1321269"/>
            <a:ext cx="9966960" cy="183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96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267EBAA9-956F-46B3-B0BC-24F7B38D9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76BD92-69B7-45B5-B748-B1C5F36EFDDE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19">
            <a:extLst>
              <a:ext uri="{FF2B5EF4-FFF2-40B4-BE49-F238E27FC236}">
                <a16:creationId xmlns:a16="http://schemas.microsoft.com/office/drawing/2014/main" id="{F90E6598-3411-4F61-8166-090700F02681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6E5E7754-BC95-4F45-99F2-FF343BE80C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630667"/>
              </p:ext>
            </p:extLst>
          </p:nvPr>
        </p:nvGraphicFramePr>
        <p:xfrm>
          <a:off x="879613" y="1631737"/>
          <a:ext cx="4572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CuadroTexto 4">
            <a:extLst>
              <a:ext uri="{FF2B5EF4-FFF2-40B4-BE49-F238E27FC236}">
                <a16:creationId xmlns:a16="http://schemas.microsoft.com/office/drawing/2014/main" id="{102B9F61-C462-4102-9D9C-B2164C924D65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de los gastos del Gobierno Central en 2021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F33604-91D1-4680-9BEC-97B065685F4B}"/>
              </a:ext>
            </a:extLst>
          </p:cNvPr>
          <p:cNvSpPr txBox="1"/>
          <p:nvPr/>
        </p:nvSpPr>
        <p:spPr>
          <a:xfrm>
            <a:off x="828341" y="1154492"/>
            <a:ext cx="4674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Gasto por institución en 2021, % del total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870313-AE6F-48D3-90C5-C0F502A75078}"/>
              </a:ext>
            </a:extLst>
          </p:cNvPr>
          <p:cNvSpPr txBox="1"/>
          <p:nvPr/>
        </p:nvSpPr>
        <p:spPr>
          <a:xfrm>
            <a:off x="467139" y="5390852"/>
            <a:ext cx="5396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Poco más del 90% del gasto se concentra </a:t>
            </a:r>
          </a:p>
          <a:p>
            <a:pPr algn="ctr"/>
            <a:r>
              <a:rPr lang="es-C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10 instituciones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71B0B3-5E4D-4C8D-B44A-6A702A67C65C}"/>
              </a:ext>
            </a:extLst>
          </p:cNvPr>
          <p:cNvSpPr txBox="1"/>
          <p:nvPr/>
        </p:nvSpPr>
        <p:spPr>
          <a:xfrm>
            <a:off x="6220278" y="753268"/>
            <a:ext cx="576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destinos de transferencias corrientes, % del total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500685-5494-446E-9608-DED9ADB949A6}"/>
              </a:ext>
            </a:extLst>
          </p:cNvPr>
          <p:cNvSpPr txBox="1"/>
          <p:nvPr/>
        </p:nvSpPr>
        <p:spPr>
          <a:xfrm>
            <a:off x="8005267" y="3143159"/>
            <a:ext cx="2193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₵2.869.562 millones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510B5CA-EDC6-4078-AC3C-28A560BD95B6}"/>
              </a:ext>
            </a:extLst>
          </p:cNvPr>
          <p:cNvGrpSpPr/>
          <p:nvPr/>
        </p:nvGrpSpPr>
        <p:grpSpPr>
          <a:xfrm>
            <a:off x="6104940" y="1356979"/>
            <a:ext cx="5993882" cy="1828800"/>
            <a:chOff x="6096000" y="1567277"/>
            <a:chExt cx="5993882" cy="1828800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83B9FD2B-8051-4077-AE27-49A3D2CB92A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7801393"/>
                </p:ext>
              </p:extLst>
            </p:nvPr>
          </p:nvGraphicFramePr>
          <p:xfrm>
            <a:off x="6096000" y="1567277"/>
            <a:ext cx="4674545" cy="182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CDE284C-630C-4910-AAC1-1F6E14DAAE68}"/>
                </a:ext>
              </a:extLst>
            </p:cNvPr>
            <p:cNvSpPr txBox="1"/>
            <p:nvPr/>
          </p:nvSpPr>
          <p:spPr>
            <a:xfrm>
              <a:off x="11005343" y="2050790"/>
              <a:ext cx="108453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87% 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del total</a:t>
              </a:r>
            </a:p>
          </p:txBody>
        </p:sp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78FFF304-2B56-4294-B358-E0F0437EA4D5}"/>
                </a:ext>
              </a:extLst>
            </p:cNvPr>
            <p:cNvSpPr/>
            <p:nvPr/>
          </p:nvSpPr>
          <p:spPr>
            <a:xfrm>
              <a:off x="10775409" y="1763978"/>
              <a:ext cx="225071" cy="1435399"/>
            </a:xfrm>
            <a:prstGeom prst="rightBrace">
              <a:avLst/>
            </a:prstGeom>
            <a:noFill/>
            <a:ln w="158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2D0900A-77DB-4F27-A064-DD7DCBB2249D}"/>
              </a:ext>
            </a:extLst>
          </p:cNvPr>
          <p:cNvSpPr txBox="1"/>
          <p:nvPr/>
        </p:nvSpPr>
        <p:spPr>
          <a:xfrm>
            <a:off x="6220278" y="3439093"/>
            <a:ext cx="576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destinos de transferencias de capital, % del total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060A4E-A829-442E-BDEC-F03F9B120440}"/>
              </a:ext>
            </a:extLst>
          </p:cNvPr>
          <p:cNvGrpSpPr/>
          <p:nvPr/>
        </p:nvGrpSpPr>
        <p:grpSpPr>
          <a:xfrm>
            <a:off x="6104940" y="4042804"/>
            <a:ext cx="5993882" cy="1828800"/>
            <a:chOff x="6096000" y="1567277"/>
            <a:chExt cx="5993882" cy="1828800"/>
          </a:xfrm>
        </p:grpSpPr>
        <p:graphicFrame>
          <p:nvGraphicFramePr>
            <p:cNvPr id="30" name="Chart 29">
              <a:extLst>
                <a:ext uri="{FF2B5EF4-FFF2-40B4-BE49-F238E27FC236}">
                  <a16:creationId xmlns:a16="http://schemas.microsoft.com/office/drawing/2014/main" id="{8A630367-E1B0-403F-8E94-B1CD56920EA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36608323"/>
                </p:ext>
              </p:extLst>
            </p:nvPr>
          </p:nvGraphicFramePr>
          <p:xfrm>
            <a:off x="6096000" y="1567277"/>
            <a:ext cx="4674545" cy="182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E9B3A03-3F6C-403E-AAC4-4C2ACC730CDA}"/>
                </a:ext>
              </a:extLst>
            </p:cNvPr>
            <p:cNvSpPr txBox="1"/>
            <p:nvPr/>
          </p:nvSpPr>
          <p:spPr>
            <a:xfrm>
              <a:off x="11005343" y="2050790"/>
              <a:ext cx="108453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75% 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del total</a:t>
              </a:r>
            </a:p>
          </p:txBody>
        </p:sp>
        <p:sp>
          <p:nvSpPr>
            <p:cNvPr id="32" name="Right Brace 31">
              <a:extLst>
                <a:ext uri="{FF2B5EF4-FFF2-40B4-BE49-F238E27FC236}">
                  <a16:creationId xmlns:a16="http://schemas.microsoft.com/office/drawing/2014/main" id="{DE8CE0D3-1969-412A-B0E1-DC4F84EF27A9}"/>
                </a:ext>
              </a:extLst>
            </p:cNvPr>
            <p:cNvSpPr/>
            <p:nvPr/>
          </p:nvSpPr>
          <p:spPr>
            <a:xfrm>
              <a:off x="10775409" y="1763978"/>
              <a:ext cx="225071" cy="1435399"/>
            </a:xfrm>
            <a:prstGeom prst="rightBrace">
              <a:avLst/>
            </a:prstGeom>
            <a:noFill/>
            <a:ln w="158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2C377360-E0D8-4F9B-9475-54C3C982B0D4}"/>
              </a:ext>
            </a:extLst>
          </p:cNvPr>
          <p:cNvSpPr txBox="1"/>
          <p:nvPr/>
        </p:nvSpPr>
        <p:spPr>
          <a:xfrm>
            <a:off x="8119882" y="5828983"/>
            <a:ext cx="1963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₵344.143 millones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B03C01-5E60-4B99-A023-D7E6E3F4FFA3}"/>
              </a:ext>
            </a:extLst>
          </p:cNvPr>
          <p:cNvSpPr txBox="1"/>
          <p:nvPr/>
        </p:nvSpPr>
        <p:spPr>
          <a:xfrm>
            <a:off x="6105331" y="6165775"/>
            <a:ext cx="451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General de Presupuesto Nacional y Secretaría Técnica de la Autoridad Presupuestaria.</a:t>
            </a:r>
          </a:p>
        </p:txBody>
      </p:sp>
    </p:spTree>
    <p:extLst>
      <p:ext uri="{BB962C8B-B14F-4D97-AF65-F5344CB8AC3E}">
        <p14:creationId xmlns:p14="http://schemas.microsoft.com/office/powerpoint/2010/main" val="2228864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2">
            <a:extLst>
              <a:ext uri="{FF2B5EF4-FFF2-40B4-BE49-F238E27FC236}">
                <a16:creationId xmlns:a16="http://schemas.microsoft.com/office/drawing/2014/main" id="{33CD55BF-5CED-4B0D-89B5-A25E0A62A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…ayudaron a mejorar la posición fiscal respecto a años anteriores…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938BC1-24B5-4923-B9F3-1D4C6B09251E}"/>
              </a:ext>
            </a:extLst>
          </p:cNvPr>
          <p:cNvSpPr txBox="1"/>
          <p:nvPr/>
        </p:nvSpPr>
        <p:spPr>
          <a:xfrm>
            <a:off x="1399769" y="867747"/>
            <a:ext cx="926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Cierre fiscal para 2021, en millones de colones y % del PIB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80FDB1-492D-42AB-BF6B-D9BE3AECD6DB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9">
            <a:extLst>
              <a:ext uri="{FF2B5EF4-FFF2-40B4-BE49-F238E27FC236}">
                <a16:creationId xmlns:a16="http://schemas.microsoft.com/office/drawing/2014/main" id="{B1D6916D-8DA5-4B9F-B06C-7B1624659CAF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9786CD-3309-4B43-A559-EFDB7A4B1B82}"/>
              </a:ext>
            </a:extLst>
          </p:cNvPr>
          <p:cNvSpPr txBox="1"/>
          <p:nvPr/>
        </p:nvSpPr>
        <p:spPr>
          <a:xfrm>
            <a:off x="6105331" y="6165775"/>
            <a:ext cx="4512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C0E210-D126-49B8-9C0A-9EC4FD1B1438}"/>
              </a:ext>
            </a:extLst>
          </p:cNvPr>
          <p:cNvSpPr txBox="1"/>
          <p:nvPr/>
        </p:nvSpPr>
        <p:spPr>
          <a:xfrm>
            <a:off x="830422" y="4217815"/>
            <a:ext cx="512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primario del Gobierno Central, % del PIB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C6D421-0E13-40F2-9587-3F1D3DF4F2EA}"/>
              </a:ext>
            </a:extLst>
          </p:cNvPr>
          <p:cNvSpPr txBox="1"/>
          <p:nvPr/>
        </p:nvSpPr>
        <p:spPr>
          <a:xfrm>
            <a:off x="6074226" y="4217815"/>
            <a:ext cx="5495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financiero del Gobierno Central, % del PIB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E91F0298-94CB-4EC8-8A3F-AFCE3EEF4C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770341"/>
              </p:ext>
            </p:extLst>
          </p:nvPr>
        </p:nvGraphicFramePr>
        <p:xfrm>
          <a:off x="1107230" y="4537936"/>
          <a:ext cx="45720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D7844FF1-2E84-4BBF-943B-B62A859EFD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5524"/>
              </p:ext>
            </p:extLst>
          </p:nvPr>
        </p:nvGraphicFramePr>
        <p:xfrm>
          <a:off x="6536090" y="4537936"/>
          <a:ext cx="45720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A69A30B-9C1D-4B49-AF04-8298DC97F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711" y="1297198"/>
            <a:ext cx="9144000" cy="277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36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2">
            <a:extLst>
              <a:ext uri="{FF2B5EF4-FFF2-40B4-BE49-F238E27FC236}">
                <a16:creationId xmlns:a16="http://schemas.microsoft.com/office/drawing/2014/main" id="{33CD55BF-5CED-4B0D-89B5-A25E0A62A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…ayudaron a mejorar la posición fiscal respecto a años anteriores…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938BC1-24B5-4923-B9F3-1D4C6B09251E}"/>
              </a:ext>
            </a:extLst>
          </p:cNvPr>
          <p:cNvSpPr txBox="1"/>
          <p:nvPr/>
        </p:nvSpPr>
        <p:spPr>
          <a:xfrm>
            <a:off x="475860" y="867747"/>
            <a:ext cx="11234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Cierre fiscal para 2021 de Órganos Desconcentrados, en millones de colones y % del PIB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80FDB1-492D-42AB-BF6B-D9BE3AECD6DB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9">
            <a:extLst>
              <a:ext uri="{FF2B5EF4-FFF2-40B4-BE49-F238E27FC236}">
                <a16:creationId xmlns:a16="http://schemas.microsoft.com/office/drawing/2014/main" id="{B1D6916D-8DA5-4B9F-B06C-7B1624659CAF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9786CD-3309-4B43-A559-EFDB7A4B1B82}"/>
              </a:ext>
            </a:extLst>
          </p:cNvPr>
          <p:cNvSpPr txBox="1"/>
          <p:nvPr/>
        </p:nvSpPr>
        <p:spPr>
          <a:xfrm>
            <a:off x="6105331" y="6165775"/>
            <a:ext cx="4512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E215D0-7DC9-4EE2-A99F-53B2CF050177}"/>
              </a:ext>
            </a:extLst>
          </p:cNvPr>
          <p:cNvSpPr txBox="1"/>
          <p:nvPr/>
        </p:nvSpPr>
        <p:spPr>
          <a:xfrm>
            <a:off x="830422" y="4217815"/>
            <a:ext cx="512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primario del Gobierno Central sin OD, % del PIB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07B1C4-4D7B-4556-BA4E-4439BC80A2B4}"/>
              </a:ext>
            </a:extLst>
          </p:cNvPr>
          <p:cNvSpPr txBox="1"/>
          <p:nvPr/>
        </p:nvSpPr>
        <p:spPr>
          <a:xfrm>
            <a:off x="6074226" y="4217815"/>
            <a:ext cx="5495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financiero del Gobierno Central sin OD, % del PIB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D95E327F-E55B-4E65-9652-619876BF4F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237866"/>
              </p:ext>
            </p:extLst>
          </p:nvPr>
        </p:nvGraphicFramePr>
        <p:xfrm>
          <a:off x="1107230" y="4537936"/>
          <a:ext cx="45720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6212ED62-BCA0-49DE-8AE1-66BD355634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8218808"/>
              </p:ext>
            </p:extLst>
          </p:nvPr>
        </p:nvGraphicFramePr>
        <p:xfrm>
          <a:off x="6536090" y="4537936"/>
          <a:ext cx="45720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9E4C458-2BEF-4D65-895B-8144C6A86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3805" y="1565053"/>
            <a:ext cx="5029200" cy="266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0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2">
            <a:extLst>
              <a:ext uri="{FF2B5EF4-FFF2-40B4-BE49-F238E27FC236}">
                <a16:creationId xmlns:a16="http://schemas.microsoft.com/office/drawing/2014/main" id="{33CD55BF-5CED-4B0D-89B5-A25E0A62A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…lo que permitió cumplir con amplio espacio las metas del acuerdo con el FMI…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938BC1-24B5-4923-B9F3-1D4C6B09251E}"/>
              </a:ext>
            </a:extLst>
          </p:cNvPr>
          <p:cNvSpPr txBox="1"/>
          <p:nvPr/>
        </p:nvSpPr>
        <p:spPr>
          <a:xfrm>
            <a:off x="475860" y="867747"/>
            <a:ext cx="112340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 del acuerdo con el FMI,</a:t>
            </a:r>
          </a:p>
          <a:p>
            <a:pPr algn="ctr"/>
            <a:r>
              <a:rPr lang="es-CR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 de millones de colones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80FDB1-492D-42AB-BF6B-D9BE3AECD6DB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9">
            <a:extLst>
              <a:ext uri="{FF2B5EF4-FFF2-40B4-BE49-F238E27FC236}">
                <a16:creationId xmlns:a16="http://schemas.microsoft.com/office/drawing/2014/main" id="{B1D6916D-8DA5-4B9F-B06C-7B1624659CAF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9786CD-3309-4B43-A559-EFDB7A4B1B82}"/>
              </a:ext>
            </a:extLst>
          </p:cNvPr>
          <p:cNvSpPr txBox="1"/>
          <p:nvPr/>
        </p:nvSpPr>
        <p:spPr>
          <a:xfrm>
            <a:off x="6105331" y="6165775"/>
            <a:ext cx="4512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11391A2-2E8B-4E0D-9EA2-BD67DF1D1E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1358963"/>
              </p:ext>
            </p:extLst>
          </p:nvPr>
        </p:nvGraphicFramePr>
        <p:xfrm>
          <a:off x="283022" y="2192694"/>
          <a:ext cx="5486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64BAA68-CBFC-4FAE-BFD5-EEBFD3CF3C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5896707"/>
              </p:ext>
            </p:extLst>
          </p:nvPr>
        </p:nvGraphicFramePr>
        <p:xfrm>
          <a:off x="6422574" y="2192694"/>
          <a:ext cx="5486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38DE72-164D-4BBC-AD51-AE0DEEE20204}"/>
              </a:ext>
            </a:extLst>
          </p:cNvPr>
          <p:cNvSpPr txBox="1"/>
          <p:nvPr/>
        </p:nvSpPr>
        <p:spPr>
          <a:xfrm>
            <a:off x="1440018" y="1773354"/>
            <a:ext cx="31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latin typeface="Arial" panose="020B0604020202020204" pitchFamily="34" charset="0"/>
                <a:cs typeface="Arial" panose="020B0604020202020204" pitchFamily="34" charset="0"/>
              </a:rPr>
              <a:t>Balance primario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575869-4696-4F60-BF4B-4A0D48F13E5C}"/>
              </a:ext>
            </a:extLst>
          </p:cNvPr>
          <p:cNvSpPr txBox="1"/>
          <p:nvPr/>
        </p:nvSpPr>
        <p:spPr>
          <a:xfrm>
            <a:off x="7473265" y="1773354"/>
            <a:ext cx="338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>
                <a:latin typeface="Arial" panose="020B0604020202020204" pitchFamily="34" charset="0"/>
                <a:cs typeface="Arial" panose="020B0604020202020204" pitchFamily="34" charset="0"/>
              </a:rPr>
              <a:t>Deuda del Gobierno Central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6B388-C52B-4FD7-BC2A-D3715BB5F281}"/>
              </a:ext>
            </a:extLst>
          </p:cNvPr>
          <p:cNvSpPr txBox="1"/>
          <p:nvPr/>
        </p:nvSpPr>
        <p:spPr>
          <a:xfrm>
            <a:off x="6662057" y="5047859"/>
            <a:ext cx="494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i="1" dirty="0">
                <a:latin typeface="Arial" panose="020B0604020202020204" pitchFamily="34" charset="0"/>
                <a:cs typeface="Arial" panose="020B0604020202020204" pitchFamily="34" charset="0"/>
              </a:rPr>
              <a:t>A setiembre de 2021 se tuvieron varias subastas muy exitosas que permitieron un gran </a:t>
            </a:r>
            <a:r>
              <a:rPr lang="es-C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pre-fondeo</a:t>
            </a:r>
            <a:endParaRPr lang="es-C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22B148-FB05-485E-B5C0-9DC399B5B2B1}"/>
              </a:ext>
            </a:extLst>
          </p:cNvPr>
          <p:cNvSpPr txBox="1"/>
          <p:nvPr/>
        </p:nvSpPr>
        <p:spPr>
          <a:xfrm>
            <a:off x="6753808" y="5685282"/>
            <a:ext cx="494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Nota</a:t>
            </a:r>
            <a:r>
              <a:rPr lang="es-CR" sz="1050" dirty="0">
                <a:latin typeface="Arial" panose="020B0604020202020204" pitchFamily="34" charset="0"/>
                <a:cs typeface="Arial" panose="020B0604020202020204" pitchFamily="34" charset="0"/>
              </a:rPr>
              <a:t>: Dato a Diciembre del 2021 está ajustado a un tipo de cambio ₵613,92, según lo dispuesto en el SAF.</a:t>
            </a:r>
          </a:p>
        </p:txBody>
      </p:sp>
    </p:spTree>
    <p:extLst>
      <p:ext uri="{BB962C8B-B14F-4D97-AF65-F5344CB8AC3E}">
        <p14:creationId xmlns:p14="http://schemas.microsoft.com/office/powerpoint/2010/main" val="2885360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2">
            <a:extLst>
              <a:ext uri="{FF2B5EF4-FFF2-40B4-BE49-F238E27FC236}">
                <a16:creationId xmlns:a16="http://schemas.microsoft.com/office/drawing/2014/main" id="{2DFA762A-1B09-41C1-A627-3D4843EB5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…que, junto a un mejor manejo de la deuda pública…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adroTexto 19">
            <a:extLst>
              <a:ext uri="{FF2B5EF4-FFF2-40B4-BE49-F238E27FC236}">
                <a16:creationId xmlns:a16="http://schemas.microsoft.com/office/drawing/2014/main" id="{A83F9B7E-8A45-430B-91B5-D2F6408A674C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3F91DD-B762-4273-832B-B4D6DFA68F05}"/>
              </a:ext>
            </a:extLst>
          </p:cNvPr>
          <p:cNvSpPr txBox="1"/>
          <p:nvPr/>
        </p:nvSpPr>
        <p:spPr>
          <a:xfrm>
            <a:off x="6105331" y="6165775"/>
            <a:ext cx="451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 y Tesorería Nacional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A0DD15-183B-4014-95DB-C32316C3D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357" y="987614"/>
            <a:ext cx="7322820" cy="300228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2CDF836-A9EE-49A0-A1F9-1040036AF5B0}"/>
              </a:ext>
            </a:extLst>
          </p:cNvPr>
          <p:cNvSpPr txBox="1"/>
          <p:nvPr/>
        </p:nvSpPr>
        <p:spPr>
          <a:xfrm>
            <a:off x="3275045" y="688333"/>
            <a:ext cx="5626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latin typeface="Arial" panose="020B0604020202020204" pitchFamily="34" charset="0"/>
                <a:cs typeface="Arial" panose="020B0604020202020204" pitchFamily="34" charset="0"/>
              </a:rPr>
              <a:t>Tasas de interés asignadas en subastas de 2021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540913F0-D1CE-4A1B-BE38-6BADB76F8C5F}"/>
              </a:ext>
            </a:extLst>
          </p:cNvPr>
          <p:cNvSpPr>
            <a:spLocks noGrp="1"/>
          </p:cNvSpPr>
          <p:nvPr/>
        </p:nvSpPr>
        <p:spPr>
          <a:xfrm>
            <a:off x="97476" y="3985846"/>
            <a:ext cx="1630929" cy="5667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CR" sz="1400" b="1" dirty="0">
                <a:latin typeface="Arial" panose="020B0604020202020204" pitchFamily="34" charset="0"/>
                <a:cs typeface="Arial" panose="020B0604020202020204" pitchFamily="34" charset="0"/>
              </a:rPr>
              <a:t>Curva soberana colones </a:t>
            </a:r>
          </a:p>
        </p:txBody>
      </p:sp>
      <p:pic>
        <p:nvPicPr>
          <p:cNvPr id="23" name="Imagen 5">
            <a:extLst>
              <a:ext uri="{FF2B5EF4-FFF2-40B4-BE49-F238E27FC236}">
                <a16:creationId xmlns:a16="http://schemas.microsoft.com/office/drawing/2014/main" id="{676EDC81-D580-4F02-A38B-DD398A0E8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873" y="3985846"/>
            <a:ext cx="4245429" cy="2286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id="{2BD772AB-EE64-423C-9E9B-98B62A4597E3}"/>
              </a:ext>
            </a:extLst>
          </p:cNvPr>
          <p:cNvSpPr>
            <a:spLocks noGrp="1"/>
          </p:cNvSpPr>
          <p:nvPr/>
        </p:nvSpPr>
        <p:spPr>
          <a:xfrm>
            <a:off x="6063474" y="3985846"/>
            <a:ext cx="1630929" cy="5667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CR" sz="1400" b="1" dirty="0">
                <a:latin typeface="Arial" panose="020B0604020202020204" pitchFamily="34" charset="0"/>
                <a:cs typeface="Arial" panose="020B0604020202020204" pitchFamily="34" charset="0"/>
              </a:rPr>
              <a:t>Curva soberana dólares</a:t>
            </a:r>
          </a:p>
        </p:txBody>
      </p:sp>
      <p:pic>
        <p:nvPicPr>
          <p:cNvPr id="26" name="Imagen 11">
            <a:extLst>
              <a:ext uri="{FF2B5EF4-FFF2-40B4-BE49-F238E27FC236}">
                <a16:creationId xmlns:a16="http://schemas.microsoft.com/office/drawing/2014/main" id="{04D1BBA0-B3CA-4CDC-B7F4-537F3666C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9222" y="3985846"/>
            <a:ext cx="4149478" cy="2286000"/>
          </a:xfrm>
          <a:prstGeom prst="rect">
            <a:avLst/>
          </a:prstGeom>
        </p:spPr>
      </p:pic>
      <p:sp>
        <p:nvSpPr>
          <p:cNvPr id="27" name="2 CuadroTexto">
            <a:extLst>
              <a:ext uri="{FF2B5EF4-FFF2-40B4-BE49-F238E27FC236}">
                <a16:creationId xmlns:a16="http://schemas.microsoft.com/office/drawing/2014/main" id="{8FDC31C6-9F9C-4695-91CB-EDE8347B0B12}"/>
              </a:ext>
            </a:extLst>
          </p:cNvPr>
          <p:cNvSpPr txBox="1"/>
          <p:nvPr/>
        </p:nvSpPr>
        <p:spPr>
          <a:xfrm>
            <a:off x="146232" y="4833147"/>
            <a:ext cx="1555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dirty="0">
                <a:latin typeface="Arial" panose="020B0604020202020204" pitchFamily="34" charset="0"/>
                <a:cs typeface="Arial" panose="020B0604020202020204" pitchFamily="34" charset="0"/>
              </a:rPr>
              <a:t>Dic 2018 / Dic 21</a:t>
            </a:r>
          </a:p>
          <a:p>
            <a:r>
              <a:rPr lang="es-CR" sz="1200" dirty="0">
                <a:latin typeface="Arial" panose="020B0604020202020204" pitchFamily="34" charset="0"/>
                <a:cs typeface="Arial" panose="020B0604020202020204" pitchFamily="34" charset="0"/>
              </a:rPr>
              <a:t>↓ hasta 740 </a:t>
            </a:r>
            <a:r>
              <a:rPr lang="es-CR" sz="1200" dirty="0" err="1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  <a:endParaRPr lang="es-C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R" sz="1200" dirty="0">
                <a:latin typeface="Arial" panose="020B0604020202020204" pitchFamily="34" charset="0"/>
                <a:cs typeface="Arial" panose="020B0604020202020204" pitchFamily="34" charset="0"/>
              </a:rPr>
              <a:t>Dic 2019 / Dic 21 </a:t>
            </a:r>
          </a:p>
          <a:p>
            <a:r>
              <a:rPr lang="es-CR" sz="1200" dirty="0">
                <a:latin typeface="Arial" panose="020B0604020202020204" pitchFamily="34" charset="0"/>
                <a:cs typeface="Arial" panose="020B0604020202020204" pitchFamily="34" charset="0"/>
              </a:rPr>
              <a:t>↓ hasta 280 </a:t>
            </a:r>
            <a:r>
              <a:rPr lang="es-CR" sz="1200" dirty="0" err="1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  <a:endParaRPr lang="es-C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10 CuadroTexto">
            <a:extLst>
              <a:ext uri="{FF2B5EF4-FFF2-40B4-BE49-F238E27FC236}">
                <a16:creationId xmlns:a16="http://schemas.microsoft.com/office/drawing/2014/main" id="{B76E296D-2759-4F6C-AEE7-F37AF3A4EAAB}"/>
              </a:ext>
            </a:extLst>
          </p:cNvPr>
          <p:cNvSpPr txBox="1"/>
          <p:nvPr/>
        </p:nvSpPr>
        <p:spPr>
          <a:xfrm>
            <a:off x="6180189" y="4833147"/>
            <a:ext cx="1469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dirty="0">
                <a:latin typeface="Arial" panose="020B0604020202020204" pitchFamily="34" charset="0"/>
                <a:cs typeface="Arial" panose="020B0604020202020204" pitchFamily="34" charset="0"/>
              </a:rPr>
              <a:t>Dic 2018 / Dic 21 </a:t>
            </a:r>
          </a:p>
          <a:p>
            <a:r>
              <a:rPr lang="es-CR" sz="1200" dirty="0">
                <a:latin typeface="Arial" panose="020B0604020202020204" pitchFamily="34" charset="0"/>
                <a:cs typeface="Arial" panose="020B0604020202020204" pitchFamily="34" charset="0"/>
              </a:rPr>
              <a:t>↓ hasta 540 </a:t>
            </a:r>
            <a:r>
              <a:rPr lang="es-CR" sz="1200" dirty="0" err="1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  <a:endParaRPr lang="es-C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R" sz="1200" dirty="0">
                <a:latin typeface="Arial" panose="020B0604020202020204" pitchFamily="34" charset="0"/>
                <a:cs typeface="Arial" panose="020B0604020202020204" pitchFamily="34" charset="0"/>
              </a:rPr>
              <a:t>Dic 2019 / Dic 21 </a:t>
            </a:r>
          </a:p>
          <a:p>
            <a:r>
              <a:rPr lang="es-CR" sz="1200" dirty="0">
                <a:latin typeface="Arial" panose="020B0604020202020204" pitchFamily="34" charset="0"/>
                <a:cs typeface="Arial" panose="020B0604020202020204" pitchFamily="34" charset="0"/>
              </a:rPr>
              <a:t>↓ hasta 190 </a:t>
            </a:r>
            <a:r>
              <a:rPr lang="es-CR" sz="1200" dirty="0" err="1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  <a:endParaRPr lang="es-C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984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2">
            <a:extLst>
              <a:ext uri="{FF2B5EF4-FFF2-40B4-BE49-F238E27FC236}">
                <a16:creationId xmlns:a16="http://schemas.microsoft.com/office/drawing/2014/main" id="{2DFA762A-1B09-41C1-A627-3D4843EB5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…que, junto a un mejor manejo de la deuda pública…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682707F-1C7D-455B-8FAC-24A1B681F22F}"/>
              </a:ext>
            </a:extLst>
          </p:cNvPr>
          <p:cNvGrpSpPr/>
          <p:nvPr/>
        </p:nvGrpSpPr>
        <p:grpSpPr>
          <a:xfrm>
            <a:off x="4232156" y="932158"/>
            <a:ext cx="3731848" cy="4596477"/>
            <a:chOff x="4228712" y="932158"/>
            <a:chExt cx="3731848" cy="4596477"/>
          </a:xfrm>
        </p:grpSpPr>
        <p:graphicFrame>
          <p:nvGraphicFramePr>
            <p:cNvPr id="11" name="7 Gráfico">
              <a:extLst>
                <a:ext uri="{FF2B5EF4-FFF2-40B4-BE49-F238E27FC236}">
                  <a16:creationId xmlns:a16="http://schemas.microsoft.com/office/drawing/2014/main" id="{D5737BA3-3F0C-4B64-B362-0A6B68F230F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99409706"/>
                </p:ext>
              </p:extLst>
            </p:nvPr>
          </p:nvGraphicFramePr>
          <p:xfrm>
            <a:off x="4265836" y="1413835"/>
            <a:ext cx="3657600" cy="4114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14AF78-FF82-4F3A-B04E-AAFF2737204E}"/>
                </a:ext>
              </a:extLst>
            </p:cNvPr>
            <p:cNvSpPr txBox="1"/>
            <p:nvPr/>
          </p:nvSpPr>
          <p:spPr>
            <a:xfrm>
              <a:off x="4228712" y="932158"/>
              <a:ext cx="37318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Canjes de deuda,</a:t>
              </a:r>
            </a:p>
            <a:p>
              <a:pPr algn="ctr"/>
              <a:r>
                <a:rPr lang="es-C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Millones de colones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364ECF-C487-4A66-A6A8-CF4BC11D21D3}"/>
              </a:ext>
            </a:extLst>
          </p:cNvPr>
          <p:cNvCxnSpPr>
            <a:cxnSpLocks/>
          </p:cNvCxnSpPr>
          <p:nvPr/>
        </p:nvCxnSpPr>
        <p:spPr>
          <a:xfrm>
            <a:off x="4056056" y="861156"/>
            <a:ext cx="0" cy="4805266"/>
          </a:xfrm>
          <a:prstGeom prst="line">
            <a:avLst/>
          </a:prstGeom>
          <a:ln w="19050" cap="rnd">
            <a:solidFill>
              <a:schemeClr val="tx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AAD562-C316-4A09-B376-E1EB238511AB}"/>
              </a:ext>
            </a:extLst>
          </p:cNvPr>
          <p:cNvCxnSpPr>
            <a:cxnSpLocks/>
          </p:cNvCxnSpPr>
          <p:nvPr/>
        </p:nvCxnSpPr>
        <p:spPr>
          <a:xfrm>
            <a:off x="8140104" y="861156"/>
            <a:ext cx="0" cy="4805266"/>
          </a:xfrm>
          <a:prstGeom prst="line">
            <a:avLst/>
          </a:prstGeom>
          <a:ln w="19050" cap="rnd">
            <a:solidFill>
              <a:schemeClr val="tx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9">
            <a:extLst>
              <a:ext uri="{FF2B5EF4-FFF2-40B4-BE49-F238E27FC236}">
                <a16:creationId xmlns:a16="http://schemas.microsoft.com/office/drawing/2014/main" id="{A83F9B7E-8A45-430B-91B5-D2F6408A674C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3F91DD-B762-4273-832B-B4D6DFA68F05}"/>
              </a:ext>
            </a:extLst>
          </p:cNvPr>
          <p:cNvSpPr txBox="1"/>
          <p:nvPr/>
        </p:nvSpPr>
        <p:spPr>
          <a:xfrm>
            <a:off x="6105331" y="6165775"/>
            <a:ext cx="451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 y Tesorería Nacional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B6EB89-C8FD-4DE8-A6FF-4535D4E15E5D}"/>
              </a:ext>
            </a:extLst>
          </p:cNvPr>
          <p:cNvGrpSpPr/>
          <p:nvPr/>
        </p:nvGrpSpPr>
        <p:grpSpPr>
          <a:xfrm>
            <a:off x="8316204" y="932158"/>
            <a:ext cx="3731848" cy="4596477"/>
            <a:chOff x="8250887" y="932158"/>
            <a:chExt cx="3731848" cy="459647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FF71C53-D67B-458C-BB9A-A26272E4B748}"/>
                </a:ext>
              </a:extLst>
            </p:cNvPr>
            <p:cNvSpPr txBox="1"/>
            <p:nvPr/>
          </p:nvSpPr>
          <p:spPr>
            <a:xfrm>
              <a:off x="8250887" y="932158"/>
              <a:ext cx="37318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Acumulación de deuda,</a:t>
              </a:r>
            </a:p>
            <a:p>
              <a:pPr algn="ctr"/>
              <a:r>
                <a:rPr lang="es-C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% del PIB</a:t>
              </a:r>
            </a:p>
          </p:txBody>
        </p:sp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2F8A8374-9505-40B8-BF63-3D850918F3A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34703148"/>
                </p:ext>
              </p:extLst>
            </p:nvPr>
          </p:nvGraphicFramePr>
          <p:xfrm>
            <a:off x="8288011" y="1413835"/>
            <a:ext cx="3657600" cy="4114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97E3875-D81D-4F96-8AFB-EC1A68B7EB7D}"/>
              </a:ext>
            </a:extLst>
          </p:cNvPr>
          <p:cNvGrpSpPr/>
          <p:nvPr/>
        </p:nvGrpSpPr>
        <p:grpSpPr>
          <a:xfrm>
            <a:off x="148108" y="932158"/>
            <a:ext cx="3731848" cy="4596477"/>
            <a:chOff x="82791" y="932158"/>
            <a:chExt cx="3731848" cy="4596477"/>
          </a:xfrm>
        </p:grpSpPr>
        <p:graphicFrame>
          <p:nvGraphicFramePr>
            <p:cNvPr id="20" name="Chart 19">
              <a:extLst>
                <a:ext uri="{FF2B5EF4-FFF2-40B4-BE49-F238E27FC236}">
                  <a16:creationId xmlns:a16="http://schemas.microsoft.com/office/drawing/2014/main" id="{C2452C5B-F7EC-43F3-981E-15CDEA60219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94387385"/>
                </p:ext>
              </p:extLst>
            </p:nvPr>
          </p:nvGraphicFramePr>
          <p:xfrm>
            <a:off x="119915" y="1413835"/>
            <a:ext cx="3657600" cy="4114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955691A-D480-463B-ABFC-36C3AFA91A39}"/>
                </a:ext>
              </a:extLst>
            </p:cNvPr>
            <p:cNvSpPr txBox="1"/>
            <p:nvPr/>
          </p:nvSpPr>
          <p:spPr>
            <a:xfrm>
              <a:off x="82791" y="932158"/>
              <a:ext cx="37318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Pago de intereses para 2021,</a:t>
              </a:r>
            </a:p>
            <a:p>
              <a:pPr algn="ctr"/>
              <a:r>
                <a:rPr lang="es-C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Millones de colones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6EB8F66-3A92-4678-95EC-E35B862072DD}"/>
              </a:ext>
            </a:extLst>
          </p:cNvPr>
          <p:cNvSpPr txBox="1"/>
          <p:nvPr/>
        </p:nvSpPr>
        <p:spPr>
          <a:xfrm>
            <a:off x="550506" y="5666422"/>
            <a:ext cx="278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>
                <a:latin typeface="Arial" panose="020B0604020202020204" pitchFamily="34" charset="0"/>
                <a:cs typeface="Arial" panose="020B0604020202020204" pitchFamily="34" charset="0"/>
              </a:rPr>
              <a:t>Ejecución del 88%</a:t>
            </a:r>
          </a:p>
        </p:txBody>
      </p:sp>
    </p:spTree>
    <p:extLst>
      <p:ext uri="{BB962C8B-B14F-4D97-AF65-F5344CB8AC3E}">
        <p14:creationId xmlns:p14="http://schemas.microsoft.com/office/powerpoint/2010/main" val="824117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2">
            <a:extLst>
              <a:ext uri="{FF2B5EF4-FFF2-40B4-BE49-F238E27FC236}">
                <a16:creationId xmlns:a16="http://schemas.microsoft.com/office/drawing/2014/main" id="{2DFA762A-1B09-41C1-A627-3D4843EB5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…que, junto a un mejor manejo de la deuda pública…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adroTexto 19">
            <a:extLst>
              <a:ext uri="{FF2B5EF4-FFF2-40B4-BE49-F238E27FC236}">
                <a16:creationId xmlns:a16="http://schemas.microsoft.com/office/drawing/2014/main" id="{A83F9B7E-8A45-430B-91B5-D2F6408A674C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3F91DD-B762-4273-832B-B4D6DFA68F05}"/>
              </a:ext>
            </a:extLst>
          </p:cNvPr>
          <p:cNvSpPr txBox="1"/>
          <p:nvPr/>
        </p:nvSpPr>
        <p:spPr>
          <a:xfrm>
            <a:off x="6105331" y="6165775"/>
            <a:ext cx="451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 y Tesorería Nacional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824ED23-4B26-42A3-B41A-7D23B0B649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387369"/>
              </p:ext>
            </p:extLst>
          </p:nvPr>
        </p:nvGraphicFramePr>
        <p:xfrm>
          <a:off x="1405631" y="2057400"/>
          <a:ext cx="9380738" cy="324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E81B292-ABDA-4B05-B2FF-1AF39CF9AC95}"/>
              </a:ext>
            </a:extLst>
          </p:cNvPr>
          <p:cNvSpPr txBox="1"/>
          <p:nvPr/>
        </p:nvSpPr>
        <p:spPr>
          <a:xfrm>
            <a:off x="2015417" y="1446243"/>
            <a:ext cx="8154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000" b="1">
                <a:latin typeface="Arial" panose="020B0604020202020204" pitchFamily="34" charset="0"/>
                <a:cs typeface="Arial" panose="020B0604020202020204" pitchFamily="34" charset="0"/>
              </a:rPr>
              <a:t>Tasa de interés promedio ponderada para la deuda interna</a:t>
            </a:r>
            <a:r>
              <a:rPr lang="es-CR" sz="2000" b="1" baseline="30000">
                <a:latin typeface="Arial" panose="020B0604020202020204" pitchFamily="34" charset="0"/>
                <a:cs typeface="Arial" panose="020B0604020202020204" pitchFamily="34" charset="0"/>
              </a:rPr>
              <a:t>/1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76C147-C5DE-4403-8A60-972B4120365A}"/>
              </a:ext>
            </a:extLst>
          </p:cNvPr>
          <p:cNvSpPr txBox="1"/>
          <p:nvPr/>
        </p:nvSpPr>
        <p:spPr>
          <a:xfrm>
            <a:off x="6753808" y="5685282"/>
            <a:ext cx="49452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Nota</a:t>
            </a:r>
            <a:r>
              <a:rPr lang="es-CR" sz="105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CR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/1</a:t>
            </a:r>
            <a:r>
              <a:rPr lang="es-CR" sz="1050" dirty="0">
                <a:latin typeface="Arial" panose="020B0604020202020204" pitchFamily="34" charset="0"/>
                <a:cs typeface="Arial" panose="020B0604020202020204" pitchFamily="34" charset="0"/>
              </a:rPr>
              <a:t> Tasa de interés ajustada por efecto del tipo de cambio.</a:t>
            </a:r>
          </a:p>
        </p:txBody>
      </p:sp>
    </p:spTree>
    <p:extLst>
      <p:ext uri="{BB962C8B-B14F-4D97-AF65-F5344CB8AC3E}">
        <p14:creationId xmlns:p14="http://schemas.microsoft.com/office/powerpoint/2010/main" val="422995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2">
            <a:extLst>
              <a:ext uri="{FF2B5EF4-FFF2-40B4-BE49-F238E27FC236}">
                <a16:creationId xmlns:a16="http://schemas.microsoft.com/office/drawing/2014/main" id="{6203383F-ADF5-4D8D-96FE-57B45742E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…ayudaron a mejorar su perfil y reducir las necesidades de financiamiento…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4637E3-C98E-4C4A-A94F-38AAC31F9ABD}"/>
              </a:ext>
            </a:extLst>
          </p:cNvPr>
          <p:cNvSpPr txBox="1"/>
          <p:nvPr/>
        </p:nvSpPr>
        <p:spPr>
          <a:xfrm>
            <a:off x="6232849" y="1023287"/>
            <a:ext cx="5784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Necesidades brutas de financiamiento efectivas y estimadas, % del PIB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69F70-8012-4807-A957-570183B6A56E}"/>
              </a:ext>
            </a:extLst>
          </p:cNvPr>
          <p:cNvSpPr txBox="1"/>
          <p:nvPr/>
        </p:nvSpPr>
        <p:spPr>
          <a:xfrm>
            <a:off x="273698" y="1023287"/>
            <a:ext cx="5784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Perfil de la deuda del Gobierno Central, </a:t>
            </a:r>
          </a:p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% del total de la deuda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0C0FAD-C249-439F-849C-DF0108916DA8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9">
            <a:extLst>
              <a:ext uri="{FF2B5EF4-FFF2-40B4-BE49-F238E27FC236}">
                <a16:creationId xmlns:a16="http://schemas.microsoft.com/office/drawing/2014/main" id="{6339ACE8-7F5E-44A4-AE3A-1626C311E96C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0E4DD8-622B-4989-935F-E4A607BBE109}"/>
              </a:ext>
            </a:extLst>
          </p:cNvPr>
          <p:cNvSpPr txBox="1"/>
          <p:nvPr/>
        </p:nvSpPr>
        <p:spPr>
          <a:xfrm>
            <a:off x="6105331" y="6165775"/>
            <a:ext cx="4512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89EDBF-331E-4764-B0A0-CA871BBB1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384" y="1567917"/>
            <a:ext cx="4114800" cy="38569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F0BC78-9FCE-4868-944D-EF113459C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539" y="1567917"/>
            <a:ext cx="5943600" cy="35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95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2">
            <a:extLst>
              <a:ext uri="{FF2B5EF4-FFF2-40B4-BE49-F238E27FC236}">
                <a16:creationId xmlns:a16="http://schemas.microsoft.com/office/drawing/2014/main" id="{5C072E85-D7E2-4A1B-ABD1-5BFFC6629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…traduciéndose en una mayor confianza de inversionistas locales y extranjeros.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8AED1E-993C-4FC6-84A4-F9B63759F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20" y="2466239"/>
            <a:ext cx="5394960" cy="1324744"/>
          </a:xfrm>
          <a:prstGeom prst="rect">
            <a:avLst/>
          </a:prstGeom>
          <a:ln w="44450" cap="rnd">
            <a:solidFill>
              <a:schemeClr val="accent5">
                <a:lumMod val="50000"/>
              </a:schemeClr>
            </a:solidFill>
            <a:prstDash val="solid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E453DF-0148-4762-A99B-0EB0B31AB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421" y="918924"/>
            <a:ext cx="5394160" cy="1280160"/>
          </a:xfrm>
          <a:prstGeom prst="rect">
            <a:avLst/>
          </a:prstGeom>
          <a:ln w="44450" cap="rnd">
            <a:solidFill>
              <a:schemeClr val="accent5">
                <a:lumMod val="50000"/>
              </a:schemeClr>
            </a:solidFill>
            <a:prstDash val="solid"/>
          </a:ln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F164D16-9D40-44D3-8883-583AB2E7DC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3499046"/>
              </p:ext>
            </p:extLst>
          </p:nvPr>
        </p:nvGraphicFramePr>
        <p:xfrm>
          <a:off x="6501881" y="1558417"/>
          <a:ext cx="5486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E53745F-54BC-4AB4-8243-99EC6E735FFE}"/>
              </a:ext>
            </a:extLst>
          </p:cNvPr>
          <p:cNvSpPr txBox="1"/>
          <p:nvPr/>
        </p:nvSpPr>
        <p:spPr>
          <a:xfrm>
            <a:off x="6959081" y="931275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Colocación de deuda interna por semestre, en millones de colones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0716A-61B1-4D53-8302-A1C59D7D3539}"/>
              </a:ext>
            </a:extLst>
          </p:cNvPr>
          <p:cNvSpPr txBox="1"/>
          <p:nvPr/>
        </p:nvSpPr>
        <p:spPr>
          <a:xfrm>
            <a:off x="6683828" y="4478694"/>
            <a:ext cx="5122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>
                <a:latin typeface="Arial" panose="020B0604020202020204" pitchFamily="34" charset="0"/>
                <a:cs typeface="Arial" panose="020B0604020202020204" pitchFamily="34" charset="0"/>
              </a:rPr>
              <a:t>El primer semestre de 2021 tuvo un </a:t>
            </a:r>
            <a:r>
              <a:rPr lang="es-CR" b="1" dirty="0">
                <a:latin typeface="Arial" panose="020B0604020202020204" pitchFamily="34" charset="0"/>
                <a:cs typeface="Arial" panose="020B0604020202020204" pitchFamily="34" charset="0"/>
              </a:rPr>
              <a:t>sobrecumplimiento</a:t>
            </a:r>
            <a:r>
              <a:rPr lang="es-CR" dirty="0">
                <a:latin typeface="Arial" panose="020B0604020202020204" pitchFamily="34" charset="0"/>
                <a:cs typeface="Arial" panose="020B0604020202020204" pitchFamily="34" charset="0"/>
              </a:rPr>
              <a:t> del 24%.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2B42A8-EC32-4598-B56E-98E6BC71F955}"/>
              </a:ext>
            </a:extLst>
          </p:cNvPr>
          <p:cNvSpPr txBox="1"/>
          <p:nvPr/>
        </p:nvSpPr>
        <p:spPr>
          <a:xfrm>
            <a:off x="6354147" y="5273723"/>
            <a:ext cx="5781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>
                <a:latin typeface="Arial" panose="020B0604020202020204" pitchFamily="34" charset="0"/>
                <a:cs typeface="Arial" panose="020B0604020202020204" pitchFamily="34" charset="0"/>
              </a:rPr>
              <a:t>El segundo semestre de 2021 tuvo un cumplimiento del 92%, sin embargo, dos eventos </a:t>
            </a:r>
            <a:r>
              <a:rPr lang="es-CR" b="1" dirty="0">
                <a:latin typeface="Arial" panose="020B0604020202020204" pitchFamily="34" charset="0"/>
                <a:cs typeface="Arial" panose="020B0604020202020204" pitchFamily="34" charset="0"/>
              </a:rPr>
              <a:t>no se realizaron</a:t>
            </a:r>
            <a:r>
              <a:rPr lang="es-C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0A1D92-07D2-41A9-AAD1-9A653180CA6C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9">
            <a:extLst>
              <a:ext uri="{FF2B5EF4-FFF2-40B4-BE49-F238E27FC236}">
                <a16:creationId xmlns:a16="http://schemas.microsoft.com/office/drawing/2014/main" id="{568FA847-1250-4CA0-8B08-EF646279D3CB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3D2172-BEA3-442A-B150-1DDEC4235CEE}"/>
              </a:ext>
            </a:extLst>
          </p:cNvPr>
          <p:cNvSpPr txBox="1"/>
          <p:nvPr/>
        </p:nvSpPr>
        <p:spPr>
          <a:xfrm>
            <a:off x="6105331" y="6165775"/>
            <a:ext cx="451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Clasificadoras de riesgo, Bloomberg y Ministerio de Hacienda, Tesorería Nacional.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31F66476-CC61-44BB-BA65-40AB0BDF19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087863"/>
              </p:ext>
            </p:extLst>
          </p:nvPr>
        </p:nvGraphicFramePr>
        <p:xfrm>
          <a:off x="-9727" y="4301618"/>
          <a:ext cx="6115057" cy="1870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2F6411E-BFB3-4EE1-9642-D7B8FD2D1912}"/>
              </a:ext>
            </a:extLst>
          </p:cNvPr>
          <p:cNvSpPr txBox="1"/>
          <p:nvPr/>
        </p:nvSpPr>
        <p:spPr>
          <a:xfrm>
            <a:off x="1142561" y="3968479"/>
            <a:ext cx="3821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Emerging Market Bond Index</a:t>
            </a:r>
          </a:p>
        </p:txBody>
      </p:sp>
    </p:spTree>
    <p:extLst>
      <p:ext uri="{BB962C8B-B14F-4D97-AF65-F5344CB8AC3E}">
        <p14:creationId xmlns:p14="http://schemas.microsoft.com/office/powerpoint/2010/main" val="2470132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">
            <a:extLst>
              <a:ext uri="{FF2B5EF4-FFF2-40B4-BE49-F238E27FC236}">
                <a16:creationId xmlns:a16="http://schemas.microsoft.com/office/drawing/2014/main" id="{40E36115-4F41-49C0-9E4B-0ABE78B9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upo 16">
            <a:extLst>
              <a:ext uri="{FF2B5EF4-FFF2-40B4-BE49-F238E27FC236}">
                <a16:creationId xmlns:a16="http://schemas.microsoft.com/office/drawing/2014/main" id="{5821FA53-481E-4C2D-ACCA-711C68258B4F}"/>
              </a:ext>
            </a:extLst>
          </p:cNvPr>
          <p:cNvGrpSpPr/>
          <p:nvPr/>
        </p:nvGrpSpPr>
        <p:grpSpPr>
          <a:xfrm>
            <a:off x="6452766" y="1641330"/>
            <a:ext cx="5353746" cy="917971"/>
            <a:chOff x="7232199" y="767954"/>
            <a:chExt cx="5353746" cy="917971"/>
          </a:xfrm>
        </p:grpSpPr>
        <p:sp>
          <p:nvSpPr>
            <p:cNvPr id="10" name="TextBox 2">
              <a:extLst>
                <a:ext uri="{FF2B5EF4-FFF2-40B4-BE49-F238E27FC236}">
                  <a16:creationId xmlns:a16="http://schemas.microsoft.com/office/drawing/2014/main" id="{A92C6D56-C7D1-43B3-B008-86017CA7C138}"/>
                </a:ext>
              </a:extLst>
            </p:cNvPr>
            <p:cNvSpPr txBox="1"/>
            <p:nvPr/>
          </p:nvSpPr>
          <p:spPr>
            <a:xfrm>
              <a:off x="8105385" y="767954"/>
              <a:ext cx="448056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2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Circunstancias temporales</a:t>
              </a:r>
            </a:p>
            <a:p>
              <a:r>
                <a:rPr lang="es-CR" sz="16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Parte importante del desempeño fiscal reciente responde a factores transitorios o temporales.</a:t>
              </a:r>
            </a:p>
          </p:txBody>
        </p:sp>
        <p:cxnSp>
          <p:nvCxnSpPr>
            <p:cNvPr id="11" name="Straight Connector 4">
              <a:extLst>
                <a:ext uri="{FF2B5EF4-FFF2-40B4-BE49-F238E27FC236}">
                  <a16:creationId xmlns:a16="http://schemas.microsoft.com/office/drawing/2014/main" id="{D46C50BE-CA82-4CCC-B68A-78CD4AD63AC3}"/>
                </a:ext>
              </a:extLst>
            </p:cNvPr>
            <p:cNvCxnSpPr>
              <a:cxnSpLocks/>
            </p:cNvCxnSpPr>
            <p:nvPr/>
          </p:nvCxnSpPr>
          <p:spPr>
            <a:xfrm>
              <a:off x="7232199" y="1685925"/>
              <a:ext cx="5029200" cy="0"/>
            </a:xfrm>
            <a:prstGeom prst="line">
              <a:avLst/>
            </a:prstGeom>
            <a:ln w="12700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35B07364-5547-4E26-A8A5-5A356FDE0653}"/>
                </a:ext>
              </a:extLst>
            </p:cNvPr>
            <p:cNvSpPr txBox="1"/>
            <p:nvPr/>
          </p:nvSpPr>
          <p:spPr>
            <a:xfrm>
              <a:off x="7301718" y="860287"/>
              <a:ext cx="7910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es-CR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upo 16">
            <a:extLst>
              <a:ext uri="{FF2B5EF4-FFF2-40B4-BE49-F238E27FC236}">
                <a16:creationId xmlns:a16="http://schemas.microsoft.com/office/drawing/2014/main" id="{9C8443FC-528D-4045-882E-BD79936333B1}"/>
              </a:ext>
            </a:extLst>
          </p:cNvPr>
          <p:cNvGrpSpPr/>
          <p:nvPr/>
        </p:nvGrpSpPr>
        <p:grpSpPr>
          <a:xfrm>
            <a:off x="6452766" y="3067827"/>
            <a:ext cx="5490416" cy="917971"/>
            <a:chOff x="7232199" y="767954"/>
            <a:chExt cx="5490416" cy="917971"/>
          </a:xfrm>
        </p:grpSpPr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C6BD5065-F9DE-421E-B684-3839526ABA0D}"/>
                </a:ext>
              </a:extLst>
            </p:cNvPr>
            <p:cNvSpPr txBox="1"/>
            <p:nvPr/>
          </p:nvSpPr>
          <p:spPr>
            <a:xfrm>
              <a:off x="8105384" y="767954"/>
              <a:ext cx="4617231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2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Normalidad en liquidez</a:t>
              </a:r>
            </a:p>
            <a:p>
              <a:r>
                <a:rPr lang="es-CR" sz="16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Política monetaria del BCCR junto menor liquidez del mercado financiero presionan tasas.</a:t>
              </a:r>
            </a:p>
          </p:txBody>
        </p:sp>
        <p:cxnSp>
          <p:nvCxnSpPr>
            <p:cNvPr id="15" name="Straight Connector 4">
              <a:extLst>
                <a:ext uri="{FF2B5EF4-FFF2-40B4-BE49-F238E27FC236}">
                  <a16:creationId xmlns:a16="http://schemas.microsoft.com/office/drawing/2014/main" id="{A7D5AED0-96C2-45CB-B431-D8C38B1C74DF}"/>
                </a:ext>
              </a:extLst>
            </p:cNvPr>
            <p:cNvCxnSpPr>
              <a:cxnSpLocks/>
            </p:cNvCxnSpPr>
            <p:nvPr/>
          </p:nvCxnSpPr>
          <p:spPr>
            <a:xfrm>
              <a:off x="7232199" y="1685925"/>
              <a:ext cx="5029200" cy="0"/>
            </a:xfrm>
            <a:prstGeom prst="line">
              <a:avLst/>
            </a:prstGeom>
            <a:ln w="12700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6">
              <a:extLst>
                <a:ext uri="{FF2B5EF4-FFF2-40B4-BE49-F238E27FC236}">
                  <a16:creationId xmlns:a16="http://schemas.microsoft.com/office/drawing/2014/main" id="{5625F70D-91B0-4415-BB63-738D4FB3A3FE}"/>
                </a:ext>
              </a:extLst>
            </p:cNvPr>
            <p:cNvSpPr txBox="1"/>
            <p:nvPr/>
          </p:nvSpPr>
          <p:spPr>
            <a:xfrm>
              <a:off x="7301718" y="860287"/>
              <a:ext cx="7910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  <a:endParaRPr lang="es-CR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3DDB359F-E5D2-40CD-92BA-D785F881429B}"/>
              </a:ext>
            </a:extLst>
          </p:cNvPr>
          <p:cNvGrpSpPr/>
          <p:nvPr/>
        </p:nvGrpSpPr>
        <p:grpSpPr>
          <a:xfrm>
            <a:off x="6452766" y="4494324"/>
            <a:ext cx="5490418" cy="917971"/>
            <a:chOff x="7232199" y="767954"/>
            <a:chExt cx="5490418" cy="917971"/>
          </a:xfrm>
        </p:grpSpPr>
        <p:sp>
          <p:nvSpPr>
            <p:cNvPr id="18" name="TextBox 2">
              <a:extLst>
                <a:ext uri="{FF2B5EF4-FFF2-40B4-BE49-F238E27FC236}">
                  <a16:creationId xmlns:a16="http://schemas.microsoft.com/office/drawing/2014/main" id="{971A43C7-4287-4E05-82CC-B67D48525B1D}"/>
                </a:ext>
              </a:extLst>
            </p:cNvPr>
            <p:cNvSpPr txBox="1"/>
            <p:nvPr/>
          </p:nvSpPr>
          <p:spPr>
            <a:xfrm>
              <a:off x="8105385" y="767954"/>
              <a:ext cx="461723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2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Déficit primario a mediano plazo</a:t>
              </a:r>
            </a:p>
            <a:p>
              <a:r>
                <a:rPr lang="es-CR" sz="16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 comportamiento no tendría la suficiente fuerza para reducir la deuda rápidamente.</a:t>
              </a:r>
            </a:p>
          </p:txBody>
        </p:sp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163347B7-85A5-4783-9179-E1E0D9791A00}"/>
                </a:ext>
              </a:extLst>
            </p:cNvPr>
            <p:cNvCxnSpPr>
              <a:cxnSpLocks/>
            </p:cNvCxnSpPr>
            <p:nvPr/>
          </p:nvCxnSpPr>
          <p:spPr>
            <a:xfrm>
              <a:off x="7232199" y="1685925"/>
              <a:ext cx="5029200" cy="0"/>
            </a:xfrm>
            <a:prstGeom prst="line">
              <a:avLst/>
            </a:prstGeom>
            <a:ln w="12700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6">
              <a:extLst>
                <a:ext uri="{FF2B5EF4-FFF2-40B4-BE49-F238E27FC236}">
                  <a16:creationId xmlns:a16="http://schemas.microsoft.com/office/drawing/2014/main" id="{2C96902A-49E1-4728-866A-36BD22494D96}"/>
                </a:ext>
              </a:extLst>
            </p:cNvPr>
            <p:cNvSpPr txBox="1"/>
            <p:nvPr/>
          </p:nvSpPr>
          <p:spPr>
            <a:xfrm>
              <a:off x="7301718" y="860287"/>
              <a:ext cx="7910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06</a:t>
              </a:r>
              <a:endParaRPr lang="es-CR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3D9E0D6-96D4-4C4D-8B43-A43A3FFDE094}"/>
              </a:ext>
            </a:extLst>
          </p:cNvPr>
          <p:cNvSpPr txBox="1"/>
          <p:nvPr/>
        </p:nvSpPr>
        <p:spPr>
          <a:xfrm>
            <a:off x="485192" y="810467"/>
            <a:ext cx="11224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0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Acuerdo con FMI y agenda complementaria es crítica para alcanzar la sostenibilidad</a:t>
            </a:r>
          </a:p>
        </p:txBody>
      </p:sp>
      <p:sp>
        <p:nvSpPr>
          <p:cNvPr id="24" name="CuadroTexto 4">
            <a:extLst>
              <a:ext uri="{FF2B5EF4-FFF2-40B4-BE49-F238E27FC236}">
                <a16:creationId xmlns:a16="http://schemas.microsoft.com/office/drawing/2014/main" id="{E9993FE5-5FE6-4CE8-BC94-CCBEDB8920DA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…sin embargo, se debe responsable y cauto con el desempeño fiscal reciente...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7B5258A-760D-4A4E-A624-4CDA2D2BDB2F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19">
            <a:extLst>
              <a:ext uri="{FF2B5EF4-FFF2-40B4-BE49-F238E27FC236}">
                <a16:creationId xmlns:a16="http://schemas.microsoft.com/office/drawing/2014/main" id="{37FFA8DD-6097-4E1D-A037-D56300F626E0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grpSp>
        <p:nvGrpSpPr>
          <p:cNvPr id="22" name="Grupo 16">
            <a:extLst>
              <a:ext uri="{FF2B5EF4-FFF2-40B4-BE49-F238E27FC236}">
                <a16:creationId xmlns:a16="http://schemas.microsoft.com/office/drawing/2014/main" id="{35A1FBBB-617C-488C-8FE6-01F4BA3827D8}"/>
              </a:ext>
            </a:extLst>
          </p:cNvPr>
          <p:cNvGrpSpPr/>
          <p:nvPr/>
        </p:nvGrpSpPr>
        <p:grpSpPr>
          <a:xfrm>
            <a:off x="560742" y="1641330"/>
            <a:ext cx="5353746" cy="917971"/>
            <a:chOff x="7232199" y="767954"/>
            <a:chExt cx="5353746" cy="917971"/>
          </a:xfrm>
        </p:grpSpPr>
        <p:sp>
          <p:nvSpPr>
            <p:cNvPr id="23" name="TextBox 2">
              <a:extLst>
                <a:ext uri="{FF2B5EF4-FFF2-40B4-BE49-F238E27FC236}">
                  <a16:creationId xmlns:a16="http://schemas.microsoft.com/office/drawing/2014/main" id="{D77E58BC-64A7-4DF2-B8FA-6A302323550A}"/>
                </a:ext>
              </a:extLst>
            </p:cNvPr>
            <p:cNvSpPr txBox="1"/>
            <p:nvPr/>
          </p:nvSpPr>
          <p:spPr>
            <a:xfrm>
              <a:off x="8105385" y="767954"/>
              <a:ext cx="448056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2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Duración de la pandemia</a:t>
              </a:r>
            </a:p>
            <a:p>
              <a:r>
                <a:rPr lang="es-CR" sz="16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Aparición y resistencia de nuevas variantes del COVID-19, como el caso de ómicron.</a:t>
              </a:r>
            </a:p>
          </p:txBody>
        </p:sp>
        <p:cxnSp>
          <p:nvCxnSpPr>
            <p:cNvPr id="29" name="Straight Connector 4">
              <a:extLst>
                <a:ext uri="{FF2B5EF4-FFF2-40B4-BE49-F238E27FC236}">
                  <a16:creationId xmlns:a16="http://schemas.microsoft.com/office/drawing/2014/main" id="{202C0912-34D1-4784-8648-4F7B4A8C48C3}"/>
                </a:ext>
              </a:extLst>
            </p:cNvPr>
            <p:cNvCxnSpPr>
              <a:cxnSpLocks/>
            </p:cNvCxnSpPr>
            <p:nvPr/>
          </p:nvCxnSpPr>
          <p:spPr>
            <a:xfrm>
              <a:off x="7232199" y="1685925"/>
              <a:ext cx="5029200" cy="0"/>
            </a:xfrm>
            <a:prstGeom prst="line">
              <a:avLst/>
            </a:prstGeom>
            <a:ln w="12700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76BE460C-3355-465E-B8A6-0B90B76413BC}"/>
                </a:ext>
              </a:extLst>
            </p:cNvPr>
            <p:cNvSpPr txBox="1"/>
            <p:nvPr/>
          </p:nvSpPr>
          <p:spPr>
            <a:xfrm>
              <a:off x="7301718" y="860287"/>
              <a:ext cx="7910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es-CR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upo 16">
            <a:extLst>
              <a:ext uri="{FF2B5EF4-FFF2-40B4-BE49-F238E27FC236}">
                <a16:creationId xmlns:a16="http://schemas.microsoft.com/office/drawing/2014/main" id="{89CC5673-C1B1-45DB-8D92-1F8EA998A2CB}"/>
              </a:ext>
            </a:extLst>
          </p:cNvPr>
          <p:cNvGrpSpPr/>
          <p:nvPr/>
        </p:nvGrpSpPr>
        <p:grpSpPr>
          <a:xfrm>
            <a:off x="560742" y="3067827"/>
            <a:ext cx="5353746" cy="917971"/>
            <a:chOff x="7232199" y="767954"/>
            <a:chExt cx="5353746" cy="917971"/>
          </a:xfrm>
        </p:grpSpPr>
        <p:sp>
          <p:nvSpPr>
            <p:cNvPr id="32" name="TextBox 2">
              <a:extLst>
                <a:ext uri="{FF2B5EF4-FFF2-40B4-BE49-F238E27FC236}">
                  <a16:creationId xmlns:a16="http://schemas.microsoft.com/office/drawing/2014/main" id="{547D8042-8B18-4559-A54B-A04C4170D8B9}"/>
                </a:ext>
              </a:extLst>
            </p:cNvPr>
            <p:cNvSpPr txBox="1"/>
            <p:nvPr/>
          </p:nvSpPr>
          <p:spPr>
            <a:xfrm>
              <a:off x="8105385" y="767954"/>
              <a:ext cx="448056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2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Recuperación externa</a:t>
              </a:r>
            </a:p>
            <a:p>
              <a:r>
                <a:rPr lang="es-CR" sz="16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Normalización del mercado laboral de USA, precios de materias primas, inflación.</a:t>
              </a:r>
            </a:p>
          </p:txBody>
        </p:sp>
        <p:cxnSp>
          <p:nvCxnSpPr>
            <p:cNvPr id="33" name="Straight Connector 4">
              <a:extLst>
                <a:ext uri="{FF2B5EF4-FFF2-40B4-BE49-F238E27FC236}">
                  <a16:creationId xmlns:a16="http://schemas.microsoft.com/office/drawing/2014/main" id="{C47F4E28-1CAE-4B49-BC7C-7D399184106C}"/>
                </a:ext>
              </a:extLst>
            </p:cNvPr>
            <p:cNvCxnSpPr>
              <a:cxnSpLocks/>
            </p:cNvCxnSpPr>
            <p:nvPr/>
          </p:nvCxnSpPr>
          <p:spPr>
            <a:xfrm>
              <a:off x="7232199" y="1685925"/>
              <a:ext cx="5029200" cy="0"/>
            </a:xfrm>
            <a:prstGeom prst="line">
              <a:avLst/>
            </a:prstGeom>
            <a:ln w="12700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6">
              <a:extLst>
                <a:ext uri="{FF2B5EF4-FFF2-40B4-BE49-F238E27FC236}">
                  <a16:creationId xmlns:a16="http://schemas.microsoft.com/office/drawing/2014/main" id="{65694BFA-F6BC-4B4F-8D04-307FB1A0F91A}"/>
                </a:ext>
              </a:extLst>
            </p:cNvPr>
            <p:cNvSpPr txBox="1"/>
            <p:nvPr/>
          </p:nvSpPr>
          <p:spPr>
            <a:xfrm>
              <a:off x="7301718" y="860287"/>
              <a:ext cx="7910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es-CR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upo 16">
            <a:extLst>
              <a:ext uri="{FF2B5EF4-FFF2-40B4-BE49-F238E27FC236}">
                <a16:creationId xmlns:a16="http://schemas.microsoft.com/office/drawing/2014/main" id="{1F4D60E9-79F1-4B09-B9C0-351A9871911A}"/>
              </a:ext>
            </a:extLst>
          </p:cNvPr>
          <p:cNvGrpSpPr/>
          <p:nvPr/>
        </p:nvGrpSpPr>
        <p:grpSpPr>
          <a:xfrm>
            <a:off x="560742" y="4494324"/>
            <a:ext cx="5353746" cy="917971"/>
            <a:chOff x="7232199" y="767954"/>
            <a:chExt cx="5353746" cy="917971"/>
          </a:xfrm>
        </p:grpSpPr>
        <p:sp>
          <p:nvSpPr>
            <p:cNvPr id="36" name="TextBox 2">
              <a:extLst>
                <a:ext uri="{FF2B5EF4-FFF2-40B4-BE49-F238E27FC236}">
                  <a16:creationId xmlns:a16="http://schemas.microsoft.com/office/drawing/2014/main" id="{CBB85D5A-7AC0-4248-A999-81F134678030}"/>
                </a:ext>
              </a:extLst>
            </p:cNvPr>
            <p:cNvSpPr txBox="1"/>
            <p:nvPr/>
          </p:nvSpPr>
          <p:spPr>
            <a:xfrm>
              <a:off x="8105385" y="767954"/>
              <a:ext cx="448056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R" sz="2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Fortalecimiento de la regla fiscal</a:t>
              </a:r>
            </a:p>
            <a:p>
              <a:r>
                <a:rPr lang="es-CR" sz="16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Principal mecanismo para el control y contención del gasto público.</a:t>
              </a:r>
            </a:p>
          </p:txBody>
        </p:sp>
        <p:cxnSp>
          <p:nvCxnSpPr>
            <p:cNvPr id="37" name="Straight Connector 4">
              <a:extLst>
                <a:ext uri="{FF2B5EF4-FFF2-40B4-BE49-F238E27FC236}">
                  <a16:creationId xmlns:a16="http://schemas.microsoft.com/office/drawing/2014/main" id="{1B35FDB9-A620-4EAF-847B-B79FD044F055}"/>
                </a:ext>
              </a:extLst>
            </p:cNvPr>
            <p:cNvCxnSpPr>
              <a:cxnSpLocks/>
            </p:cNvCxnSpPr>
            <p:nvPr/>
          </p:nvCxnSpPr>
          <p:spPr>
            <a:xfrm>
              <a:off x="7232199" y="1685925"/>
              <a:ext cx="5029200" cy="0"/>
            </a:xfrm>
            <a:prstGeom prst="line">
              <a:avLst/>
            </a:prstGeom>
            <a:ln w="12700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6">
              <a:extLst>
                <a:ext uri="{FF2B5EF4-FFF2-40B4-BE49-F238E27FC236}">
                  <a16:creationId xmlns:a16="http://schemas.microsoft.com/office/drawing/2014/main" id="{52860913-64E7-4C91-909D-CD9420695A22}"/>
                </a:ext>
              </a:extLst>
            </p:cNvPr>
            <p:cNvSpPr txBox="1"/>
            <p:nvPr/>
          </p:nvSpPr>
          <p:spPr>
            <a:xfrm>
              <a:off x="7301718" y="860287"/>
              <a:ext cx="7910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es-CR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4801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">
            <a:extLst>
              <a:ext uri="{FF2B5EF4-FFF2-40B4-BE49-F238E27FC236}">
                <a16:creationId xmlns:a16="http://schemas.microsoft.com/office/drawing/2014/main" id="{009C254E-8021-4D3C-AC38-BE0CD1CBC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…por lo que el acuerdo con el FMI y su agenda complementaria es fundamental. 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E81996-0A8D-4BFA-8EBE-9BA326E4EA53}"/>
              </a:ext>
            </a:extLst>
          </p:cNvPr>
          <p:cNvSpPr txBox="1"/>
          <p:nvPr/>
        </p:nvSpPr>
        <p:spPr>
          <a:xfrm>
            <a:off x="1067128" y="1098036"/>
            <a:ext cx="37374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</a:t>
            </a:r>
            <a:r>
              <a:rPr lang="en-US" sz="1400" baseline="30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/1</a:t>
            </a:r>
            <a:r>
              <a:rPr lang="es-C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permitan, a 2023, alcanzar un balance primario de </a:t>
            </a:r>
          </a:p>
          <a:p>
            <a:pPr algn="ctr"/>
            <a:r>
              <a:rPr lang="es-C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 del PIB</a:t>
            </a:r>
            <a:endParaRPr lang="es-CR" sz="2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F472E-3011-4A20-BED9-267FB846EE20}"/>
              </a:ext>
            </a:extLst>
          </p:cNvPr>
          <p:cNvSpPr txBox="1"/>
          <p:nvPr/>
        </p:nvSpPr>
        <p:spPr>
          <a:xfrm>
            <a:off x="1658333" y="2608196"/>
            <a:ext cx="24655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Ajuste fiscal adicional</a:t>
            </a:r>
          </a:p>
          <a:p>
            <a:pPr algn="ctr"/>
            <a:r>
              <a:rPr lang="es-CR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3,4% del PIB</a:t>
            </a:r>
            <a:endParaRPr lang="es-CR" sz="2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0F5722-8C91-4686-ACC0-1DE119832BCD}"/>
              </a:ext>
            </a:extLst>
          </p:cNvPr>
          <p:cNvGrpSpPr/>
          <p:nvPr/>
        </p:nvGrpSpPr>
        <p:grpSpPr>
          <a:xfrm>
            <a:off x="291875" y="3720676"/>
            <a:ext cx="1856511" cy="1353246"/>
            <a:chOff x="425044" y="4386502"/>
            <a:chExt cx="1856511" cy="135324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AF6CBE-9BC5-4927-A571-B33B627C204E}"/>
                </a:ext>
              </a:extLst>
            </p:cNvPr>
            <p:cNvSpPr txBox="1"/>
            <p:nvPr/>
          </p:nvSpPr>
          <p:spPr>
            <a:xfrm>
              <a:off x="425044" y="4386502"/>
              <a:ext cx="1856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4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Contención y reducción del gasto</a:t>
              </a:r>
              <a:endParaRPr lang="en-US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03EC517-48DA-4976-84B8-ECA666CC84FA}"/>
                </a:ext>
              </a:extLst>
            </p:cNvPr>
            <p:cNvSpPr txBox="1"/>
            <p:nvPr/>
          </p:nvSpPr>
          <p:spPr>
            <a:xfrm>
              <a:off x="762937" y="5093417"/>
              <a:ext cx="11807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CR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s-CR" sz="18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,2% del PIB</a:t>
              </a:r>
              <a:endParaRPr lang="es-CR" sz="1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68F42CE-6388-4FA3-8E56-44ACCD2F2A04}"/>
              </a:ext>
            </a:extLst>
          </p:cNvPr>
          <p:cNvGrpSpPr/>
          <p:nvPr/>
        </p:nvGrpSpPr>
        <p:grpSpPr>
          <a:xfrm>
            <a:off x="3509497" y="3720676"/>
            <a:ext cx="2181085" cy="1302199"/>
            <a:chOff x="3518376" y="4386502"/>
            <a:chExt cx="2181085" cy="13021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FB3CCD-9B71-4BB2-B9C9-A10C8B774C9A}"/>
                </a:ext>
              </a:extLst>
            </p:cNvPr>
            <p:cNvSpPr txBox="1"/>
            <p:nvPr/>
          </p:nvSpPr>
          <p:spPr>
            <a:xfrm>
              <a:off x="3518376" y="4386502"/>
              <a:ext cx="21810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4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Recursos frescos para la Hacienda Pública</a:t>
              </a:r>
              <a:endParaRPr lang="en-US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D4BFE2-CB3F-4363-B939-644E7262709F}"/>
                </a:ext>
              </a:extLst>
            </p:cNvPr>
            <p:cNvSpPr txBox="1"/>
            <p:nvPr/>
          </p:nvSpPr>
          <p:spPr>
            <a:xfrm>
              <a:off x="4018556" y="5042370"/>
              <a:ext cx="11807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CR" sz="18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1,2% del PIB</a:t>
              </a:r>
              <a:endParaRPr lang="es-CR" sz="1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27B667A4-F85F-4513-8880-41EAA2715C36}"/>
              </a:ext>
            </a:extLst>
          </p:cNvPr>
          <p:cNvCxnSpPr>
            <a:stCxn id="9" idx="3"/>
            <a:endCxn id="14" idx="0"/>
          </p:cNvCxnSpPr>
          <p:nvPr/>
        </p:nvCxnSpPr>
        <p:spPr>
          <a:xfrm>
            <a:off x="4123839" y="2977528"/>
            <a:ext cx="476201" cy="743148"/>
          </a:xfrm>
          <a:prstGeom prst="bentConnector2">
            <a:avLst/>
          </a:prstGeom>
          <a:ln w="38100" cap="rnd">
            <a:solidFill>
              <a:schemeClr val="accent5">
                <a:lumMod val="50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100816ED-4212-491E-A376-88A726E232B9}"/>
              </a:ext>
            </a:extLst>
          </p:cNvPr>
          <p:cNvCxnSpPr>
            <a:stCxn id="9" idx="1"/>
            <a:endCxn id="11" idx="0"/>
          </p:cNvCxnSpPr>
          <p:nvPr/>
        </p:nvCxnSpPr>
        <p:spPr>
          <a:xfrm rot="10800000" flipV="1">
            <a:off x="1220131" y="2977528"/>
            <a:ext cx="438202" cy="743148"/>
          </a:xfrm>
          <a:prstGeom prst="bentConnector2">
            <a:avLst/>
          </a:prstGeom>
          <a:ln w="38100" cap="rnd">
            <a:solidFill>
              <a:schemeClr val="accent5">
                <a:lumMod val="50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05DF18-CF85-4D11-B03F-759182E83A40}"/>
              </a:ext>
            </a:extLst>
          </p:cNvPr>
          <p:cNvCxnSpPr/>
          <p:nvPr/>
        </p:nvCxnSpPr>
        <p:spPr>
          <a:xfrm>
            <a:off x="6096000" y="985421"/>
            <a:ext cx="0" cy="4891596"/>
          </a:xfrm>
          <a:prstGeom prst="line">
            <a:avLst/>
          </a:prstGeom>
          <a:ln w="25400" cap="rnd">
            <a:solidFill>
              <a:schemeClr val="accent5">
                <a:lumMod val="50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ítulo 1">
            <a:extLst>
              <a:ext uri="{FF2B5EF4-FFF2-40B4-BE49-F238E27FC236}">
                <a16:creationId xmlns:a16="http://schemas.microsoft.com/office/drawing/2014/main" id="{A6A0AB2D-FA19-417A-956F-47DD68EDE438}"/>
              </a:ext>
            </a:extLst>
          </p:cNvPr>
          <p:cNvSpPr txBox="1">
            <a:spLocks/>
          </p:cNvSpPr>
          <p:nvPr/>
        </p:nvSpPr>
        <p:spPr>
          <a:xfrm>
            <a:off x="8715474" y="1413881"/>
            <a:ext cx="2185133" cy="6665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Ley marco de empleo público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EB3EC348-9001-4BBD-B110-7C85F5575537}"/>
              </a:ext>
            </a:extLst>
          </p:cNvPr>
          <p:cNvSpPr txBox="1">
            <a:spLocks/>
          </p:cNvSpPr>
          <p:nvPr/>
        </p:nvSpPr>
        <p:spPr>
          <a:xfrm>
            <a:off x="8715474" y="2253391"/>
            <a:ext cx="1426053" cy="6665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Renta global dual 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91EAC6E1-3411-4FDC-BFDF-A16E97A61AAF}"/>
              </a:ext>
            </a:extLst>
          </p:cNvPr>
          <p:cNvSpPr txBox="1">
            <a:spLocks/>
          </p:cNvSpPr>
          <p:nvPr/>
        </p:nvSpPr>
        <p:spPr>
          <a:xfrm>
            <a:off x="8715474" y="3092901"/>
            <a:ext cx="2552890" cy="6665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Reducción de beneficios fiscales</a:t>
            </a: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F9FFC04A-2015-49D5-9815-349469317C83}"/>
              </a:ext>
            </a:extLst>
          </p:cNvPr>
          <p:cNvSpPr txBox="1">
            <a:spLocks/>
          </p:cNvSpPr>
          <p:nvPr/>
        </p:nvSpPr>
        <p:spPr>
          <a:xfrm>
            <a:off x="8715474" y="3932411"/>
            <a:ext cx="3393399" cy="6665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Traslado de dividendos e impuesto a las remesas.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24827E-3DBA-45DB-A773-1968ECD3059F}"/>
              </a:ext>
            </a:extLst>
          </p:cNvPr>
          <p:cNvSpPr txBox="1"/>
          <p:nvPr/>
        </p:nvSpPr>
        <p:spPr>
          <a:xfrm>
            <a:off x="6265615" y="3101506"/>
            <a:ext cx="1426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Proyectos de Ley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19">
            <a:extLst>
              <a:ext uri="{FF2B5EF4-FFF2-40B4-BE49-F238E27FC236}">
                <a16:creationId xmlns:a16="http://schemas.microsoft.com/office/drawing/2014/main" id="{58FE8849-D494-4DF7-AA8E-0EE54B562565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3CC4A076-B0A9-44B1-BB3D-2AB82628F8CE}"/>
              </a:ext>
            </a:extLst>
          </p:cNvPr>
          <p:cNvSpPr txBox="1">
            <a:spLocks/>
          </p:cNvSpPr>
          <p:nvPr/>
        </p:nvSpPr>
        <p:spPr>
          <a:xfrm>
            <a:off x="8715474" y="4771921"/>
            <a:ext cx="3393399" cy="6665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Modificación al impuesto a las casas de lujo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4A37F66D-41B3-4CAE-83C5-270821A53B07}"/>
              </a:ext>
            </a:extLst>
          </p:cNvPr>
          <p:cNvCxnSpPr>
            <a:stCxn id="23" idx="3"/>
            <a:endCxn id="19" idx="1"/>
          </p:cNvCxnSpPr>
          <p:nvPr/>
        </p:nvCxnSpPr>
        <p:spPr>
          <a:xfrm flipV="1">
            <a:off x="7691669" y="1747137"/>
            <a:ext cx="1023805" cy="1677535"/>
          </a:xfrm>
          <a:prstGeom prst="bentConnector3">
            <a:avLst/>
          </a:prstGeom>
          <a:ln w="38100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DFE5A064-B9E2-4310-8B47-83B054F0EDCB}"/>
              </a:ext>
            </a:extLst>
          </p:cNvPr>
          <p:cNvCxnSpPr>
            <a:stCxn id="23" idx="3"/>
            <a:endCxn id="29" idx="1"/>
          </p:cNvCxnSpPr>
          <p:nvPr/>
        </p:nvCxnSpPr>
        <p:spPr>
          <a:xfrm>
            <a:off x="7691669" y="3424672"/>
            <a:ext cx="1023805" cy="1680505"/>
          </a:xfrm>
          <a:prstGeom prst="bentConnector3">
            <a:avLst/>
          </a:prstGeom>
          <a:ln w="38100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DFEAABF8-A340-49F3-96BD-57E21B03338C}"/>
              </a:ext>
            </a:extLst>
          </p:cNvPr>
          <p:cNvCxnSpPr>
            <a:stCxn id="23" idx="3"/>
            <a:endCxn id="22" idx="1"/>
          </p:cNvCxnSpPr>
          <p:nvPr/>
        </p:nvCxnSpPr>
        <p:spPr>
          <a:xfrm>
            <a:off x="7691669" y="3424672"/>
            <a:ext cx="1023805" cy="840995"/>
          </a:xfrm>
          <a:prstGeom prst="bentConnector3">
            <a:avLst/>
          </a:prstGeom>
          <a:ln w="38100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938180FA-F540-49C6-916D-EB34DBC57D11}"/>
              </a:ext>
            </a:extLst>
          </p:cNvPr>
          <p:cNvCxnSpPr>
            <a:stCxn id="23" idx="3"/>
            <a:endCxn id="20" idx="1"/>
          </p:cNvCxnSpPr>
          <p:nvPr/>
        </p:nvCxnSpPr>
        <p:spPr>
          <a:xfrm flipV="1">
            <a:off x="7691669" y="2586647"/>
            <a:ext cx="1023805" cy="838025"/>
          </a:xfrm>
          <a:prstGeom prst="bentConnector3">
            <a:avLst/>
          </a:prstGeom>
          <a:ln w="38100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FC20D55C-7AE8-420F-B4DC-C09B98FD5622}"/>
              </a:ext>
            </a:extLst>
          </p:cNvPr>
          <p:cNvCxnSpPr>
            <a:stCxn id="23" idx="3"/>
            <a:endCxn id="21" idx="1"/>
          </p:cNvCxnSpPr>
          <p:nvPr/>
        </p:nvCxnSpPr>
        <p:spPr>
          <a:xfrm>
            <a:off x="7691669" y="3424672"/>
            <a:ext cx="1023805" cy="1485"/>
          </a:xfrm>
          <a:prstGeom prst="bentConnector3">
            <a:avLst/>
          </a:prstGeom>
          <a:ln w="38100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1B02558-49DB-43C0-B29F-4CA873CD91CA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764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">
            <a:extLst>
              <a:ext uri="{FF2B5EF4-FFF2-40B4-BE49-F238E27FC236}">
                <a16:creationId xmlns:a16="http://schemas.microsoft.com/office/drawing/2014/main" id="{ED8284E9-CEE9-4F2D-A58A-D30B08C19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panorama a inicios del 2021, durante la negociación con el FMI...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uadroTexto 19">
            <a:extLst>
              <a:ext uri="{FF2B5EF4-FFF2-40B4-BE49-F238E27FC236}">
                <a16:creationId xmlns:a16="http://schemas.microsoft.com/office/drawing/2014/main" id="{03CC3DE2-16DB-41DD-86DD-CD6313516555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E249A-E9E8-49DE-A3CD-9C77053F107D}"/>
              </a:ext>
            </a:extLst>
          </p:cNvPr>
          <p:cNvSpPr txBox="1"/>
          <p:nvPr/>
        </p:nvSpPr>
        <p:spPr>
          <a:xfrm>
            <a:off x="2334832" y="1095732"/>
            <a:ext cx="7529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Estimaciones fiscales para 2021-2023, % del PIB</a:t>
            </a:r>
            <a:r>
              <a:rPr lang="es-CR" sz="2400" b="1" baseline="30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/1</a:t>
            </a:r>
            <a:endParaRPr lang="en-US" sz="2400" b="1" baseline="30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AEE5513-E800-43D8-8BBF-1973D29CA42F}"/>
              </a:ext>
            </a:extLst>
          </p:cNvPr>
          <p:cNvSpPr txBox="1"/>
          <p:nvPr/>
        </p:nvSpPr>
        <p:spPr>
          <a:xfrm>
            <a:off x="6105331" y="6165775"/>
            <a:ext cx="4512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Público, Dirección General de Presupuesto Nacional y Secretaría Técnica de la Autoridad Presupuestaria.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141C042-A3B4-4951-B842-F1D74613FDC3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B8A923-2308-41F9-A62C-DAB1AE34DA5E}"/>
              </a:ext>
            </a:extLst>
          </p:cNvPr>
          <p:cNvSpPr txBox="1"/>
          <p:nvPr/>
        </p:nvSpPr>
        <p:spPr>
          <a:xfrm>
            <a:off x="585589" y="1870531"/>
            <a:ext cx="2911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primario, % del PIB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CA6597-4FA2-48F2-8D4C-8A2A9844154D}"/>
              </a:ext>
            </a:extLst>
          </p:cNvPr>
          <p:cNvSpPr txBox="1"/>
          <p:nvPr/>
        </p:nvSpPr>
        <p:spPr>
          <a:xfrm>
            <a:off x="4542773" y="1870531"/>
            <a:ext cx="30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financiero, % del PIB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BEF41D-3868-46CC-80DC-FAFE01145024}"/>
              </a:ext>
            </a:extLst>
          </p:cNvPr>
          <p:cNvSpPr txBox="1"/>
          <p:nvPr/>
        </p:nvSpPr>
        <p:spPr>
          <a:xfrm>
            <a:off x="8192279" y="1870531"/>
            <a:ext cx="3921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Deuda del Gobierno Central, % del PIB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94136EF6-8A10-4088-8816-3CFEE42DB1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3192166"/>
              </p:ext>
            </p:extLst>
          </p:nvPr>
        </p:nvGraphicFramePr>
        <p:xfrm>
          <a:off x="212364" y="2489448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999EE2CE-1C73-463F-A150-A3FE761075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525081"/>
              </p:ext>
            </p:extLst>
          </p:nvPr>
        </p:nvGraphicFramePr>
        <p:xfrm>
          <a:off x="4258189" y="2489448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E235C2F8-FE22-4171-BCBF-4E9B77435A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582128"/>
              </p:ext>
            </p:extLst>
          </p:nvPr>
        </p:nvGraphicFramePr>
        <p:xfrm>
          <a:off x="8324085" y="2489448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56B9F9A-8E0D-49D9-A9CC-D6F4453A4FFE}"/>
              </a:ext>
            </a:extLst>
          </p:cNvPr>
          <p:cNvSpPr txBox="1"/>
          <p:nvPr/>
        </p:nvSpPr>
        <p:spPr>
          <a:xfrm>
            <a:off x="4210301" y="5520244"/>
            <a:ext cx="4219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Nota: </a:t>
            </a:r>
            <a:r>
              <a:rPr lang="es-CR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/1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 Estimaciones preliminares</a:t>
            </a:r>
          </a:p>
        </p:txBody>
      </p:sp>
    </p:spTree>
    <p:extLst>
      <p:ext uri="{BB962C8B-B14F-4D97-AF65-F5344CB8AC3E}">
        <p14:creationId xmlns:p14="http://schemas.microsoft.com/office/powerpoint/2010/main" val="21265001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">
            <a:extLst>
              <a:ext uri="{FF2B5EF4-FFF2-40B4-BE49-F238E27FC236}">
                <a16:creationId xmlns:a16="http://schemas.microsoft.com/office/drawing/2014/main" id="{ED8284E9-CEE9-4F2D-A58A-D30B08C19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2BFA2B-52C5-4F89-B673-3D7A22D97F0B}"/>
              </a:ext>
            </a:extLst>
          </p:cNvPr>
          <p:cNvSpPr txBox="1"/>
          <p:nvPr/>
        </p:nvSpPr>
        <p:spPr>
          <a:xfrm>
            <a:off x="9728" y="24038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panorama a inicios del 2021, durante la negociación con el FMI...</a:t>
            </a:r>
            <a:endParaRPr lang="es-CR" sz="2400" b="1" dirty="0">
              <a:solidFill>
                <a:srgbClr val="0055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FE853F-1B40-4A58-B6A1-118885A30EAC}"/>
              </a:ext>
            </a:extLst>
          </p:cNvPr>
          <p:cNvSpPr/>
          <p:nvPr/>
        </p:nvSpPr>
        <p:spPr>
          <a:xfrm>
            <a:off x="7972148" y="2155482"/>
            <a:ext cx="2814221" cy="286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uadroTexto 19">
            <a:extLst>
              <a:ext uri="{FF2B5EF4-FFF2-40B4-BE49-F238E27FC236}">
                <a16:creationId xmlns:a16="http://schemas.microsoft.com/office/drawing/2014/main" id="{03CC3DE2-16DB-41DD-86DD-CD6313516555}"/>
              </a:ext>
            </a:extLst>
          </p:cNvPr>
          <p:cNvSpPr txBox="1"/>
          <p:nvPr/>
        </p:nvSpPr>
        <p:spPr>
          <a:xfrm>
            <a:off x="291877" y="6240425"/>
            <a:ext cx="49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E249A-E9E8-49DE-A3CD-9C77053F107D}"/>
              </a:ext>
            </a:extLst>
          </p:cNvPr>
          <p:cNvSpPr txBox="1"/>
          <p:nvPr/>
        </p:nvSpPr>
        <p:spPr>
          <a:xfrm>
            <a:off x="1418253" y="1095732"/>
            <a:ext cx="93681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Perfil de vencimientos de la deuda del Gobierno Central, </a:t>
            </a:r>
            <a:r>
              <a:rPr lang="es-CR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millones de dólares</a:t>
            </a:r>
            <a:endParaRPr lang="en-US" sz="2400" baseline="30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AEE5513-E800-43D8-8BBF-1973D29CA42F}"/>
              </a:ext>
            </a:extLst>
          </p:cNvPr>
          <p:cNvSpPr txBox="1"/>
          <p:nvPr/>
        </p:nvSpPr>
        <p:spPr>
          <a:xfrm>
            <a:off x="6105331" y="6165775"/>
            <a:ext cx="4512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CR" sz="1100" dirty="0">
                <a:latin typeface="Arial" panose="020B0604020202020204" pitchFamily="34" charset="0"/>
                <a:cs typeface="Arial" panose="020B0604020202020204" pitchFamily="34" charset="0"/>
              </a:rPr>
              <a:t>: Ministerio de Hacienda, Dirección de Crédito Público.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141C042-A3B4-4951-B842-F1D74613FDC3}"/>
              </a:ext>
            </a:extLst>
          </p:cNvPr>
          <p:cNvCxnSpPr/>
          <p:nvPr/>
        </p:nvCxnSpPr>
        <p:spPr>
          <a:xfrm>
            <a:off x="121298" y="6167537"/>
            <a:ext cx="11887200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A91E50A7-0F5E-4BD2-B6FB-E364A01313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2863197"/>
              </p:ext>
            </p:extLst>
          </p:nvPr>
        </p:nvGraphicFramePr>
        <p:xfrm>
          <a:off x="475861" y="2057399"/>
          <a:ext cx="11234057" cy="325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4871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9D5FE80-3087-4973-896C-F514CF58B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61F17A4-38EF-2E49-9527-0840B96D45BD}"/>
              </a:ext>
            </a:extLst>
          </p:cNvPr>
          <p:cNvSpPr txBox="1"/>
          <p:nvPr/>
        </p:nvSpPr>
        <p:spPr>
          <a:xfrm>
            <a:off x="492515" y="2679372"/>
            <a:ext cx="11224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Finanzas públicas al cierre del 2021</a:t>
            </a:r>
          </a:p>
          <a:p>
            <a:pPr algn="ctr"/>
            <a:r>
              <a:rPr lang="es-C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respiro en el proceso de consolidación fiscal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EFB8F0-4860-A644-BA0B-D6EDA4F95CE8}"/>
              </a:ext>
            </a:extLst>
          </p:cNvPr>
          <p:cNvSpPr txBox="1"/>
          <p:nvPr/>
        </p:nvSpPr>
        <p:spPr>
          <a:xfrm>
            <a:off x="2604522" y="4931640"/>
            <a:ext cx="70007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Elian Villegas Valverde</a:t>
            </a:r>
          </a:p>
          <a:p>
            <a:pPr algn="ctr"/>
            <a:r>
              <a:rPr lang="es-C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Ministro de Hacienda</a:t>
            </a:r>
          </a:p>
          <a:p>
            <a:pPr algn="ctr"/>
            <a:r>
              <a:rPr lang="es-C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Jueves 03 de febrero, 2022</a:t>
            </a:r>
          </a:p>
        </p:txBody>
      </p:sp>
    </p:spTree>
    <p:extLst>
      <p:ext uri="{BB962C8B-B14F-4D97-AF65-F5344CB8AC3E}">
        <p14:creationId xmlns:p14="http://schemas.microsoft.com/office/powerpoint/2010/main" val="13168288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C5708282AEA454F873C5340DF9EB457" ma:contentTypeVersion="11" ma:contentTypeDescription="Crear nuevo documento." ma:contentTypeScope="" ma:versionID="b7e1cde2549b57851a8266f368824971">
  <xsd:schema xmlns:xsd="http://www.w3.org/2001/XMLSchema" xmlns:xs="http://www.w3.org/2001/XMLSchema" xmlns:p="http://schemas.microsoft.com/office/2006/metadata/properties" xmlns:ns3="53b946c1-96f0-4766-b32f-19fc9f4c70b3" xmlns:ns4="e8e2d043-3762-4b5d-8577-2abf3570450e" targetNamespace="http://schemas.microsoft.com/office/2006/metadata/properties" ma:root="true" ma:fieldsID="4b610d9f67c1424e7442eb269ba2d668" ns3:_="" ns4:_="">
    <xsd:import namespace="53b946c1-96f0-4766-b32f-19fc9f4c70b3"/>
    <xsd:import namespace="e8e2d043-3762-4b5d-8577-2abf3570450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946c1-96f0-4766-b32f-19fc9f4c70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e2d043-3762-4b5d-8577-2abf3570450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D512E0-FC85-4862-BCE6-1495B82309C3}">
  <ds:schemaRefs>
    <ds:schemaRef ds:uri="http://schemas.microsoft.com/office/2006/documentManagement/types"/>
    <ds:schemaRef ds:uri="53b946c1-96f0-4766-b32f-19fc9f4c70b3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e8e2d043-3762-4b5d-8577-2abf3570450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7A2A4F8-D524-4DC2-B6F3-3BE205B716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b946c1-96f0-4766-b32f-19fc9f4c70b3"/>
    <ds:schemaRef ds:uri="e8e2d043-3762-4b5d-8577-2abf357045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EAA255-F9FE-43B9-86D4-67E7B615DB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3867</TotalTime>
  <Words>2070</Words>
  <Application>Microsoft Office PowerPoint</Application>
  <PresentationFormat>Widescreen</PresentationFormat>
  <Paragraphs>252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 Cordero Villalobos</dc:creator>
  <cp:lastModifiedBy>Marco Solera</cp:lastModifiedBy>
  <cp:revision>120</cp:revision>
  <dcterms:created xsi:type="dcterms:W3CDTF">2019-05-08T18:53:25Z</dcterms:created>
  <dcterms:modified xsi:type="dcterms:W3CDTF">2022-02-02T15:42:45Z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0x0101009C5708282AEA454F873C5340DF9EB457</vt:lpwstr>
  </property>
</Properties>
</file>