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1.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2.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3.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4.xml" ContentType="application/vnd.openxmlformats-officedocument.themeOverrid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5.xml" ContentType="application/vnd.openxmlformats-officedocument.themeOverrid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6.xml" ContentType="application/vnd.openxmlformats-officedocument.themeOverrid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theme/themeOverride7.xml" ContentType="application/vnd.openxmlformats-officedocument.themeOverrid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theme/themeOverride8.xml" ContentType="application/vnd.openxmlformats-officedocument.themeOverrid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theme/themeOverride9.xml" ContentType="application/vnd.openxmlformats-officedocument.themeOverrid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theme/themeOverride10.xml" ContentType="application/vnd.openxmlformats-officedocument.themeOverrid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theme/themeOverride11.xml" ContentType="application/vnd.openxmlformats-officedocument.themeOverrid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theme/themeOverride12.xml" ContentType="application/vnd.openxmlformats-officedocument.themeOverrid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theme/themeOverride13.xml" ContentType="application/vnd.openxmlformats-officedocument.themeOverrid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theme/themeOverride14.xml" ContentType="application/vnd.openxmlformats-officedocument.themeOverrid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theme/themeOverride15.xml" ContentType="application/vnd.openxmlformats-officedocument.themeOverrid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86D8CB4" w14:textId="6D7DF5D4" w:rsidR="00BC6106" w:rsidRDefault="005B1BF3">
      <w:r>
        <w:rPr>
          <w:noProof/>
        </w:rPr>
        <w:drawing>
          <wp:anchor distT="0" distB="0" distL="114300" distR="114300" simplePos="0" relativeHeight="251662336" behindDoc="1" locked="0" layoutInCell="1" allowOverlap="1" wp14:anchorId="144CC28D" wp14:editId="1C175D3B">
            <wp:simplePos x="0" y="0"/>
            <wp:positionH relativeFrom="column">
              <wp:posOffset>-1135744</wp:posOffset>
            </wp:positionH>
            <wp:positionV relativeFrom="paragraph">
              <wp:posOffset>-1343025</wp:posOffset>
            </wp:positionV>
            <wp:extent cx="7772523" cy="10058400"/>
            <wp:effectExtent l="0" t="0" r="0" b="8890"/>
            <wp:wrapNone/>
            <wp:docPr id="1462295139"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2295139" name="Imagen 1462295139"/>
                    <pic:cNvPicPr/>
                  </pic:nvPicPr>
                  <pic:blipFill>
                    <a:blip r:embed="rId10"/>
                    <a:stretch>
                      <a:fillRect/>
                    </a:stretch>
                  </pic:blipFill>
                  <pic:spPr>
                    <a:xfrm>
                      <a:off x="0" y="0"/>
                      <a:ext cx="7772523" cy="10058400"/>
                    </a:xfrm>
                    <a:prstGeom prst="rect">
                      <a:avLst/>
                    </a:prstGeom>
                  </pic:spPr>
                </pic:pic>
              </a:graphicData>
            </a:graphic>
            <wp14:sizeRelH relativeFrom="page">
              <wp14:pctWidth>0</wp14:pctWidth>
            </wp14:sizeRelH>
            <wp14:sizeRelV relativeFrom="page">
              <wp14:pctHeight>0</wp14:pctHeight>
            </wp14:sizeRelV>
          </wp:anchor>
        </w:drawing>
      </w:r>
    </w:p>
    <w:p w14:paraId="4DBBC2C9" w14:textId="5042AC3B" w:rsidR="00BC6106" w:rsidRDefault="00BC6106"/>
    <w:p w14:paraId="372C7A5A" w14:textId="637B3106" w:rsidR="00BC6106" w:rsidRDefault="00BC6106"/>
    <w:p w14:paraId="405EA6A9" w14:textId="77777777" w:rsidR="00BC6106" w:rsidRDefault="00BC6106"/>
    <w:p w14:paraId="0A2C84AE" w14:textId="77777777" w:rsidR="00BC6106" w:rsidRDefault="00BC6106"/>
    <w:p w14:paraId="68EAAE2C" w14:textId="7F19C831" w:rsidR="00BC6106" w:rsidRDefault="00BC6106"/>
    <w:p w14:paraId="0E28B936" w14:textId="51054FF2" w:rsidR="00BC6106" w:rsidRDefault="00BC6106"/>
    <w:p w14:paraId="4B55FD52" w14:textId="57269C03" w:rsidR="00BC6106" w:rsidRDefault="00BC6106" w:rsidP="00BC6106">
      <w:pPr>
        <w:jc w:val="center"/>
      </w:pPr>
    </w:p>
    <w:p w14:paraId="3CE40F2D" w14:textId="7F5C6907" w:rsidR="00BC6106" w:rsidRDefault="00BC6106"/>
    <w:p w14:paraId="142709C4" w14:textId="4EC6C7AC" w:rsidR="00BC6106" w:rsidRDefault="00BC6106"/>
    <w:p w14:paraId="38AE6491" w14:textId="20F8E5A0" w:rsidR="00BC6106" w:rsidRDefault="00BC6106"/>
    <w:p w14:paraId="1554E9A4" w14:textId="0442DE46" w:rsidR="00BC6106" w:rsidRDefault="00BC6106"/>
    <w:p w14:paraId="7593FFAF" w14:textId="4D94DAF2" w:rsidR="00BC6106" w:rsidRDefault="005B1BF3">
      <w:r>
        <w:rPr>
          <w:noProof/>
          <w:lang w:val="en-US"/>
        </w:rPr>
        <mc:AlternateContent>
          <mc:Choice Requires="wps">
            <w:drawing>
              <wp:anchor distT="0" distB="0" distL="114300" distR="114300" simplePos="0" relativeHeight="251664384" behindDoc="0" locked="0" layoutInCell="1" allowOverlap="1" wp14:anchorId="1D8AD046" wp14:editId="76B52E94">
                <wp:simplePos x="0" y="0"/>
                <wp:positionH relativeFrom="column">
                  <wp:posOffset>-680085</wp:posOffset>
                </wp:positionH>
                <wp:positionV relativeFrom="paragraph">
                  <wp:posOffset>173778</wp:posOffset>
                </wp:positionV>
                <wp:extent cx="6743700" cy="2059940"/>
                <wp:effectExtent l="0" t="0" r="0" b="0"/>
                <wp:wrapSquare wrapText="bothSides"/>
                <wp:docPr id="1" name="Text Box 1"/>
                <wp:cNvGraphicFramePr/>
                <a:graphic xmlns:a="http://schemas.openxmlformats.org/drawingml/2006/main">
                  <a:graphicData uri="http://schemas.microsoft.com/office/word/2010/wordprocessingShape">
                    <wps:wsp>
                      <wps:cNvSpPr txBox="1"/>
                      <wps:spPr>
                        <a:xfrm>
                          <a:off x="0" y="0"/>
                          <a:ext cx="6743700" cy="2059940"/>
                        </a:xfrm>
                        <a:prstGeom prst="rect">
                          <a:avLst/>
                        </a:prstGeom>
                        <a:noFill/>
                        <a:ln>
                          <a:noFill/>
                        </a:ln>
                        <a:effectLst/>
                        <a:extLst>
                          <a:ext uri="{C572A759-6A51-4108-AA02-DFA0A04FC94B}">
                            <ma14:wrappingTextBox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wps:spPr>
                      <wps:txbx>
                        <w:txbxContent>
                          <w:p w14:paraId="5A59FA1F" w14:textId="2C589551" w:rsidR="005B1BF3" w:rsidRPr="00DA0D5F" w:rsidRDefault="00123A26" w:rsidP="005B1BF3">
                            <w:pPr>
                              <w:jc w:val="right"/>
                              <w:rPr>
                                <w:rFonts w:ascii="BASKERVILLE SEMIBOLD" w:hAnsi="BASKERVILLE SEMIBOLD" w:cs="Arial"/>
                                <w:b/>
                                <w:bCs/>
                                <w:color w:val="FFFFFF" w:themeColor="background1"/>
                                <w:sz w:val="72"/>
                                <w:szCs w:val="72"/>
                              </w:rPr>
                            </w:pPr>
                            <w:r>
                              <w:rPr>
                                <w:rFonts w:ascii="BASKERVILLE SEMIBOLD" w:hAnsi="BASKERVILLE SEMIBOLD" w:cs="Arial"/>
                                <w:b/>
                                <w:bCs/>
                                <w:color w:val="FFFFFF" w:themeColor="background1"/>
                                <w:sz w:val="72"/>
                                <w:szCs w:val="72"/>
                              </w:rPr>
                              <w:t>Cifras Fiscales</w:t>
                            </w:r>
                          </w:p>
                          <w:p w14:paraId="48DD6C86" w14:textId="6BDC88F8" w:rsidR="005B1BF3" w:rsidRDefault="00123A26" w:rsidP="005B1BF3">
                            <w:pPr>
                              <w:jc w:val="right"/>
                              <w:rPr>
                                <w:rFonts w:ascii="BASKERVILLE SEMIBOLD" w:hAnsi="BASKERVILLE SEMIBOLD" w:cs="Arial"/>
                                <w:b/>
                                <w:bCs/>
                                <w:color w:val="CFAC65"/>
                                <w:sz w:val="64"/>
                                <w:szCs w:val="64"/>
                              </w:rPr>
                            </w:pPr>
                            <w:r>
                              <w:rPr>
                                <w:rFonts w:ascii="BASKERVILLE SEMIBOLD" w:hAnsi="BASKERVILLE SEMIBOLD" w:cs="Arial"/>
                                <w:b/>
                                <w:bCs/>
                                <w:color w:val="CFAC65"/>
                                <w:sz w:val="64"/>
                                <w:szCs w:val="64"/>
                              </w:rPr>
                              <w:t>Gobie</w:t>
                            </w:r>
                            <w:r w:rsidR="00012326">
                              <w:rPr>
                                <w:rFonts w:ascii="BASKERVILLE SEMIBOLD" w:hAnsi="BASKERVILLE SEMIBOLD" w:cs="Arial"/>
                                <w:b/>
                                <w:bCs/>
                                <w:color w:val="CFAC65"/>
                                <w:sz w:val="64"/>
                                <w:szCs w:val="64"/>
                              </w:rPr>
                              <w:t>r</w:t>
                            </w:r>
                            <w:r>
                              <w:rPr>
                                <w:rFonts w:ascii="BASKERVILLE SEMIBOLD" w:hAnsi="BASKERVILLE SEMIBOLD" w:cs="Arial"/>
                                <w:b/>
                                <w:bCs/>
                                <w:color w:val="CFAC65"/>
                                <w:sz w:val="64"/>
                                <w:szCs w:val="64"/>
                              </w:rPr>
                              <w:t>n</w:t>
                            </w:r>
                            <w:r w:rsidR="00012326">
                              <w:rPr>
                                <w:rFonts w:ascii="BASKERVILLE SEMIBOLD" w:hAnsi="BASKERVILLE SEMIBOLD" w:cs="Arial"/>
                                <w:b/>
                                <w:bCs/>
                                <w:color w:val="CFAC65"/>
                                <w:sz w:val="64"/>
                                <w:szCs w:val="64"/>
                              </w:rPr>
                              <w:t>o Central</w:t>
                            </w:r>
                          </w:p>
                          <w:p w14:paraId="645BFF1D" w14:textId="18EEA6BB" w:rsidR="00012326" w:rsidRPr="00DA0D5F" w:rsidRDefault="00012326" w:rsidP="005B1BF3">
                            <w:pPr>
                              <w:jc w:val="right"/>
                              <w:rPr>
                                <w:rFonts w:ascii="BASKERVILLE SEMIBOLD" w:hAnsi="BASKERVILLE SEMIBOLD" w:cs="Arial"/>
                                <w:b/>
                                <w:bCs/>
                                <w:color w:val="CFAC65"/>
                                <w:sz w:val="64"/>
                                <w:szCs w:val="64"/>
                              </w:rPr>
                            </w:pPr>
                            <w:r>
                              <w:rPr>
                                <w:rFonts w:ascii="BASKERVILLE SEMIBOLD" w:hAnsi="BASKERVILLE SEMIBOLD" w:cs="Arial"/>
                                <w:b/>
                                <w:bCs/>
                                <w:color w:val="CFAC65"/>
                                <w:sz w:val="64"/>
                                <w:szCs w:val="64"/>
                              </w:rPr>
                              <w:t>Junio 2026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D8AD046" id="_x0000_t202" coordsize="21600,21600" o:spt="202" path="m,l,21600r21600,l21600,xe">
                <v:stroke joinstyle="miter"/>
                <v:path gradientshapeok="t" o:connecttype="rect"/>
              </v:shapetype>
              <v:shape id="Text Box 1" o:spid="_x0000_s1026" type="#_x0000_t202" style="position:absolute;margin-left:-53.55pt;margin-top:13.7pt;width:531pt;height:162.2pt;z-index:2516643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z5mRFQIAADIEAAAOAAAAZHJzL2Uyb0RvYy54bWysU8lu2zAQvRfoPxC815JdJ44Fy4GbwEUB&#10;IwngFDnTFGkJkDgsObbkfn2HlLemPRW9ULNplvdmZvddU7O9cr4Ck/PhIOVMGQlFZbY5//66/HTH&#10;mUdhClGDUTk/KM/v5x8/zFqbqRGUUBfKMUpifNbanJeINksSL0vVCD8Aqww5NbhGIKlumxROtJS9&#10;qZNRmt4mLbjCOpDKe7I+9k4+j/m1VhKftfYKWZ1z6g3j6+K7CW8yn4ls64QtK3lsQ/xDF42oDBU9&#10;p3oUKNjOVX+kairpwIPGgYQmAa0rqeIMNM0wfTfNuhRWxVkIHG/PMPn/l1Y+7df2xTHsvkBHBAZA&#10;WuszT8YwT6ddE77UKSM/QXg4w6Y6ZJKMt5Px50lKLkm+UXoznY4jsMnld+s8flXQsCDk3BEvES6x&#10;X3mkkhR6CgnVDCyruo7c1OY3AwX2FhXJPf596ThI2G264xgbKA40nYOeeG/lsqIOVsLji3DENHVN&#10;24vP9Oga2pzDUeKsBPfzb/YQTwSQl7OWNifn/sdOOMVZ/c0QNdPhmOZnGJXxzWREirv2bK49Ztc8&#10;AC3nkO7EyiiGeKxPonbQvNGSL0JVcgkjqXbO8SQ+YL/PdCRSLRYxiJbLClyZtZUhdYAw4PvavQln&#10;jyQg8fcEpx0T2Tsu+tge/MUOQVeRqABwjyqxFhRazMjf8YjC5l/rMepy6vNfAAAA//8DAFBLAwQU&#10;AAYACAAAACEAFJhLveAAAAALAQAADwAAAGRycy9kb3ducmV2LnhtbEyPy07DMBBF90j8gzVI7Fo7&#10;JaFNyKRCILaglofEzo2nSUQ8jmK3CX+PWcFydI/uPVNuZ9uLM42+c4yQLBUI4tqZjhuEt9enxQaE&#10;D5qN7h0Twjd52FaXF6UujJt4R+d9aEQsYV9ohDaEoZDS1y1Z7ZduII7Z0Y1Wh3iOjTSjnmK57eVK&#10;qVtpdcdxodUDPbRUf+1PFuH9+fj5kaqX5tFmw+RmJdnmEvH6ar6/AxFoDn8w/OpHdaii08Gd2HjR&#10;IywStU4ii7BapyAikWdpDuKAcJMlG5BVKf//UP0AAAD//wMAUEsBAi0AFAAGAAgAAAAhALaDOJL+&#10;AAAA4QEAABMAAAAAAAAAAAAAAAAAAAAAAFtDb250ZW50X1R5cGVzXS54bWxQSwECLQAUAAYACAAA&#10;ACEAOP0h/9YAAACUAQAACwAAAAAAAAAAAAAAAAAvAQAAX3JlbHMvLnJlbHNQSwECLQAUAAYACAAA&#10;ACEAmc+ZkRUCAAAyBAAADgAAAAAAAAAAAAAAAAAuAgAAZHJzL2Uyb0RvYy54bWxQSwECLQAUAAYA&#10;CAAAACEAFJhLveAAAAALAQAADwAAAAAAAAAAAAAAAABvBAAAZHJzL2Rvd25yZXYueG1sUEsFBgAA&#10;AAAEAAQA8wAAAHwFAAAAAA==&#10;" filled="f" stroked="f">
                <v:textbox>
                  <w:txbxContent>
                    <w:p w14:paraId="5A59FA1F" w14:textId="2C589551" w:rsidR="005B1BF3" w:rsidRPr="00DA0D5F" w:rsidRDefault="00123A26" w:rsidP="005B1BF3">
                      <w:pPr>
                        <w:jc w:val="right"/>
                        <w:rPr>
                          <w:rFonts w:ascii="BASKERVILLE SEMIBOLD" w:hAnsi="BASKERVILLE SEMIBOLD" w:cs="Arial"/>
                          <w:b/>
                          <w:bCs/>
                          <w:color w:val="FFFFFF" w:themeColor="background1"/>
                          <w:sz w:val="72"/>
                          <w:szCs w:val="72"/>
                        </w:rPr>
                      </w:pPr>
                      <w:r>
                        <w:rPr>
                          <w:rFonts w:ascii="BASKERVILLE SEMIBOLD" w:hAnsi="BASKERVILLE SEMIBOLD" w:cs="Arial"/>
                          <w:b/>
                          <w:bCs/>
                          <w:color w:val="FFFFFF" w:themeColor="background1"/>
                          <w:sz w:val="72"/>
                          <w:szCs w:val="72"/>
                        </w:rPr>
                        <w:t>Cifras Fiscales</w:t>
                      </w:r>
                    </w:p>
                    <w:p w14:paraId="48DD6C86" w14:textId="6BDC88F8" w:rsidR="005B1BF3" w:rsidRDefault="00123A26" w:rsidP="005B1BF3">
                      <w:pPr>
                        <w:jc w:val="right"/>
                        <w:rPr>
                          <w:rFonts w:ascii="BASKERVILLE SEMIBOLD" w:hAnsi="BASKERVILLE SEMIBOLD" w:cs="Arial"/>
                          <w:b/>
                          <w:bCs/>
                          <w:color w:val="CFAC65"/>
                          <w:sz w:val="64"/>
                          <w:szCs w:val="64"/>
                        </w:rPr>
                      </w:pPr>
                      <w:r>
                        <w:rPr>
                          <w:rFonts w:ascii="BASKERVILLE SEMIBOLD" w:hAnsi="BASKERVILLE SEMIBOLD" w:cs="Arial"/>
                          <w:b/>
                          <w:bCs/>
                          <w:color w:val="CFAC65"/>
                          <w:sz w:val="64"/>
                          <w:szCs w:val="64"/>
                        </w:rPr>
                        <w:t>Gobie</w:t>
                      </w:r>
                      <w:r w:rsidR="00012326">
                        <w:rPr>
                          <w:rFonts w:ascii="BASKERVILLE SEMIBOLD" w:hAnsi="BASKERVILLE SEMIBOLD" w:cs="Arial"/>
                          <w:b/>
                          <w:bCs/>
                          <w:color w:val="CFAC65"/>
                          <w:sz w:val="64"/>
                          <w:szCs w:val="64"/>
                        </w:rPr>
                        <w:t>r</w:t>
                      </w:r>
                      <w:r>
                        <w:rPr>
                          <w:rFonts w:ascii="BASKERVILLE SEMIBOLD" w:hAnsi="BASKERVILLE SEMIBOLD" w:cs="Arial"/>
                          <w:b/>
                          <w:bCs/>
                          <w:color w:val="CFAC65"/>
                          <w:sz w:val="64"/>
                          <w:szCs w:val="64"/>
                        </w:rPr>
                        <w:t>n</w:t>
                      </w:r>
                      <w:r w:rsidR="00012326">
                        <w:rPr>
                          <w:rFonts w:ascii="BASKERVILLE SEMIBOLD" w:hAnsi="BASKERVILLE SEMIBOLD" w:cs="Arial"/>
                          <w:b/>
                          <w:bCs/>
                          <w:color w:val="CFAC65"/>
                          <w:sz w:val="64"/>
                          <w:szCs w:val="64"/>
                        </w:rPr>
                        <w:t>o Central</w:t>
                      </w:r>
                    </w:p>
                    <w:p w14:paraId="645BFF1D" w14:textId="18EEA6BB" w:rsidR="00012326" w:rsidRPr="00DA0D5F" w:rsidRDefault="00012326" w:rsidP="005B1BF3">
                      <w:pPr>
                        <w:jc w:val="right"/>
                        <w:rPr>
                          <w:rFonts w:ascii="BASKERVILLE SEMIBOLD" w:hAnsi="BASKERVILLE SEMIBOLD" w:cs="Arial"/>
                          <w:b/>
                          <w:bCs/>
                          <w:color w:val="CFAC65"/>
                          <w:sz w:val="64"/>
                          <w:szCs w:val="64"/>
                        </w:rPr>
                      </w:pPr>
                      <w:r>
                        <w:rPr>
                          <w:rFonts w:ascii="BASKERVILLE SEMIBOLD" w:hAnsi="BASKERVILLE SEMIBOLD" w:cs="Arial"/>
                          <w:b/>
                          <w:bCs/>
                          <w:color w:val="CFAC65"/>
                          <w:sz w:val="64"/>
                          <w:szCs w:val="64"/>
                        </w:rPr>
                        <w:t>Junio 2026</w:t>
                      </w:r>
                    </w:p>
                  </w:txbxContent>
                </v:textbox>
                <w10:wrap type="square"/>
              </v:shape>
            </w:pict>
          </mc:Fallback>
        </mc:AlternateContent>
      </w:r>
    </w:p>
    <w:p w14:paraId="49C4C4E0" w14:textId="5539F1E0" w:rsidR="00BC6106" w:rsidRDefault="00BC6106"/>
    <w:p w14:paraId="1CC19939" w14:textId="18108A43" w:rsidR="00BC6106" w:rsidRDefault="00BC6106"/>
    <w:p w14:paraId="4A1FDD00" w14:textId="08BAB86B" w:rsidR="00BC6106" w:rsidRDefault="00BC6106"/>
    <w:p w14:paraId="436E12CE" w14:textId="71E4E303" w:rsidR="00BC6106" w:rsidRDefault="00BC6106"/>
    <w:p w14:paraId="70D43F73" w14:textId="5C02CB90" w:rsidR="00BC6106" w:rsidRDefault="00BC6106"/>
    <w:p w14:paraId="19931E15" w14:textId="6BDA54C2" w:rsidR="00BC6106" w:rsidRDefault="00BC6106"/>
    <w:p w14:paraId="3BF5D67C" w14:textId="31F28AC4" w:rsidR="00BC6106" w:rsidRDefault="00630CE8">
      <w:r>
        <w:rPr>
          <w:noProof/>
          <w:lang w:val="en-US"/>
        </w:rPr>
        <mc:AlternateContent>
          <mc:Choice Requires="wps">
            <w:drawing>
              <wp:anchor distT="0" distB="0" distL="114300" distR="114300" simplePos="0" relativeHeight="251666432" behindDoc="0" locked="0" layoutInCell="1" allowOverlap="1" wp14:anchorId="4168956C" wp14:editId="625C8DD6">
                <wp:simplePos x="0" y="0"/>
                <wp:positionH relativeFrom="column">
                  <wp:posOffset>-562610</wp:posOffset>
                </wp:positionH>
                <wp:positionV relativeFrom="paragraph">
                  <wp:posOffset>223411</wp:posOffset>
                </wp:positionV>
                <wp:extent cx="6629400" cy="1308100"/>
                <wp:effectExtent l="0" t="0" r="0" b="0"/>
                <wp:wrapSquare wrapText="bothSides"/>
                <wp:docPr id="5" name="Text Box 5"/>
                <wp:cNvGraphicFramePr/>
                <a:graphic xmlns:a="http://schemas.openxmlformats.org/drawingml/2006/main">
                  <a:graphicData uri="http://schemas.microsoft.com/office/word/2010/wordprocessingShape">
                    <wps:wsp>
                      <wps:cNvSpPr txBox="1"/>
                      <wps:spPr>
                        <a:xfrm>
                          <a:off x="0" y="0"/>
                          <a:ext cx="6629400" cy="1308100"/>
                        </a:xfrm>
                        <a:prstGeom prst="rect">
                          <a:avLst/>
                        </a:prstGeom>
                        <a:noFill/>
                        <a:ln>
                          <a:noFill/>
                        </a:ln>
                        <a:effectLst/>
                        <a:extLst>
                          <a:ext uri="{C572A759-6A51-4108-AA02-DFA0A04FC94B}">
                            <ma14:wrappingTextBoxFlag xmlns="" xmlns:mo="http://schemas.microsoft.com/office/mac/office/2008/main" xmlns:mv="urn:schemas-microsoft-com:mac:vml" xmlns:o="urn:schemas-microsoft-com:office:office" xmlns:v="urn:schemas-microsoft-com:vml" xmlns:w10="urn:schemas-microsoft-com:office:word" xmlns:w="http://schemas.openxmlformats.org/wordprocessingml/2006/main" xmlns:ma14="http://schemas.microsoft.com/office/mac/drawingml/2011/main"/>
                          </a:ext>
                        </a:extLst>
                      </wps:spPr>
                      <wps:style>
                        <a:lnRef idx="0">
                          <a:schemeClr val="accent1"/>
                        </a:lnRef>
                        <a:fillRef idx="0">
                          <a:schemeClr val="accent1"/>
                        </a:fillRef>
                        <a:effectRef idx="0">
                          <a:schemeClr val="accent1"/>
                        </a:effectRef>
                        <a:fontRef idx="minor">
                          <a:schemeClr val="dk1"/>
                        </a:fontRef>
                      </wps:style>
                      <wps:txbx>
                        <w:txbxContent>
                          <w:p w14:paraId="5DA9DAA2" w14:textId="72372231" w:rsidR="005B1BF3" w:rsidRPr="00630CE8" w:rsidRDefault="008D5861" w:rsidP="005B1BF3">
                            <w:pPr>
                              <w:jc w:val="center"/>
                              <w:rPr>
                                <w:rFonts w:ascii="Inter" w:hAnsi="Inter" w:cs="Arial"/>
                                <w:color w:val="FFFFFF" w:themeColor="background1"/>
                                <w:sz w:val="28"/>
                                <w:szCs w:val="21"/>
                              </w:rPr>
                            </w:pPr>
                            <w:r>
                              <w:rPr>
                                <w:rFonts w:ascii="Inter" w:hAnsi="Inter" w:cs="Arial"/>
                                <w:color w:val="FFFFFF" w:themeColor="background1"/>
                                <w:sz w:val="28"/>
                                <w:szCs w:val="21"/>
                              </w:rPr>
                              <w:t>Secretaría Técnica</w:t>
                            </w:r>
                          </w:p>
                          <w:p w14:paraId="58356712" w14:textId="5655A0B8" w:rsidR="005B1BF3" w:rsidRPr="00630CE8" w:rsidRDefault="008D5861" w:rsidP="005B1BF3">
                            <w:pPr>
                              <w:jc w:val="center"/>
                              <w:rPr>
                                <w:rFonts w:ascii="Inter" w:hAnsi="Inter" w:cs="Arial"/>
                                <w:color w:val="FFFFFF" w:themeColor="background1"/>
                                <w:sz w:val="28"/>
                                <w:szCs w:val="21"/>
                              </w:rPr>
                            </w:pPr>
                            <w:r>
                              <w:rPr>
                                <w:rFonts w:ascii="Inter" w:hAnsi="Inter" w:cs="Arial"/>
                                <w:color w:val="FFFFFF" w:themeColor="background1"/>
                                <w:sz w:val="28"/>
                                <w:szCs w:val="21"/>
                              </w:rPr>
                              <w:t>Unidad de Análisis y Seguimiento Fiscal</w:t>
                            </w:r>
                          </w:p>
                          <w:p w14:paraId="13BFFECD" w14:textId="77777777" w:rsidR="005B1BF3" w:rsidRPr="00DA0D5F" w:rsidRDefault="005B1BF3" w:rsidP="005B1BF3">
                            <w:pPr>
                              <w:jc w:val="center"/>
                              <w:rPr>
                                <w:rFonts w:ascii="Inter" w:hAnsi="Inter" w:cs="Arial"/>
                                <w:color w:val="FFFFFF" w:themeColor="background1"/>
                                <w:sz w:val="28"/>
                                <w:szCs w:val="21"/>
                              </w:rPr>
                            </w:pPr>
                          </w:p>
                          <w:p w14:paraId="479EA91B" w14:textId="45413C8A" w:rsidR="005B1BF3" w:rsidRPr="00630CE8" w:rsidRDefault="008D5861" w:rsidP="005B1BF3">
                            <w:pPr>
                              <w:jc w:val="center"/>
                              <w:rPr>
                                <w:rFonts w:ascii="Inter" w:hAnsi="Inter" w:cs="Arial"/>
                                <w:color w:val="FFFFFF" w:themeColor="background1"/>
                                <w:szCs w:val="20"/>
                              </w:rPr>
                            </w:pPr>
                            <w:r>
                              <w:rPr>
                                <w:rFonts w:ascii="Inter" w:hAnsi="Inter" w:cs="Arial"/>
                                <w:color w:val="FFFFFF" w:themeColor="background1"/>
                                <w:szCs w:val="20"/>
                              </w:rPr>
                              <w:t>2026</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168956C" id="Text Box 5" o:spid="_x0000_s1027" type="#_x0000_t202" style="position:absolute;margin-left:-44.3pt;margin-top:17.6pt;width:522pt;height:103pt;z-index:251666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HptGYgIAADwFAAAOAAAAZHJzL2Uyb0RvYy54bWysVEtvEzEQviPxHyzfyW5CCG3UTRVaBSFF&#10;bUWKena8drPC6zH2JLvh1zP2bh4ULkVc7PG855sZX123tWE75UMFtuDDQc6ZshLKyj4X/Nvj4t0F&#10;ZwGFLYUBqwq+V4Ffz96+uWrcVI1gA6ZUnpETG6aNK/gG0U2zLMiNqkUYgFOWhBp8LZCe/jkrvWjI&#10;e22yUZ5PsgZ86TxIFQJxbzshnyX/WiuJ91oHhcwUnHLDdPp0ruOZza7E9NkLt6lkn4b4hyxqUVkK&#10;enR1K1Cwra/+cFVX0kMAjQMJdQZaV1KlGqiaYf6imtVGOJVqIXCCO8IU/p9bebdbuQfPsP0ELTUw&#10;AtK4MA3EjPW02tfxpkwZyQnC/RE21SKTxJxMRpfjnESSZMP3+cWQHuQnO5k7H/CzgppFouCe+pLg&#10;ErtlwE71oBKjWVhUxqTeGPsbg3x2HJWa21ufMk4U7o2KVsZ+VZpVZUo8MtJYqRvj2U7QQAgplcVU&#10;c/JL2lFLU+zXGPb60bTL6jXGR4sUGSwejevKgk8ovUi7/H5IWXf6BPVZ3ZHEdt1S4WcNXUO5pz57&#10;6FYgOLmoqBdLEfBBeJp56h/tMd7ToQ00BYee4mwD/uff+FGfRpGknDW0QwUPP7bCK87MF0tDejkc&#10;j+PSpcf4w8cRPfy5ZH0usdv6BqgrQ/oxnExk1EdzILWH+onWfR6jkkhYSbELjgfyBrvNpu9Cqvk8&#10;KdGaOYFLu3Iyuo4ox0l7bJ+Ed/04Ik3yHRy2TUxfTGWnGy0tzLcIukojG3HuUO3xpxVNQ99/J/EP&#10;OH8nrdOnN/sFAAD//wMAUEsDBBQABgAIAAAAIQBkZIsk3wAAAAoBAAAPAAAAZHJzL2Rvd25yZXYu&#10;eG1sTI/LTsMwEEX3SPyDNUjsWrshqdKQSYVAbKkoD4mdG0+TiHgcxW4T/r5mBcvRPbr3TLmdbS/O&#10;NPrOMcJqqUAQ18503CC8vz0vchA+aDa6d0wIP+RhW11flbowbuJXOu9DI2IJ+0IjtCEMhZS+bslq&#10;v3QDccyObrQ6xHNspBn1FMttLxOl1tLqjuNCqwd6bKn+3p8swsfL8eszVbvmyWbD5GYl2W4k4u3N&#10;/HAPItAc/mD41Y/qUEWngzux8aJHWOT5OqIId1kCIgKbLEtBHBCSdJWArEr5/4XqAgAA//8DAFBL&#10;AQItABQABgAIAAAAIQC2gziS/gAAAOEBAAATAAAAAAAAAAAAAAAAAAAAAABbQ29udGVudF9UeXBl&#10;c10ueG1sUEsBAi0AFAAGAAgAAAAhADj9If/WAAAAlAEAAAsAAAAAAAAAAAAAAAAALwEAAF9yZWxz&#10;Ly5yZWxzUEsBAi0AFAAGAAgAAAAhAIsem0ZiAgAAPAUAAA4AAAAAAAAAAAAAAAAALgIAAGRycy9l&#10;Mm9Eb2MueG1sUEsBAi0AFAAGAAgAAAAhAGRkiyTfAAAACgEAAA8AAAAAAAAAAAAAAAAAvAQAAGRy&#10;cy9kb3ducmV2LnhtbFBLBQYAAAAABAAEAPMAAADIBQAAAAA=&#10;" filled="f" stroked="f">
                <v:textbox>
                  <w:txbxContent>
                    <w:p w14:paraId="5DA9DAA2" w14:textId="72372231" w:rsidR="005B1BF3" w:rsidRPr="00630CE8" w:rsidRDefault="008D5861" w:rsidP="005B1BF3">
                      <w:pPr>
                        <w:jc w:val="center"/>
                        <w:rPr>
                          <w:rFonts w:ascii="Inter" w:hAnsi="Inter" w:cs="Arial"/>
                          <w:color w:val="FFFFFF" w:themeColor="background1"/>
                          <w:sz w:val="28"/>
                          <w:szCs w:val="21"/>
                        </w:rPr>
                      </w:pPr>
                      <w:r>
                        <w:rPr>
                          <w:rFonts w:ascii="Inter" w:hAnsi="Inter" w:cs="Arial"/>
                          <w:color w:val="FFFFFF" w:themeColor="background1"/>
                          <w:sz w:val="28"/>
                          <w:szCs w:val="21"/>
                        </w:rPr>
                        <w:t>Secretaría Técnica</w:t>
                      </w:r>
                    </w:p>
                    <w:p w14:paraId="58356712" w14:textId="5655A0B8" w:rsidR="005B1BF3" w:rsidRPr="00630CE8" w:rsidRDefault="008D5861" w:rsidP="005B1BF3">
                      <w:pPr>
                        <w:jc w:val="center"/>
                        <w:rPr>
                          <w:rFonts w:ascii="Inter" w:hAnsi="Inter" w:cs="Arial"/>
                          <w:color w:val="FFFFFF" w:themeColor="background1"/>
                          <w:sz w:val="28"/>
                          <w:szCs w:val="21"/>
                        </w:rPr>
                      </w:pPr>
                      <w:r>
                        <w:rPr>
                          <w:rFonts w:ascii="Inter" w:hAnsi="Inter" w:cs="Arial"/>
                          <w:color w:val="FFFFFF" w:themeColor="background1"/>
                          <w:sz w:val="28"/>
                          <w:szCs w:val="21"/>
                        </w:rPr>
                        <w:t>Unidad de Análisis y Seguimiento Fiscal</w:t>
                      </w:r>
                    </w:p>
                    <w:p w14:paraId="13BFFECD" w14:textId="77777777" w:rsidR="005B1BF3" w:rsidRPr="00DA0D5F" w:rsidRDefault="005B1BF3" w:rsidP="005B1BF3">
                      <w:pPr>
                        <w:jc w:val="center"/>
                        <w:rPr>
                          <w:rFonts w:ascii="Inter" w:hAnsi="Inter" w:cs="Arial"/>
                          <w:color w:val="FFFFFF" w:themeColor="background1"/>
                          <w:sz w:val="28"/>
                          <w:szCs w:val="21"/>
                        </w:rPr>
                      </w:pPr>
                    </w:p>
                    <w:p w14:paraId="479EA91B" w14:textId="45413C8A" w:rsidR="005B1BF3" w:rsidRPr="00630CE8" w:rsidRDefault="008D5861" w:rsidP="005B1BF3">
                      <w:pPr>
                        <w:jc w:val="center"/>
                        <w:rPr>
                          <w:rFonts w:ascii="Inter" w:hAnsi="Inter" w:cs="Arial"/>
                          <w:color w:val="FFFFFF" w:themeColor="background1"/>
                          <w:szCs w:val="20"/>
                        </w:rPr>
                      </w:pPr>
                      <w:r>
                        <w:rPr>
                          <w:rFonts w:ascii="Inter" w:hAnsi="Inter" w:cs="Arial"/>
                          <w:color w:val="FFFFFF" w:themeColor="background1"/>
                          <w:szCs w:val="20"/>
                        </w:rPr>
                        <w:t>2026</w:t>
                      </w:r>
                    </w:p>
                  </w:txbxContent>
                </v:textbox>
                <w10:wrap type="square"/>
              </v:shape>
            </w:pict>
          </mc:Fallback>
        </mc:AlternateContent>
      </w:r>
    </w:p>
    <w:p w14:paraId="2B0ACD85" w14:textId="1FFE4361" w:rsidR="00817159" w:rsidRDefault="00817159"/>
    <w:p w14:paraId="587B2EDF" w14:textId="77777777" w:rsidR="00817159" w:rsidRDefault="00817159"/>
    <w:p w14:paraId="549AA465" w14:textId="77777777" w:rsidR="00422E7A" w:rsidRDefault="00422E7A"/>
    <w:p w14:paraId="1309C25D" w14:textId="77777777" w:rsidR="00422E7A" w:rsidRDefault="00422E7A"/>
    <w:p w14:paraId="4BC2918E" w14:textId="77777777" w:rsidR="00422E7A" w:rsidRDefault="00422E7A"/>
    <w:p w14:paraId="0D232A00" w14:textId="77777777" w:rsidR="00DE7BCD" w:rsidRDefault="00DE7BCD" w:rsidP="00B15836">
      <w:pPr>
        <w:jc w:val="center"/>
        <w:rPr>
          <w:rFonts w:ascii="Inter" w:hAnsi="Inter"/>
          <w:b/>
          <w:sz w:val="22"/>
          <w:szCs w:val="22"/>
        </w:rPr>
      </w:pPr>
    </w:p>
    <w:p w14:paraId="545D33EE" w14:textId="3A2DE125" w:rsidR="00B15836" w:rsidRPr="00B76BEE" w:rsidRDefault="00B15836" w:rsidP="00B15836">
      <w:pPr>
        <w:jc w:val="center"/>
        <w:rPr>
          <w:rFonts w:ascii="Inter" w:hAnsi="Inter"/>
          <w:b/>
          <w:sz w:val="22"/>
          <w:szCs w:val="22"/>
        </w:rPr>
      </w:pPr>
      <w:r w:rsidRPr="00B76BEE">
        <w:rPr>
          <w:rFonts w:ascii="Inter" w:hAnsi="Inter"/>
          <w:b/>
          <w:sz w:val="22"/>
          <w:szCs w:val="22"/>
        </w:rPr>
        <w:lastRenderedPageBreak/>
        <w:t>CIFRAS FISCALES JUNIO 2026</w:t>
      </w:r>
    </w:p>
    <w:p w14:paraId="169E066F" w14:textId="77777777" w:rsidR="00B15836" w:rsidRPr="00B76BEE" w:rsidRDefault="00B15836" w:rsidP="00B15836">
      <w:pPr>
        <w:jc w:val="center"/>
        <w:rPr>
          <w:rFonts w:ascii="Inter" w:hAnsi="Inter"/>
          <w:b/>
          <w:sz w:val="22"/>
          <w:szCs w:val="22"/>
        </w:rPr>
      </w:pPr>
      <w:r w:rsidRPr="00B76BEE">
        <w:rPr>
          <w:rFonts w:ascii="Inter" w:hAnsi="Inter"/>
          <w:b/>
          <w:sz w:val="22"/>
          <w:szCs w:val="22"/>
        </w:rPr>
        <w:t>GOBIERNO CENTRAL</w:t>
      </w:r>
    </w:p>
    <w:p w14:paraId="64BAFAB3" w14:textId="77777777" w:rsidR="00422E7A" w:rsidRPr="00B76BEE" w:rsidRDefault="00422E7A" w:rsidP="00B15836">
      <w:pPr>
        <w:jc w:val="center"/>
        <w:rPr>
          <w:rFonts w:ascii="Inter" w:hAnsi="Inter"/>
          <w:b/>
          <w:sz w:val="22"/>
          <w:szCs w:val="22"/>
        </w:rPr>
      </w:pPr>
    </w:p>
    <w:p w14:paraId="4769830D" w14:textId="77777777" w:rsidR="00B15836" w:rsidRPr="00B76BEE" w:rsidRDefault="00B15836" w:rsidP="00B15836">
      <w:pPr>
        <w:jc w:val="both"/>
        <w:rPr>
          <w:rFonts w:ascii="Inter" w:hAnsi="Inter"/>
          <w:sz w:val="22"/>
          <w:szCs w:val="22"/>
        </w:rPr>
      </w:pPr>
      <w:r w:rsidRPr="00B76BEE">
        <w:rPr>
          <w:rFonts w:ascii="Inter" w:hAnsi="Inter"/>
          <w:sz w:val="22"/>
          <w:szCs w:val="22"/>
        </w:rPr>
        <w:t>Antes de iniciar el análisis de las cifras de Gobierno Central del mes de junio de 2026, es importante aclarar que a partir de 2021 y en cumplimiento con lo dispuesto en la Ley N°9524, Fortalecimiento del Control Presupuestario de los Órganos Desconcentrados del Gobierno Central, los órganos desconcentrados pasaron a formar parte del Presupuesto Nacional, integrándose en los ministerios como programas o subprogramas presupuestarios.</w:t>
      </w:r>
    </w:p>
    <w:p w14:paraId="4F73D3C3" w14:textId="77777777" w:rsidR="00C466B3" w:rsidRPr="00B76BEE" w:rsidRDefault="00C466B3">
      <w:pPr>
        <w:rPr>
          <w:rFonts w:ascii="Inter" w:hAnsi="Inter"/>
          <w:sz w:val="22"/>
          <w:szCs w:val="22"/>
        </w:rPr>
      </w:pPr>
    </w:p>
    <w:p w14:paraId="1707AB08" w14:textId="2BE8CCA7" w:rsidR="00B61BE6" w:rsidRPr="00B76BEE" w:rsidRDefault="00B61BE6" w:rsidP="00B61BE6">
      <w:pPr>
        <w:jc w:val="both"/>
        <w:rPr>
          <w:rFonts w:ascii="Inter" w:hAnsi="Inter"/>
          <w:sz w:val="22"/>
          <w:szCs w:val="22"/>
          <w:lang w:eastAsia="es-CR"/>
        </w:rPr>
      </w:pPr>
      <w:r w:rsidRPr="00B76BEE">
        <w:rPr>
          <w:rFonts w:ascii="Inter" w:hAnsi="Inter"/>
          <w:sz w:val="22"/>
          <w:szCs w:val="22"/>
        </w:rPr>
        <w:t>Anteriormente, los presupuestos de dichos órganos eran aprobados por la Contraloría General de la República, de ahí que en las cifras mensuales de Gobierno lo que se reflejaba era la transferencia corriente o de capital que se realizaba a dichos órganos.</w:t>
      </w:r>
      <w:r w:rsidR="00DE7BCD">
        <w:rPr>
          <w:rFonts w:ascii="Inter" w:hAnsi="Inter"/>
          <w:sz w:val="22"/>
          <w:szCs w:val="22"/>
        </w:rPr>
        <w:t xml:space="preserve">  </w:t>
      </w:r>
      <w:r w:rsidRPr="00B76BEE">
        <w:rPr>
          <w:rFonts w:ascii="Inter" w:hAnsi="Inter"/>
          <w:sz w:val="22"/>
          <w:szCs w:val="22"/>
        </w:rPr>
        <w:t>Desde el 2021, las cifras que se divulgan mensualmente del Gobierno Central incluyen el registro del ingreso y la ejecución del gasto de los órganos, en cada una de las partidas según corresponda, por lo que las cifras del periodo 2021 - 2025 son comparables en cuanto a los porcentajes de crecimiento en las diferentes partidas de ingresos y gastos.</w:t>
      </w:r>
      <w:r w:rsidR="00DE7BCD">
        <w:rPr>
          <w:rFonts w:ascii="Inter" w:hAnsi="Inter"/>
          <w:sz w:val="22"/>
          <w:szCs w:val="22"/>
          <w:lang w:eastAsia="es-CR"/>
        </w:rPr>
        <w:t xml:space="preserve">  </w:t>
      </w:r>
      <w:r w:rsidRPr="00B76BEE">
        <w:rPr>
          <w:rFonts w:ascii="Inter" w:hAnsi="Inter"/>
          <w:sz w:val="22"/>
          <w:szCs w:val="22"/>
        </w:rPr>
        <w:t>Una vez aclarado lo anterior, seguiremos con el análisis de las cifras correspondientes al mes de junio 2026.</w:t>
      </w:r>
    </w:p>
    <w:p w14:paraId="280C163F" w14:textId="77777777" w:rsidR="00B61BE6" w:rsidRPr="00B76BEE" w:rsidRDefault="00B61BE6">
      <w:pPr>
        <w:rPr>
          <w:rFonts w:ascii="Inter" w:hAnsi="Inter"/>
          <w:sz w:val="22"/>
          <w:szCs w:val="22"/>
        </w:rPr>
      </w:pPr>
    </w:p>
    <w:p w14:paraId="73F95874" w14:textId="77777777" w:rsidR="00685C6E" w:rsidRDefault="00685C6E" w:rsidP="00685C6E">
      <w:pPr>
        <w:jc w:val="both"/>
        <w:rPr>
          <w:rFonts w:ascii="Inter" w:hAnsi="Inter"/>
          <w:sz w:val="22"/>
          <w:szCs w:val="22"/>
        </w:rPr>
      </w:pPr>
      <w:r w:rsidRPr="00B76BEE">
        <w:rPr>
          <w:rFonts w:ascii="Inter" w:hAnsi="Inter"/>
          <w:sz w:val="22"/>
          <w:szCs w:val="22"/>
        </w:rPr>
        <w:t>Los ingresos totales presentan un decrecimiento de 0,1% con respecto junio 2025, y los gastos crecen en 1,1%.</w:t>
      </w:r>
    </w:p>
    <w:p w14:paraId="60664F27" w14:textId="77777777" w:rsidR="00DE7BCD" w:rsidRPr="00B76BEE" w:rsidRDefault="00DE7BCD" w:rsidP="00685C6E">
      <w:pPr>
        <w:jc w:val="both"/>
        <w:rPr>
          <w:rFonts w:ascii="Inter" w:hAnsi="Inter"/>
          <w:sz w:val="22"/>
          <w:szCs w:val="22"/>
        </w:rPr>
      </w:pPr>
    </w:p>
    <w:p w14:paraId="3FC34CEE" w14:textId="77777777" w:rsidR="00685C6E" w:rsidRDefault="00685C6E" w:rsidP="00685C6E">
      <w:pPr>
        <w:jc w:val="both"/>
        <w:rPr>
          <w:rFonts w:ascii="Inter" w:hAnsi="Inter"/>
          <w:sz w:val="22"/>
          <w:szCs w:val="22"/>
        </w:rPr>
      </w:pPr>
      <w:r w:rsidRPr="00B76BEE">
        <w:rPr>
          <w:rFonts w:ascii="Inter" w:hAnsi="Inter"/>
          <w:sz w:val="22"/>
          <w:szCs w:val="22"/>
        </w:rPr>
        <w:t>Los ingresos tributarios al mes de junio 2026 presentan una caída de 0,5% con respecto al 2025.</w:t>
      </w:r>
    </w:p>
    <w:p w14:paraId="21257451" w14:textId="77777777" w:rsidR="00DE7BCD" w:rsidRPr="00B76BEE" w:rsidRDefault="00DE7BCD" w:rsidP="00685C6E">
      <w:pPr>
        <w:jc w:val="both"/>
        <w:rPr>
          <w:rFonts w:ascii="Inter" w:hAnsi="Inter"/>
          <w:sz w:val="22"/>
          <w:szCs w:val="22"/>
        </w:rPr>
      </w:pPr>
    </w:p>
    <w:p w14:paraId="426B2ACA" w14:textId="77777777" w:rsidR="00685C6E" w:rsidRPr="00B76BEE" w:rsidRDefault="00685C6E" w:rsidP="00685C6E">
      <w:pPr>
        <w:jc w:val="both"/>
        <w:rPr>
          <w:rFonts w:ascii="Inter" w:hAnsi="Inter"/>
          <w:sz w:val="22"/>
          <w:szCs w:val="22"/>
        </w:rPr>
      </w:pPr>
      <w:r w:rsidRPr="00B76BEE">
        <w:rPr>
          <w:rFonts w:ascii="Inter" w:hAnsi="Inter"/>
          <w:sz w:val="22"/>
          <w:szCs w:val="22"/>
        </w:rPr>
        <w:t>Los ingresos totales del Gobierno Central ascienden a ¢3.784.494,0 millones y los gastos ¢4.438.287,4 millones, presentándose un déficit financiero de 1,2% del PIB, el cual es un poco mayor al presentado a junio 2025. Por otra parte, el superávit primario (diferencia entre ingresos y gastos excluyendo intereses) es de 1,0% del PIB.</w:t>
      </w:r>
    </w:p>
    <w:p w14:paraId="0600DF7C" w14:textId="77777777" w:rsidR="00422E7A" w:rsidRPr="00B76BEE" w:rsidRDefault="00422E7A" w:rsidP="00685C6E">
      <w:pPr>
        <w:jc w:val="both"/>
        <w:rPr>
          <w:rFonts w:ascii="Inter" w:hAnsi="Inter"/>
          <w:sz w:val="22"/>
          <w:szCs w:val="22"/>
        </w:rPr>
      </w:pPr>
    </w:p>
    <w:p w14:paraId="2455698A" w14:textId="77777777" w:rsidR="00685C6E" w:rsidRPr="00B76BEE" w:rsidRDefault="00685C6E" w:rsidP="00685C6E">
      <w:pPr>
        <w:pStyle w:val="Sinespaciado"/>
        <w:jc w:val="center"/>
        <w:rPr>
          <w:rFonts w:ascii="Inter" w:hAnsi="Inter"/>
          <w:b/>
          <w:bCs/>
        </w:rPr>
      </w:pPr>
      <w:r w:rsidRPr="00B76BEE">
        <w:rPr>
          <w:rFonts w:ascii="Inter" w:hAnsi="Inter"/>
          <w:b/>
          <w:bCs/>
        </w:rPr>
        <w:t>Gráfico 1. Gobierno Central: Resultado Primario y Financiero</w:t>
      </w:r>
    </w:p>
    <w:p w14:paraId="7BBEAB05" w14:textId="302EBCD5" w:rsidR="00685C6E" w:rsidRPr="00B76BEE" w:rsidRDefault="00685C6E" w:rsidP="00685C6E">
      <w:pPr>
        <w:pStyle w:val="Sinespaciado"/>
        <w:jc w:val="center"/>
        <w:rPr>
          <w:rFonts w:ascii="Inter" w:hAnsi="Inter"/>
          <w:b/>
          <w:bCs/>
        </w:rPr>
      </w:pPr>
      <w:r w:rsidRPr="00B76BEE">
        <w:rPr>
          <w:rFonts w:ascii="Inter" w:hAnsi="Inter"/>
          <w:b/>
          <w:bCs/>
        </w:rPr>
        <w:t xml:space="preserve">Acumulado al Mes de </w:t>
      </w:r>
      <w:r w:rsidR="00D935FF" w:rsidRPr="00B76BEE">
        <w:rPr>
          <w:rFonts w:ascii="Inter" w:hAnsi="Inter"/>
          <w:b/>
          <w:bCs/>
        </w:rPr>
        <w:t>junio</w:t>
      </w:r>
      <w:r w:rsidRPr="00B76BEE">
        <w:rPr>
          <w:rFonts w:ascii="Inter" w:hAnsi="Inter"/>
          <w:b/>
          <w:bCs/>
        </w:rPr>
        <w:t xml:space="preserve"> 2020-2026</w:t>
      </w:r>
    </w:p>
    <w:p w14:paraId="5CB3E17D" w14:textId="77777777" w:rsidR="00685C6E" w:rsidRPr="00B76BEE" w:rsidRDefault="00685C6E" w:rsidP="00685C6E">
      <w:pPr>
        <w:pStyle w:val="Sinespaciado"/>
        <w:jc w:val="center"/>
        <w:rPr>
          <w:rFonts w:ascii="Inter" w:hAnsi="Inter"/>
          <w:b/>
          <w:bCs/>
        </w:rPr>
      </w:pPr>
      <w:r w:rsidRPr="00B76BEE">
        <w:rPr>
          <w:rFonts w:ascii="Inter" w:hAnsi="Inter"/>
          <w:b/>
          <w:bCs/>
        </w:rPr>
        <w:t>(Porcentajes del PIB)</w:t>
      </w:r>
    </w:p>
    <w:p w14:paraId="7BDE7038" w14:textId="77777777" w:rsidR="00685C6E" w:rsidRDefault="00685C6E" w:rsidP="00685C6E">
      <w:pPr>
        <w:pStyle w:val="Sinespaciado"/>
        <w:jc w:val="center"/>
        <w:rPr>
          <w:rFonts w:ascii="Inter" w:hAnsi="Inter"/>
          <w:b/>
          <w:bCs/>
          <w:noProof/>
          <w:lang w:eastAsia="es-CR"/>
        </w:rPr>
      </w:pPr>
      <w:r w:rsidRPr="00B76BEE">
        <w:rPr>
          <w:rFonts w:ascii="Inter" w:hAnsi="Inter"/>
          <w:noProof/>
        </w:rPr>
        <w:drawing>
          <wp:inline distT="0" distB="0" distL="0" distR="0" wp14:anchorId="25E1D58A" wp14:editId="04D2461F">
            <wp:extent cx="5239265" cy="2117124"/>
            <wp:effectExtent l="0" t="0" r="0" b="16510"/>
            <wp:docPr id="1102241292" name="Gráfico 1">
              <a:extLst xmlns:a="http://schemas.openxmlformats.org/drawingml/2006/main">
                <a:ext uri="{FF2B5EF4-FFF2-40B4-BE49-F238E27FC236}">
                  <a16:creationId xmlns:a16="http://schemas.microsoft.com/office/drawing/2014/main" id="{12B04241-BA49-4EFC-804A-B20DB8CBFAB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486AEA16" w14:textId="1F83FF32" w:rsidR="00B61BE6" w:rsidRPr="00A15EC1" w:rsidRDefault="00685C6E" w:rsidP="00685C6E">
      <w:pPr>
        <w:rPr>
          <w:rFonts w:ascii="Inter" w:hAnsi="Inter"/>
          <w:sz w:val="18"/>
          <w:szCs w:val="18"/>
        </w:rPr>
      </w:pPr>
      <w:r w:rsidRPr="00A15EC1">
        <w:rPr>
          <w:rFonts w:ascii="Inter" w:hAnsi="Inter"/>
          <w:sz w:val="18"/>
          <w:szCs w:val="18"/>
        </w:rPr>
        <w:t>Fuente: STAP, con información suministrada</w:t>
      </w:r>
    </w:p>
    <w:p w14:paraId="4C27A5D7" w14:textId="77777777" w:rsidR="009F28F5" w:rsidRPr="00B76BEE" w:rsidRDefault="009F28F5" w:rsidP="009F28F5">
      <w:pPr>
        <w:tabs>
          <w:tab w:val="left" w:pos="6711"/>
        </w:tabs>
        <w:jc w:val="both"/>
        <w:rPr>
          <w:rFonts w:ascii="Inter" w:hAnsi="Inter"/>
          <w:b/>
          <w:sz w:val="22"/>
          <w:szCs w:val="22"/>
        </w:rPr>
      </w:pPr>
      <w:r w:rsidRPr="00B76BEE">
        <w:rPr>
          <w:rFonts w:ascii="Inter" w:hAnsi="Inter"/>
          <w:b/>
          <w:sz w:val="22"/>
          <w:szCs w:val="22"/>
        </w:rPr>
        <w:lastRenderedPageBreak/>
        <w:t>INGRESOS:</w:t>
      </w:r>
    </w:p>
    <w:p w14:paraId="2812154E" w14:textId="77777777" w:rsidR="009F28F5" w:rsidRDefault="009F28F5" w:rsidP="009F28F5">
      <w:pPr>
        <w:tabs>
          <w:tab w:val="left" w:pos="6711"/>
        </w:tabs>
        <w:jc w:val="both"/>
        <w:rPr>
          <w:rFonts w:ascii="Inter" w:hAnsi="Inter"/>
          <w:sz w:val="22"/>
          <w:szCs w:val="22"/>
        </w:rPr>
      </w:pPr>
      <w:r w:rsidRPr="00B76BEE">
        <w:rPr>
          <w:rFonts w:ascii="Inter" w:hAnsi="Inter"/>
          <w:sz w:val="22"/>
          <w:szCs w:val="22"/>
        </w:rPr>
        <w:t>En el mes de junio los ingresos totales, ¢727.747,4 millones, muestran un crecimiento de 9,4% con respecto al mismo periodo en el año 2025. En siguiente gráfico se muestra la variación total de los ingresos totales.</w:t>
      </w:r>
    </w:p>
    <w:p w14:paraId="5BEBC1C8" w14:textId="77777777" w:rsidR="00895239" w:rsidRPr="00B76BEE" w:rsidRDefault="00895239" w:rsidP="009F28F5">
      <w:pPr>
        <w:tabs>
          <w:tab w:val="left" w:pos="6711"/>
        </w:tabs>
        <w:jc w:val="both"/>
        <w:rPr>
          <w:rFonts w:ascii="Inter" w:hAnsi="Inter"/>
          <w:sz w:val="22"/>
          <w:szCs w:val="22"/>
        </w:rPr>
      </w:pPr>
    </w:p>
    <w:p w14:paraId="58C80FE6" w14:textId="77777777" w:rsidR="009F28F5" w:rsidRPr="00B76BEE" w:rsidRDefault="009F28F5" w:rsidP="009F28F5">
      <w:pPr>
        <w:pStyle w:val="Sinespaciado"/>
        <w:jc w:val="center"/>
        <w:rPr>
          <w:rFonts w:ascii="Inter" w:hAnsi="Inter"/>
          <w:b/>
          <w:bCs/>
        </w:rPr>
      </w:pPr>
      <w:r w:rsidRPr="00B76BEE">
        <w:rPr>
          <w:rFonts w:ascii="Inter" w:hAnsi="Inter"/>
          <w:b/>
          <w:bCs/>
        </w:rPr>
        <w:t>Gráfico 2. Gobierno Central: Ingresos Totales</w:t>
      </w:r>
    </w:p>
    <w:p w14:paraId="0E16DE19" w14:textId="77777777" w:rsidR="009F28F5" w:rsidRPr="00B76BEE" w:rsidRDefault="009F28F5" w:rsidP="009F28F5">
      <w:pPr>
        <w:pStyle w:val="Sinespaciado"/>
        <w:jc w:val="center"/>
        <w:rPr>
          <w:rFonts w:ascii="Inter" w:hAnsi="Inter"/>
          <w:b/>
          <w:bCs/>
        </w:rPr>
      </w:pPr>
      <w:r w:rsidRPr="00B76BEE">
        <w:rPr>
          <w:rFonts w:ascii="Inter" w:hAnsi="Inter"/>
          <w:b/>
          <w:bCs/>
        </w:rPr>
        <w:t xml:space="preserve">Variación Interanual Mensual </w:t>
      </w:r>
    </w:p>
    <w:p w14:paraId="1E531C02" w14:textId="77777777" w:rsidR="009F28F5" w:rsidRDefault="009F28F5" w:rsidP="009F28F5">
      <w:pPr>
        <w:pStyle w:val="Sinespaciado"/>
        <w:jc w:val="center"/>
        <w:rPr>
          <w:rFonts w:ascii="Inter" w:hAnsi="Inter"/>
          <w:b/>
          <w:bCs/>
        </w:rPr>
      </w:pPr>
      <w:r w:rsidRPr="00B76BEE">
        <w:rPr>
          <w:rFonts w:ascii="Inter" w:hAnsi="Inter"/>
          <w:b/>
          <w:bCs/>
        </w:rPr>
        <w:t>Junio 2021 – 2026</w:t>
      </w:r>
    </w:p>
    <w:p w14:paraId="756631AB" w14:textId="77777777" w:rsidR="009F28F5" w:rsidRPr="00B76BEE" w:rsidRDefault="009F28F5" w:rsidP="009F28F5">
      <w:pPr>
        <w:pStyle w:val="Sinespaciado"/>
        <w:jc w:val="center"/>
        <w:rPr>
          <w:rFonts w:ascii="Inter" w:hAnsi="Inter"/>
        </w:rPr>
      </w:pPr>
      <w:r w:rsidRPr="00B76BEE">
        <w:rPr>
          <w:rFonts w:ascii="Inter" w:hAnsi="Inter"/>
          <w:noProof/>
        </w:rPr>
        <w:drawing>
          <wp:inline distT="0" distB="0" distL="0" distR="0" wp14:anchorId="1793CD5C" wp14:editId="3049ACD6">
            <wp:extent cx="5314950" cy="2066925"/>
            <wp:effectExtent l="0" t="0" r="0" b="9525"/>
            <wp:docPr id="1722992777" name="Gráfico 1">
              <a:extLst xmlns:a="http://schemas.openxmlformats.org/drawingml/2006/main">
                <a:ext uri="{FF2B5EF4-FFF2-40B4-BE49-F238E27FC236}">
                  <a16:creationId xmlns:a16="http://schemas.microsoft.com/office/drawing/2014/main" id="{AA9361EA-32C1-4814-870D-94184F1D897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01FA7025" w14:textId="77777777" w:rsidR="009F28F5" w:rsidRDefault="009F28F5" w:rsidP="009F28F5">
      <w:pPr>
        <w:pStyle w:val="Sinespaciado"/>
        <w:jc w:val="center"/>
        <w:rPr>
          <w:rFonts w:ascii="Inter" w:hAnsi="Inter"/>
          <w:vertAlign w:val="superscript"/>
        </w:rPr>
      </w:pPr>
      <w:r w:rsidRPr="00B76BEE">
        <w:rPr>
          <w:rFonts w:ascii="Inter" w:hAnsi="Inter"/>
          <w:vertAlign w:val="superscript"/>
        </w:rPr>
        <w:t>Fuente: STAP, con información suministrada por Contabilidad Nacional, (2026)</w:t>
      </w:r>
    </w:p>
    <w:p w14:paraId="29703260" w14:textId="77777777" w:rsidR="00F152C7" w:rsidRDefault="00F152C7" w:rsidP="009F28F5">
      <w:pPr>
        <w:pStyle w:val="Sinespaciado"/>
        <w:jc w:val="center"/>
        <w:rPr>
          <w:rFonts w:ascii="Inter" w:hAnsi="Inter"/>
          <w:vertAlign w:val="superscript"/>
        </w:rPr>
      </w:pPr>
    </w:p>
    <w:p w14:paraId="720685BD" w14:textId="77777777" w:rsidR="0022706E" w:rsidRPr="00B76BEE" w:rsidRDefault="0022706E" w:rsidP="009F28F5">
      <w:pPr>
        <w:tabs>
          <w:tab w:val="left" w:pos="6711"/>
        </w:tabs>
        <w:jc w:val="both"/>
        <w:rPr>
          <w:rFonts w:ascii="Inter" w:hAnsi="Inter"/>
          <w:sz w:val="22"/>
          <w:szCs w:val="22"/>
        </w:rPr>
      </w:pPr>
    </w:p>
    <w:p w14:paraId="4356775D" w14:textId="77777777" w:rsidR="009F28F5" w:rsidRPr="00895239" w:rsidRDefault="009F28F5" w:rsidP="009F28F5">
      <w:pPr>
        <w:tabs>
          <w:tab w:val="left" w:pos="6711"/>
        </w:tabs>
        <w:jc w:val="both"/>
        <w:rPr>
          <w:rFonts w:ascii="Inter" w:hAnsi="Inter"/>
          <w:b/>
          <w:bCs/>
          <w:sz w:val="22"/>
          <w:szCs w:val="22"/>
        </w:rPr>
      </w:pPr>
      <w:r w:rsidRPr="00895239">
        <w:rPr>
          <w:rFonts w:ascii="Inter" w:hAnsi="Inter"/>
          <w:b/>
          <w:bCs/>
          <w:sz w:val="22"/>
          <w:szCs w:val="22"/>
        </w:rPr>
        <w:t>INGRESOS TRIBUTARIOS:</w:t>
      </w:r>
    </w:p>
    <w:p w14:paraId="672E04D9" w14:textId="77777777" w:rsidR="009F28F5" w:rsidRDefault="009F28F5" w:rsidP="009F28F5">
      <w:pPr>
        <w:tabs>
          <w:tab w:val="left" w:pos="6711"/>
        </w:tabs>
        <w:jc w:val="both"/>
        <w:rPr>
          <w:rFonts w:ascii="Inter" w:hAnsi="Inter"/>
          <w:sz w:val="22"/>
          <w:szCs w:val="22"/>
        </w:rPr>
      </w:pPr>
      <w:r w:rsidRPr="00B76BEE">
        <w:rPr>
          <w:rFonts w:ascii="Inter" w:hAnsi="Inter"/>
          <w:sz w:val="22"/>
          <w:szCs w:val="22"/>
        </w:rPr>
        <w:t>Los ingresos tributarios del mes de junio 2026 ascienden a ¢653.716,5 millones, muestran un crecimiento de 8,9% con respecto a los recaudados en junio de 2025 (¢600.353,8 millones). En el gráfico N°3 se muestra el comportamiento que presentan los ingresos tributarios en el período 2021-2026.</w:t>
      </w:r>
    </w:p>
    <w:p w14:paraId="1518351A" w14:textId="77777777" w:rsidR="00895239" w:rsidRPr="00B76BEE" w:rsidRDefault="00895239" w:rsidP="009F28F5">
      <w:pPr>
        <w:tabs>
          <w:tab w:val="left" w:pos="6711"/>
        </w:tabs>
        <w:jc w:val="both"/>
        <w:rPr>
          <w:rFonts w:ascii="Inter" w:hAnsi="Inter"/>
          <w:sz w:val="22"/>
          <w:szCs w:val="22"/>
        </w:rPr>
      </w:pPr>
    </w:p>
    <w:p w14:paraId="6B7CDF68" w14:textId="77777777" w:rsidR="009F28F5" w:rsidRPr="00B76BEE" w:rsidRDefault="009F28F5" w:rsidP="009F28F5">
      <w:pPr>
        <w:pStyle w:val="Sinespaciado"/>
        <w:jc w:val="center"/>
        <w:rPr>
          <w:rFonts w:ascii="Inter" w:hAnsi="Inter"/>
          <w:b/>
          <w:bCs/>
        </w:rPr>
      </w:pPr>
      <w:r w:rsidRPr="00B76BEE">
        <w:rPr>
          <w:rFonts w:ascii="Inter" w:hAnsi="Inter"/>
          <w:b/>
          <w:bCs/>
        </w:rPr>
        <w:t>Gráfico 3. Gobierno Central: Ingresos Tributarios</w:t>
      </w:r>
    </w:p>
    <w:p w14:paraId="30938C2C" w14:textId="77777777" w:rsidR="009F28F5" w:rsidRPr="00B76BEE" w:rsidRDefault="009F28F5" w:rsidP="009F28F5">
      <w:pPr>
        <w:pStyle w:val="Sinespaciado"/>
        <w:jc w:val="center"/>
        <w:rPr>
          <w:rFonts w:ascii="Inter" w:hAnsi="Inter"/>
          <w:b/>
          <w:bCs/>
        </w:rPr>
      </w:pPr>
      <w:r w:rsidRPr="00B76BEE">
        <w:rPr>
          <w:rFonts w:ascii="Inter" w:hAnsi="Inter"/>
          <w:b/>
          <w:bCs/>
        </w:rPr>
        <w:t xml:space="preserve">Variación Interanual Mensual </w:t>
      </w:r>
    </w:p>
    <w:p w14:paraId="27754356" w14:textId="77777777" w:rsidR="009F28F5" w:rsidRDefault="009F28F5" w:rsidP="009F28F5">
      <w:pPr>
        <w:pStyle w:val="Sinespaciado"/>
        <w:jc w:val="center"/>
        <w:rPr>
          <w:rFonts w:ascii="Inter" w:hAnsi="Inter"/>
          <w:b/>
          <w:bCs/>
        </w:rPr>
      </w:pPr>
      <w:r w:rsidRPr="00B76BEE">
        <w:rPr>
          <w:rFonts w:ascii="Inter" w:hAnsi="Inter"/>
          <w:b/>
          <w:bCs/>
        </w:rPr>
        <w:t>Junio 2021 – 2026</w:t>
      </w:r>
    </w:p>
    <w:p w14:paraId="58A4FB6E" w14:textId="77777777" w:rsidR="009F28F5" w:rsidRPr="00B76BEE" w:rsidRDefault="009F28F5" w:rsidP="009F28F5">
      <w:pPr>
        <w:pStyle w:val="Sinespaciado"/>
        <w:jc w:val="center"/>
        <w:rPr>
          <w:rFonts w:ascii="Inter" w:hAnsi="Inter"/>
        </w:rPr>
      </w:pPr>
      <w:r w:rsidRPr="00B76BEE">
        <w:rPr>
          <w:rFonts w:ascii="Inter" w:hAnsi="Inter"/>
          <w:noProof/>
        </w:rPr>
        <w:drawing>
          <wp:inline distT="0" distB="0" distL="0" distR="0" wp14:anchorId="774AA256" wp14:editId="45F41EC5">
            <wp:extent cx="5008245" cy="2117124"/>
            <wp:effectExtent l="0" t="0" r="1905" b="16510"/>
            <wp:docPr id="1362957053" name="Gráfico 1">
              <a:extLst xmlns:a="http://schemas.openxmlformats.org/drawingml/2006/main">
                <a:ext uri="{FF2B5EF4-FFF2-40B4-BE49-F238E27FC236}">
                  <a16:creationId xmlns:a16="http://schemas.microsoft.com/office/drawing/2014/main" id="{86AA406D-F134-4580-A93E-0788F716FA9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7D88672A" w14:textId="77777777" w:rsidR="009F28F5" w:rsidRPr="00B76BEE" w:rsidRDefault="009F28F5" w:rsidP="009F28F5">
      <w:pPr>
        <w:pStyle w:val="Sinespaciado"/>
        <w:jc w:val="center"/>
        <w:rPr>
          <w:rFonts w:ascii="Inter" w:hAnsi="Inter"/>
          <w:vertAlign w:val="superscript"/>
        </w:rPr>
      </w:pPr>
      <w:bookmarkStart w:id="0" w:name="_Hlk202878647"/>
    </w:p>
    <w:p w14:paraId="30939FE8" w14:textId="77777777" w:rsidR="009F28F5" w:rsidRDefault="009F28F5" w:rsidP="009F28F5">
      <w:pPr>
        <w:pStyle w:val="Sinespaciado"/>
        <w:jc w:val="center"/>
        <w:rPr>
          <w:rFonts w:ascii="Inter" w:hAnsi="Inter"/>
          <w:vertAlign w:val="superscript"/>
        </w:rPr>
      </w:pPr>
      <w:r w:rsidRPr="00B76BEE">
        <w:rPr>
          <w:rFonts w:ascii="Inter" w:hAnsi="Inter"/>
          <w:vertAlign w:val="superscript"/>
        </w:rPr>
        <w:t>Fuente: STAP, con información suministrada por Contabilidad Nacional, (2026</w:t>
      </w:r>
      <w:bookmarkEnd w:id="0"/>
      <w:r w:rsidRPr="00B76BEE">
        <w:rPr>
          <w:rFonts w:ascii="Inter" w:hAnsi="Inter"/>
          <w:vertAlign w:val="superscript"/>
        </w:rPr>
        <w:t>)</w:t>
      </w:r>
    </w:p>
    <w:p w14:paraId="5552F54D" w14:textId="7F45A642" w:rsidR="009F28F5" w:rsidRDefault="009F28F5" w:rsidP="009F28F5">
      <w:pPr>
        <w:tabs>
          <w:tab w:val="left" w:pos="6711"/>
        </w:tabs>
        <w:spacing w:before="240"/>
        <w:jc w:val="both"/>
        <w:rPr>
          <w:rFonts w:ascii="Inter" w:hAnsi="Inter"/>
          <w:sz w:val="22"/>
          <w:szCs w:val="22"/>
        </w:rPr>
      </w:pPr>
      <w:r w:rsidRPr="00B76BEE">
        <w:rPr>
          <w:rFonts w:ascii="Inter" w:hAnsi="Inter"/>
          <w:sz w:val="22"/>
          <w:szCs w:val="22"/>
        </w:rPr>
        <w:lastRenderedPageBreak/>
        <w:t>La recaudación acumulada en “otros ingresos tributarios” al mes de junio se presenta en la siguiente tabla:</w:t>
      </w:r>
    </w:p>
    <w:p w14:paraId="5E4FCF74" w14:textId="77777777" w:rsidR="00272BFE" w:rsidRPr="00B76BEE" w:rsidRDefault="00272BFE" w:rsidP="009F28F5">
      <w:pPr>
        <w:tabs>
          <w:tab w:val="left" w:pos="6711"/>
        </w:tabs>
        <w:spacing w:before="240"/>
        <w:jc w:val="both"/>
        <w:rPr>
          <w:rFonts w:ascii="Inter" w:hAnsi="Inter"/>
          <w:sz w:val="22"/>
          <w:szCs w:val="22"/>
        </w:rPr>
      </w:pPr>
    </w:p>
    <w:p w14:paraId="6A995E84" w14:textId="77777777" w:rsidR="009F28F5" w:rsidRPr="00B76BEE" w:rsidRDefault="009F28F5" w:rsidP="009F28F5">
      <w:pPr>
        <w:jc w:val="center"/>
        <w:rPr>
          <w:rFonts w:ascii="Inter" w:hAnsi="Inter"/>
          <w:b/>
          <w:bCs/>
          <w:sz w:val="22"/>
          <w:szCs w:val="22"/>
        </w:rPr>
      </w:pPr>
      <w:r w:rsidRPr="00B76BEE">
        <w:rPr>
          <w:rFonts w:ascii="Inter" w:hAnsi="Inter"/>
          <w:b/>
          <w:bCs/>
          <w:sz w:val="22"/>
          <w:szCs w:val="22"/>
        </w:rPr>
        <w:t>Tabla 1. Detalle: Otros Ingresos Tributarios</w:t>
      </w:r>
    </w:p>
    <w:p w14:paraId="18CBDC1A" w14:textId="77777777" w:rsidR="009F28F5" w:rsidRPr="00B76BEE" w:rsidRDefault="009F28F5" w:rsidP="009F28F5">
      <w:pPr>
        <w:jc w:val="center"/>
        <w:rPr>
          <w:rFonts w:ascii="Inter" w:hAnsi="Inter"/>
          <w:b/>
          <w:bCs/>
          <w:sz w:val="22"/>
          <w:szCs w:val="22"/>
        </w:rPr>
      </w:pPr>
      <w:r w:rsidRPr="00B76BEE">
        <w:rPr>
          <w:rFonts w:ascii="Inter" w:hAnsi="Inter"/>
          <w:b/>
          <w:bCs/>
          <w:sz w:val="22"/>
          <w:szCs w:val="22"/>
        </w:rPr>
        <w:t>Acumulado junio 2026</w:t>
      </w:r>
    </w:p>
    <w:p w14:paraId="5FC7855E" w14:textId="77777777" w:rsidR="009F28F5" w:rsidRPr="00B76BEE" w:rsidRDefault="009F28F5" w:rsidP="009F28F5">
      <w:pPr>
        <w:jc w:val="center"/>
        <w:rPr>
          <w:rFonts w:ascii="Inter" w:hAnsi="Inter"/>
          <w:b/>
          <w:bCs/>
          <w:sz w:val="22"/>
          <w:szCs w:val="22"/>
        </w:rPr>
      </w:pPr>
      <w:r w:rsidRPr="00B76BEE">
        <w:rPr>
          <w:rFonts w:ascii="Inter" w:hAnsi="Inter"/>
          <w:b/>
          <w:bCs/>
          <w:sz w:val="22"/>
          <w:szCs w:val="22"/>
        </w:rPr>
        <w:t>(En millones de colones y porcentaje)</w:t>
      </w:r>
    </w:p>
    <w:p w14:paraId="045462A2" w14:textId="77777777" w:rsidR="009F28F5" w:rsidRPr="00B76BEE" w:rsidRDefault="009F28F5" w:rsidP="009F28F5">
      <w:pPr>
        <w:spacing w:before="240"/>
        <w:jc w:val="center"/>
        <w:rPr>
          <w:rFonts w:ascii="Inter" w:hAnsi="Inter"/>
          <w:sz w:val="22"/>
          <w:szCs w:val="22"/>
          <w:vertAlign w:val="superscript"/>
        </w:rPr>
      </w:pPr>
      <w:r w:rsidRPr="00B76BEE">
        <w:rPr>
          <w:rFonts w:ascii="Inter" w:hAnsi="Inter"/>
          <w:noProof/>
          <w:sz w:val="22"/>
          <w:szCs w:val="22"/>
        </w:rPr>
        <w:drawing>
          <wp:inline distT="0" distB="0" distL="0" distR="0" wp14:anchorId="692BD59C" wp14:editId="2A70417B">
            <wp:extent cx="5909780" cy="2765778"/>
            <wp:effectExtent l="0" t="0" r="0" b="0"/>
            <wp:docPr id="83137182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930930" cy="2775676"/>
                    </a:xfrm>
                    <a:prstGeom prst="rect">
                      <a:avLst/>
                    </a:prstGeom>
                    <a:noFill/>
                    <a:ln>
                      <a:noFill/>
                    </a:ln>
                  </pic:spPr>
                </pic:pic>
              </a:graphicData>
            </a:graphic>
          </wp:inline>
        </w:drawing>
      </w:r>
    </w:p>
    <w:p w14:paraId="3458A184" w14:textId="77777777" w:rsidR="009F28F5" w:rsidRDefault="009F28F5" w:rsidP="009F28F5">
      <w:pPr>
        <w:spacing w:before="240"/>
        <w:jc w:val="center"/>
        <w:rPr>
          <w:rFonts w:ascii="Inter" w:hAnsi="Inter"/>
          <w:sz w:val="22"/>
          <w:szCs w:val="22"/>
          <w:vertAlign w:val="superscript"/>
        </w:rPr>
      </w:pPr>
      <w:r w:rsidRPr="00B76BEE">
        <w:rPr>
          <w:rFonts w:ascii="Inter" w:hAnsi="Inter"/>
          <w:sz w:val="22"/>
          <w:szCs w:val="22"/>
          <w:vertAlign w:val="superscript"/>
        </w:rPr>
        <w:t>Fuente: STAP, con información suministrada por Contabilidad Nacional, (2026)</w:t>
      </w:r>
    </w:p>
    <w:p w14:paraId="5D32906C" w14:textId="77777777" w:rsidR="00272BFE" w:rsidRPr="00B76BEE" w:rsidRDefault="00272BFE" w:rsidP="009F28F5">
      <w:pPr>
        <w:spacing w:before="240"/>
        <w:jc w:val="center"/>
        <w:rPr>
          <w:rFonts w:ascii="Inter" w:hAnsi="Inter"/>
          <w:sz w:val="22"/>
          <w:szCs w:val="22"/>
        </w:rPr>
      </w:pPr>
    </w:p>
    <w:p w14:paraId="23674439" w14:textId="77777777" w:rsidR="009F28F5" w:rsidRPr="00B76BEE" w:rsidRDefault="009F28F5" w:rsidP="009F28F5">
      <w:pPr>
        <w:spacing w:before="240"/>
        <w:jc w:val="both"/>
        <w:rPr>
          <w:rFonts w:ascii="Inter" w:hAnsi="Inter"/>
          <w:sz w:val="22"/>
          <w:szCs w:val="22"/>
        </w:rPr>
      </w:pPr>
      <w:r w:rsidRPr="00B76BEE">
        <w:rPr>
          <w:rFonts w:ascii="Inter" w:hAnsi="Inter"/>
          <w:sz w:val="22"/>
          <w:szCs w:val="22"/>
        </w:rPr>
        <w:t xml:space="preserve">Este rubro decrece un 2,9% con respecto al mismo periodo del año 2025; principalmente por la caída del Impuesto Propiedad de Vehículos, Impuesto Sociedades Anónimas, impuesto bebidas alcohólicas, impuesto al tabaco y Derechos de salida del Territorio Nacional. </w:t>
      </w:r>
    </w:p>
    <w:p w14:paraId="522768DB" w14:textId="2EC0C349" w:rsidR="00503D1B" w:rsidRPr="00B76BEE" w:rsidRDefault="009F28F5" w:rsidP="009F28F5">
      <w:pPr>
        <w:tabs>
          <w:tab w:val="left" w:pos="6711"/>
        </w:tabs>
        <w:spacing w:before="240"/>
        <w:jc w:val="both"/>
        <w:rPr>
          <w:rFonts w:ascii="Inter" w:hAnsi="Inter"/>
          <w:sz w:val="22"/>
          <w:szCs w:val="22"/>
        </w:rPr>
      </w:pPr>
      <w:r w:rsidRPr="00B76BEE">
        <w:rPr>
          <w:rFonts w:ascii="Inter" w:hAnsi="Inter"/>
          <w:sz w:val="22"/>
          <w:szCs w:val="22"/>
        </w:rPr>
        <w:t xml:space="preserve">En lo referente a los ingresos tributarios, es importante destacar que el 89,0% está concentrado en cuatro impuestos, a saber: Impuesto a los Ingresos y Utilidades, Impuesto al Valor Agregado, Impuesto Único a los Combustibles e Impuesto al Consumo, tal como se observa en el gráfico 4. El resto corresponde a otros ingresos tributarios, que pertenecen a ingresos menores tales como: impuestos a la propiedad, a las exportaciones, derechos de salida, a las bebidas, entre otros. </w:t>
      </w:r>
    </w:p>
    <w:p w14:paraId="5EE5DFA2" w14:textId="77777777" w:rsidR="009F28F5" w:rsidRPr="00B76BEE" w:rsidRDefault="009F28F5" w:rsidP="009F28F5">
      <w:pPr>
        <w:tabs>
          <w:tab w:val="left" w:pos="6711"/>
        </w:tabs>
        <w:spacing w:before="240"/>
        <w:jc w:val="both"/>
        <w:rPr>
          <w:rFonts w:ascii="Inter" w:hAnsi="Inter"/>
          <w:sz w:val="22"/>
          <w:szCs w:val="22"/>
        </w:rPr>
      </w:pPr>
      <w:r w:rsidRPr="00B76BEE">
        <w:rPr>
          <w:rFonts w:ascii="Inter" w:hAnsi="Inter"/>
          <w:sz w:val="22"/>
          <w:szCs w:val="22"/>
        </w:rPr>
        <w:t>Los ingresos y utilidades es el 39,1% del total de ingresos tributarios, mientras que el impuesto al valor agregado representa un 36,0%.</w:t>
      </w:r>
    </w:p>
    <w:p w14:paraId="75D1E205" w14:textId="77777777" w:rsidR="009F28F5" w:rsidRDefault="009F28F5" w:rsidP="009F28F5">
      <w:pPr>
        <w:pStyle w:val="Sinespaciado"/>
        <w:jc w:val="center"/>
        <w:rPr>
          <w:rFonts w:ascii="Inter" w:hAnsi="Inter"/>
          <w:b/>
          <w:bCs/>
        </w:rPr>
      </w:pPr>
    </w:p>
    <w:p w14:paraId="350BFE8A" w14:textId="77777777" w:rsidR="00272BFE" w:rsidRDefault="00272BFE" w:rsidP="009F28F5">
      <w:pPr>
        <w:pStyle w:val="Sinespaciado"/>
        <w:jc w:val="center"/>
        <w:rPr>
          <w:rFonts w:ascii="Inter" w:hAnsi="Inter"/>
          <w:b/>
          <w:bCs/>
        </w:rPr>
      </w:pPr>
    </w:p>
    <w:p w14:paraId="741E1255" w14:textId="77777777" w:rsidR="00272BFE" w:rsidRDefault="00272BFE" w:rsidP="009F28F5">
      <w:pPr>
        <w:pStyle w:val="Sinespaciado"/>
        <w:jc w:val="center"/>
        <w:rPr>
          <w:rFonts w:ascii="Inter" w:hAnsi="Inter"/>
          <w:b/>
          <w:bCs/>
        </w:rPr>
      </w:pPr>
    </w:p>
    <w:p w14:paraId="108C1754" w14:textId="77777777" w:rsidR="00272BFE" w:rsidRDefault="00272BFE" w:rsidP="009F28F5">
      <w:pPr>
        <w:pStyle w:val="Sinespaciado"/>
        <w:jc w:val="center"/>
        <w:rPr>
          <w:rFonts w:ascii="Inter" w:hAnsi="Inter"/>
          <w:b/>
          <w:bCs/>
        </w:rPr>
      </w:pPr>
    </w:p>
    <w:p w14:paraId="4B7BB00D" w14:textId="77777777" w:rsidR="00272BFE" w:rsidRDefault="00272BFE" w:rsidP="009F28F5">
      <w:pPr>
        <w:pStyle w:val="Sinespaciado"/>
        <w:jc w:val="center"/>
        <w:rPr>
          <w:rFonts w:ascii="Inter" w:hAnsi="Inter"/>
          <w:b/>
          <w:bCs/>
        </w:rPr>
      </w:pPr>
    </w:p>
    <w:p w14:paraId="09CBAFFA" w14:textId="77777777" w:rsidR="00272BFE" w:rsidRDefault="00272BFE" w:rsidP="009F28F5">
      <w:pPr>
        <w:pStyle w:val="Sinespaciado"/>
        <w:jc w:val="center"/>
        <w:rPr>
          <w:rFonts w:ascii="Inter" w:hAnsi="Inter"/>
          <w:b/>
          <w:bCs/>
        </w:rPr>
      </w:pPr>
    </w:p>
    <w:p w14:paraId="0FD8D800" w14:textId="77777777" w:rsidR="009F28F5" w:rsidRPr="00B76BEE" w:rsidRDefault="009F28F5" w:rsidP="009F28F5">
      <w:pPr>
        <w:pStyle w:val="Sinespaciado"/>
        <w:jc w:val="center"/>
        <w:rPr>
          <w:rFonts w:ascii="Inter" w:hAnsi="Inter"/>
          <w:b/>
          <w:bCs/>
        </w:rPr>
      </w:pPr>
      <w:r w:rsidRPr="00B76BEE">
        <w:rPr>
          <w:rFonts w:ascii="Inter" w:hAnsi="Inter"/>
          <w:b/>
          <w:bCs/>
        </w:rPr>
        <w:lastRenderedPageBreak/>
        <w:t>Gráfico 4. Gobierno Central: Estructura Ingresos Tributarios</w:t>
      </w:r>
    </w:p>
    <w:p w14:paraId="0CE326FC" w14:textId="77777777" w:rsidR="009F28F5" w:rsidRPr="00B76BEE" w:rsidRDefault="009F28F5" w:rsidP="009F28F5">
      <w:pPr>
        <w:pStyle w:val="Sinespaciado"/>
        <w:jc w:val="center"/>
        <w:rPr>
          <w:rFonts w:ascii="Inter" w:hAnsi="Inter"/>
          <w:b/>
          <w:bCs/>
        </w:rPr>
      </w:pPr>
      <w:r w:rsidRPr="00B76BEE">
        <w:rPr>
          <w:rFonts w:ascii="Inter" w:hAnsi="Inter"/>
          <w:b/>
          <w:bCs/>
        </w:rPr>
        <w:t>Por tipo de Impuesto</w:t>
      </w:r>
    </w:p>
    <w:p w14:paraId="015B40C1" w14:textId="1A668DD6" w:rsidR="009F28F5" w:rsidRDefault="009F28F5" w:rsidP="009F28F5">
      <w:pPr>
        <w:pStyle w:val="Sinespaciado"/>
        <w:jc w:val="center"/>
        <w:rPr>
          <w:rFonts w:ascii="Inter" w:hAnsi="Inter"/>
          <w:b/>
          <w:bCs/>
        </w:rPr>
      </w:pPr>
      <w:r w:rsidRPr="00B76BEE">
        <w:rPr>
          <w:rFonts w:ascii="Inter" w:hAnsi="Inter"/>
          <w:b/>
          <w:bCs/>
        </w:rPr>
        <w:t>Junio Acum</w:t>
      </w:r>
      <w:r w:rsidR="00272BFE">
        <w:rPr>
          <w:rFonts w:ascii="Inter" w:hAnsi="Inter"/>
          <w:b/>
          <w:bCs/>
        </w:rPr>
        <w:t>ulado</w:t>
      </w:r>
      <w:r w:rsidRPr="00B76BEE">
        <w:rPr>
          <w:rFonts w:ascii="Inter" w:hAnsi="Inter"/>
          <w:b/>
          <w:bCs/>
        </w:rPr>
        <w:t xml:space="preserve">. 2024 -2026 </w:t>
      </w:r>
    </w:p>
    <w:p w14:paraId="6BBEEC31" w14:textId="77777777" w:rsidR="00272BFE" w:rsidRPr="00B76BEE" w:rsidRDefault="00272BFE" w:rsidP="009F28F5">
      <w:pPr>
        <w:pStyle w:val="Sinespaciado"/>
        <w:jc w:val="center"/>
        <w:rPr>
          <w:rFonts w:ascii="Inter" w:hAnsi="Inter"/>
          <w:b/>
          <w:bCs/>
        </w:rPr>
      </w:pPr>
    </w:p>
    <w:p w14:paraId="1AD674AA" w14:textId="77777777" w:rsidR="009F28F5" w:rsidRDefault="009F28F5" w:rsidP="009F28F5">
      <w:pPr>
        <w:pStyle w:val="Sinespaciado"/>
        <w:jc w:val="center"/>
        <w:rPr>
          <w:rFonts w:ascii="Inter" w:hAnsi="Inter"/>
          <w:b/>
          <w:bCs/>
        </w:rPr>
      </w:pPr>
      <w:r w:rsidRPr="00B76BEE">
        <w:rPr>
          <w:rFonts w:ascii="Inter" w:hAnsi="Inter"/>
          <w:noProof/>
        </w:rPr>
        <w:drawing>
          <wp:inline distT="0" distB="0" distL="0" distR="0" wp14:anchorId="34D84802" wp14:editId="40B82E44">
            <wp:extent cx="3981450" cy="2571750"/>
            <wp:effectExtent l="0" t="0" r="0" b="0"/>
            <wp:docPr id="976348414" name="Gráfico 1">
              <a:extLst xmlns:a="http://schemas.openxmlformats.org/drawingml/2006/main">
                <a:ext uri="{FF2B5EF4-FFF2-40B4-BE49-F238E27FC236}">
                  <a16:creationId xmlns:a16="http://schemas.microsoft.com/office/drawing/2014/main" id="{00000000-0008-0000-01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30465AC0" w14:textId="77777777" w:rsidR="009F28F5" w:rsidRPr="00B76BEE" w:rsidRDefault="009F28F5" w:rsidP="009F28F5">
      <w:pPr>
        <w:pStyle w:val="Sinespaciado"/>
        <w:spacing w:line="240" w:lineRule="exact"/>
        <w:ind w:firstLine="708"/>
        <w:rPr>
          <w:rFonts w:ascii="Inter" w:hAnsi="Inter"/>
          <w:vertAlign w:val="superscript"/>
        </w:rPr>
      </w:pPr>
      <w:r w:rsidRPr="00B76BEE">
        <w:rPr>
          <w:rFonts w:ascii="Inter" w:hAnsi="Inter"/>
          <w:vertAlign w:val="superscript"/>
        </w:rPr>
        <w:t>Fuente: STAP, con información suministrada por Contabilidad Nacional, (2026)</w:t>
      </w:r>
    </w:p>
    <w:p w14:paraId="4821401E" w14:textId="77777777" w:rsidR="009F28F5" w:rsidRDefault="009F28F5" w:rsidP="009F28F5">
      <w:pPr>
        <w:pStyle w:val="Sinespaciado"/>
        <w:spacing w:line="240" w:lineRule="exact"/>
        <w:ind w:firstLine="708"/>
        <w:jc w:val="both"/>
        <w:rPr>
          <w:rFonts w:ascii="Inter" w:hAnsi="Inter"/>
          <w:vertAlign w:val="superscript"/>
        </w:rPr>
      </w:pPr>
    </w:p>
    <w:p w14:paraId="70E187D7" w14:textId="77777777" w:rsidR="00636959" w:rsidRDefault="00636959" w:rsidP="009F28F5">
      <w:pPr>
        <w:pStyle w:val="Sinespaciado"/>
        <w:spacing w:line="240" w:lineRule="exact"/>
        <w:ind w:firstLine="708"/>
        <w:jc w:val="both"/>
        <w:rPr>
          <w:rFonts w:ascii="Inter" w:hAnsi="Inter"/>
          <w:vertAlign w:val="superscript"/>
        </w:rPr>
      </w:pPr>
    </w:p>
    <w:p w14:paraId="23B62919" w14:textId="77777777" w:rsidR="009F28F5" w:rsidRPr="00B76BEE" w:rsidRDefault="009F28F5" w:rsidP="009F28F5">
      <w:pPr>
        <w:pStyle w:val="Sinespaciado"/>
        <w:spacing w:after="240"/>
        <w:jc w:val="center"/>
        <w:rPr>
          <w:rFonts w:ascii="Inter" w:hAnsi="Inter"/>
          <w:b/>
        </w:rPr>
      </w:pPr>
    </w:p>
    <w:p w14:paraId="03B69C8C" w14:textId="77777777" w:rsidR="009F28F5" w:rsidRPr="00B76BEE" w:rsidRDefault="009F28F5" w:rsidP="009F28F5">
      <w:pPr>
        <w:pStyle w:val="Sinespaciado"/>
        <w:spacing w:after="240"/>
        <w:jc w:val="center"/>
        <w:rPr>
          <w:rFonts w:ascii="Inter" w:hAnsi="Inter"/>
          <w:b/>
        </w:rPr>
      </w:pPr>
      <w:r w:rsidRPr="00B76BEE">
        <w:rPr>
          <w:rFonts w:ascii="Inter" w:hAnsi="Inter"/>
          <w:b/>
        </w:rPr>
        <w:t>IMPUESTO A LOS INGRESOS Y UTILIDADES:</w:t>
      </w:r>
    </w:p>
    <w:p w14:paraId="0FA06AAC" w14:textId="77777777" w:rsidR="009F28F5" w:rsidRPr="00B76BEE" w:rsidRDefault="009F28F5" w:rsidP="009F28F5">
      <w:pPr>
        <w:tabs>
          <w:tab w:val="left" w:pos="6711"/>
        </w:tabs>
        <w:jc w:val="both"/>
        <w:rPr>
          <w:rFonts w:ascii="Inter" w:hAnsi="Inter"/>
          <w:sz w:val="22"/>
          <w:szCs w:val="22"/>
        </w:rPr>
      </w:pPr>
      <w:r w:rsidRPr="00B76BEE">
        <w:rPr>
          <w:rFonts w:ascii="Inter" w:hAnsi="Inter"/>
          <w:sz w:val="22"/>
          <w:szCs w:val="22"/>
        </w:rPr>
        <w:t xml:space="preserve">La recaudación del mes de junio por concepto del Impuesto a los Ingresos y Utilidades es de ¢336.903,3 millones. </w:t>
      </w:r>
    </w:p>
    <w:p w14:paraId="18290AB9" w14:textId="77777777" w:rsidR="009F28F5" w:rsidRDefault="009F28F5" w:rsidP="009F28F5">
      <w:pPr>
        <w:tabs>
          <w:tab w:val="left" w:pos="6711"/>
        </w:tabs>
        <w:jc w:val="both"/>
        <w:rPr>
          <w:rFonts w:ascii="Inter" w:hAnsi="Inter"/>
          <w:sz w:val="22"/>
          <w:szCs w:val="22"/>
        </w:rPr>
      </w:pPr>
      <w:r w:rsidRPr="00B76BEE">
        <w:rPr>
          <w:rFonts w:ascii="Inter" w:hAnsi="Inter"/>
          <w:sz w:val="22"/>
          <w:szCs w:val="22"/>
        </w:rPr>
        <w:t>Este impuesto presenta un crecimiento de 26,9% con respecto a lo recaudado en ese mismo mes del año 2025, en el siguiente gráfico se muestra la variación de este impuesto durante el periodo 2021-2026.</w:t>
      </w:r>
    </w:p>
    <w:p w14:paraId="4761CBE8" w14:textId="77777777" w:rsidR="00272BFE" w:rsidRPr="00B76BEE" w:rsidRDefault="00272BFE" w:rsidP="009F28F5">
      <w:pPr>
        <w:tabs>
          <w:tab w:val="left" w:pos="6711"/>
        </w:tabs>
        <w:jc w:val="both"/>
        <w:rPr>
          <w:rFonts w:ascii="Inter" w:hAnsi="Inter"/>
          <w:sz w:val="22"/>
          <w:szCs w:val="22"/>
        </w:rPr>
      </w:pPr>
    </w:p>
    <w:p w14:paraId="798D248F" w14:textId="77777777" w:rsidR="009F28F5" w:rsidRPr="00B76BEE" w:rsidRDefault="009F28F5" w:rsidP="009F28F5">
      <w:pPr>
        <w:pStyle w:val="Sinespaciado"/>
        <w:jc w:val="center"/>
        <w:rPr>
          <w:rFonts w:ascii="Inter" w:hAnsi="Inter"/>
          <w:b/>
          <w:bCs/>
        </w:rPr>
      </w:pPr>
      <w:r w:rsidRPr="00B76BEE">
        <w:rPr>
          <w:rFonts w:ascii="Inter" w:hAnsi="Inter"/>
          <w:b/>
          <w:bCs/>
        </w:rPr>
        <w:t>Gráfico 5. Gobierno Central: Impuesto Ingresos y Utilidades</w:t>
      </w:r>
    </w:p>
    <w:p w14:paraId="36C07B7C" w14:textId="77777777" w:rsidR="009F28F5" w:rsidRPr="00B76BEE" w:rsidRDefault="009F28F5" w:rsidP="009F28F5">
      <w:pPr>
        <w:pStyle w:val="Sinespaciado"/>
        <w:jc w:val="center"/>
        <w:rPr>
          <w:rFonts w:ascii="Inter" w:hAnsi="Inter"/>
          <w:b/>
          <w:bCs/>
        </w:rPr>
      </w:pPr>
      <w:r w:rsidRPr="00B76BEE">
        <w:rPr>
          <w:rFonts w:ascii="Inter" w:hAnsi="Inter"/>
          <w:b/>
          <w:bCs/>
        </w:rPr>
        <w:t xml:space="preserve">Variación Interanual Mensual </w:t>
      </w:r>
    </w:p>
    <w:p w14:paraId="114E0F81" w14:textId="77777777" w:rsidR="009F28F5" w:rsidRPr="00B76BEE" w:rsidRDefault="009F28F5" w:rsidP="009F28F5">
      <w:pPr>
        <w:pStyle w:val="Sinespaciado"/>
        <w:jc w:val="center"/>
        <w:rPr>
          <w:rFonts w:ascii="Inter" w:hAnsi="Inter"/>
          <w:b/>
          <w:bCs/>
        </w:rPr>
      </w:pPr>
      <w:r w:rsidRPr="00B76BEE">
        <w:rPr>
          <w:rFonts w:ascii="Inter" w:hAnsi="Inter"/>
          <w:b/>
          <w:bCs/>
        </w:rPr>
        <w:t>Junio 2021 – 2026</w:t>
      </w:r>
    </w:p>
    <w:p w14:paraId="74ACB40C" w14:textId="77777777" w:rsidR="00D45C1F" w:rsidRDefault="009F28F5" w:rsidP="009F28F5">
      <w:pPr>
        <w:pStyle w:val="Sinespaciado"/>
        <w:jc w:val="center"/>
        <w:rPr>
          <w:rFonts w:ascii="Inter" w:hAnsi="Inter"/>
          <w:noProof/>
        </w:rPr>
      </w:pPr>
      <w:r w:rsidRPr="00B76BEE">
        <w:rPr>
          <w:rFonts w:ascii="Inter" w:hAnsi="Inter"/>
          <w:noProof/>
        </w:rPr>
        <w:drawing>
          <wp:inline distT="0" distB="0" distL="0" distR="0" wp14:anchorId="46913652" wp14:editId="17311517">
            <wp:extent cx="5634682" cy="2018270"/>
            <wp:effectExtent l="0" t="0" r="4445" b="1270"/>
            <wp:docPr id="658343640" name="Gráfico 1">
              <a:extLst xmlns:a="http://schemas.openxmlformats.org/drawingml/2006/main">
                <a:ext uri="{FF2B5EF4-FFF2-40B4-BE49-F238E27FC236}">
                  <a16:creationId xmlns:a16="http://schemas.microsoft.com/office/drawing/2014/main" id="{1530562C-03D6-480E-B934-1531214334E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6C4B4EC9" w14:textId="77777777" w:rsidR="009F28F5" w:rsidRPr="00B76BEE" w:rsidRDefault="009F28F5" w:rsidP="009F28F5">
      <w:pPr>
        <w:pStyle w:val="Sinespaciado"/>
        <w:jc w:val="center"/>
        <w:rPr>
          <w:rFonts w:ascii="Inter" w:hAnsi="Inter"/>
          <w:vertAlign w:val="superscript"/>
        </w:rPr>
      </w:pPr>
      <w:r w:rsidRPr="00B76BEE">
        <w:rPr>
          <w:rFonts w:ascii="Inter" w:hAnsi="Inter"/>
          <w:vertAlign w:val="superscript"/>
        </w:rPr>
        <w:t>Fuente: STAP, con información suministrada por Contabilidad Nacional, (2026)</w:t>
      </w:r>
    </w:p>
    <w:p w14:paraId="201A6C28" w14:textId="09F796E9" w:rsidR="009F28F5" w:rsidRPr="00B76BEE" w:rsidRDefault="009F28F5" w:rsidP="009F28F5">
      <w:pPr>
        <w:tabs>
          <w:tab w:val="left" w:pos="6711"/>
        </w:tabs>
        <w:spacing w:before="240"/>
        <w:jc w:val="both"/>
        <w:rPr>
          <w:rFonts w:ascii="Inter" w:hAnsi="Inter"/>
          <w:b/>
          <w:sz w:val="22"/>
          <w:szCs w:val="22"/>
        </w:rPr>
      </w:pPr>
      <w:r w:rsidRPr="00B76BEE">
        <w:rPr>
          <w:rFonts w:ascii="Inter" w:hAnsi="Inter"/>
          <w:b/>
          <w:sz w:val="22"/>
          <w:szCs w:val="22"/>
        </w:rPr>
        <w:lastRenderedPageBreak/>
        <w:t>IMPUESTO AL VALOR AGREGADO:</w:t>
      </w:r>
    </w:p>
    <w:p w14:paraId="30B40D2E" w14:textId="77777777" w:rsidR="009F28F5" w:rsidRPr="00B76BEE" w:rsidRDefault="009F28F5" w:rsidP="009F28F5">
      <w:pPr>
        <w:tabs>
          <w:tab w:val="left" w:pos="6711"/>
        </w:tabs>
        <w:jc w:val="both"/>
        <w:rPr>
          <w:rFonts w:ascii="Inter" w:hAnsi="Inter"/>
          <w:sz w:val="22"/>
          <w:szCs w:val="22"/>
        </w:rPr>
      </w:pPr>
      <w:r w:rsidRPr="00B76BEE">
        <w:rPr>
          <w:rFonts w:ascii="Inter" w:hAnsi="Inter"/>
          <w:sz w:val="22"/>
          <w:szCs w:val="22"/>
        </w:rPr>
        <w:t>Por impuesto al valor agregado, en el mes de junio 2026, ingresaron ¢198.008,6 millones. Este impuesto tiene dos componentes: recaudación interna (</w:t>
      </w:r>
      <w:r w:rsidRPr="00B76BEE">
        <w:rPr>
          <w:rFonts w:ascii="Inter" w:hAnsi="Inter" w:cs="Arial"/>
          <w:sz w:val="22"/>
          <w:szCs w:val="22"/>
          <w:lang w:val="es-ES"/>
        </w:rPr>
        <w:t>sobre bienes y servicios producidos en el país)</w:t>
      </w:r>
      <w:r w:rsidRPr="00B76BEE">
        <w:rPr>
          <w:rFonts w:ascii="Inter" w:hAnsi="Inter"/>
          <w:sz w:val="22"/>
          <w:szCs w:val="22"/>
        </w:rPr>
        <w:t xml:space="preserve"> y recaudación aduanas (</w:t>
      </w:r>
      <w:r w:rsidRPr="00B76BEE">
        <w:rPr>
          <w:rFonts w:ascii="Inter" w:hAnsi="Inter" w:cs="Arial"/>
          <w:sz w:val="22"/>
          <w:szCs w:val="22"/>
          <w:lang w:val="es-ES"/>
        </w:rPr>
        <w:t>sobre bienes y servicios importados), la recaudación interna es de ¢123.951,5 millones, y la importada ¢74.057,1 millones</w:t>
      </w:r>
      <w:r w:rsidRPr="00B76BEE">
        <w:rPr>
          <w:rFonts w:ascii="Inter" w:hAnsi="Inter"/>
          <w:sz w:val="22"/>
          <w:szCs w:val="22"/>
        </w:rPr>
        <w:t xml:space="preserve">. </w:t>
      </w:r>
    </w:p>
    <w:p w14:paraId="066A5E9A" w14:textId="77777777" w:rsidR="009F28F5" w:rsidRPr="00B76BEE" w:rsidRDefault="009F28F5" w:rsidP="009F28F5">
      <w:pPr>
        <w:tabs>
          <w:tab w:val="left" w:pos="6711"/>
        </w:tabs>
        <w:jc w:val="both"/>
        <w:rPr>
          <w:rFonts w:ascii="Inter" w:hAnsi="Inter"/>
          <w:sz w:val="22"/>
          <w:szCs w:val="22"/>
        </w:rPr>
      </w:pPr>
      <w:r w:rsidRPr="00B76BEE">
        <w:rPr>
          <w:rFonts w:ascii="Inter" w:hAnsi="Inter"/>
          <w:sz w:val="22"/>
          <w:szCs w:val="22"/>
        </w:rPr>
        <w:t xml:space="preserve">En el mes de junio, este impuesto muestra un decrecimiento de 1,9% con respecto al mismo mes del año anterior. </w:t>
      </w:r>
    </w:p>
    <w:p w14:paraId="39BBF8F6" w14:textId="77777777" w:rsidR="009F28F5" w:rsidRPr="00B76BEE" w:rsidRDefault="009F28F5" w:rsidP="009F28F5">
      <w:pPr>
        <w:pStyle w:val="Sinespaciado"/>
        <w:spacing w:before="240"/>
        <w:jc w:val="center"/>
        <w:rPr>
          <w:rFonts w:ascii="Inter" w:hAnsi="Inter"/>
          <w:b/>
          <w:bCs/>
        </w:rPr>
      </w:pPr>
      <w:r w:rsidRPr="00B76BEE">
        <w:rPr>
          <w:rFonts w:ascii="Inter" w:hAnsi="Inter"/>
          <w:b/>
          <w:bCs/>
        </w:rPr>
        <w:t>Gráfico 6. Gobierno Central: Impuesto Valor Agregado</w:t>
      </w:r>
    </w:p>
    <w:p w14:paraId="7B4AC5FD" w14:textId="77777777" w:rsidR="009F28F5" w:rsidRPr="00B76BEE" w:rsidRDefault="009F28F5" w:rsidP="009F28F5">
      <w:pPr>
        <w:pStyle w:val="Sinespaciado"/>
        <w:jc w:val="center"/>
        <w:rPr>
          <w:rFonts w:ascii="Inter" w:hAnsi="Inter"/>
          <w:b/>
          <w:bCs/>
        </w:rPr>
      </w:pPr>
      <w:r w:rsidRPr="00B76BEE">
        <w:rPr>
          <w:rFonts w:ascii="Inter" w:hAnsi="Inter"/>
          <w:b/>
          <w:bCs/>
        </w:rPr>
        <w:t xml:space="preserve">Variación Interanual Mensual </w:t>
      </w:r>
    </w:p>
    <w:p w14:paraId="7E9A65D4" w14:textId="77777777" w:rsidR="009F28F5" w:rsidRPr="00B76BEE" w:rsidRDefault="009F28F5" w:rsidP="009F28F5">
      <w:pPr>
        <w:pStyle w:val="Sinespaciado"/>
        <w:jc w:val="center"/>
        <w:rPr>
          <w:rFonts w:ascii="Inter" w:hAnsi="Inter"/>
          <w:b/>
          <w:bCs/>
        </w:rPr>
      </w:pPr>
      <w:r w:rsidRPr="00B76BEE">
        <w:rPr>
          <w:rFonts w:ascii="Inter" w:hAnsi="Inter"/>
          <w:b/>
          <w:bCs/>
        </w:rPr>
        <w:t>Junio 2021 – 2026</w:t>
      </w:r>
    </w:p>
    <w:p w14:paraId="04417E04" w14:textId="77777777" w:rsidR="009F28F5" w:rsidRDefault="009F28F5" w:rsidP="009F28F5">
      <w:pPr>
        <w:pStyle w:val="Sinespaciado"/>
        <w:jc w:val="center"/>
        <w:rPr>
          <w:rFonts w:ascii="Inter" w:hAnsi="Inter"/>
        </w:rPr>
      </w:pPr>
      <w:r w:rsidRPr="00B76BEE">
        <w:rPr>
          <w:rFonts w:ascii="Inter" w:hAnsi="Inter"/>
          <w:noProof/>
        </w:rPr>
        <w:drawing>
          <wp:inline distT="0" distB="0" distL="0" distR="0" wp14:anchorId="15572F4B" wp14:editId="4CBE0765">
            <wp:extent cx="4657725" cy="2447925"/>
            <wp:effectExtent l="0" t="0" r="9525" b="9525"/>
            <wp:docPr id="931525629" name="Gráfico 1">
              <a:extLst xmlns:a="http://schemas.openxmlformats.org/drawingml/2006/main">
                <a:ext uri="{FF2B5EF4-FFF2-40B4-BE49-F238E27FC236}">
                  <a16:creationId xmlns:a16="http://schemas.microsoft.com/office/drawing/2014/main" id="{50350ED1-F75F-4ED8-A77C-B0A45BBEE72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5F8C06A4" w14:textId="77777777" w:rsidR="009F28F5" w:rsidRPr="00B76BEE" w:rsidRDefault="009F28F5" w:rsidP="009F28F5">
      <w:pPr>
        <w:tabs>
          <w:tab w:val="left" w:pos="6711"/>
        </w:tabs>
        <w:jc w:val="center"/>
        <w:rPr>
          <w:rFonts w:ascii="Inter" w:hAnsi="Inter"/>
          <w:sz w:val="22"/>
          <w:szCs w:val="22"/>
          <w:vertAlign w:val="superscript"/>
        </w:rPr>
      </w:pPr>
      <w:r w:rsidRPr="00B76BEE">
        <w:rPr>
          <w:rFonts w:ascii="Inter" w:hAnsi="Inter"/>
          <w:sz w:val="22"/>
          <w:szCs w:val="22"/>
          <w:vertAlign w:val="superscript"/>
        </w:rPr>
        <w:t>Fuente: STAP, con información suministrada por Contabilidad Nacional, (2026)</w:t>
      </w:r>
    </w:p>
    <w:p w14:paraId="0A861E04" w14:textId="77777777" w:rsidR="00BF79D8" w:rsidRDefault="00BF79D8" w:rsidP="009F28F5">
      <w:pPr>
        <w:tabs>
          <w:tab w:val="left" w:pos="6711"/>
        </w:tabs>
        <w:jc w:val="both"/>
        <w:rPr>
          <w:rFonts w:ascii="Inter" w:hAnsi="Inter"/>
          <w:b/>
          <w:sz w:val="22"/>
          <w:szCs w:val="22"/>
        </w:rPr>
      </w:pPr>
    </w:p>
    <w:p w14:paraId="19E79B58" w14:textId="45CDFD95" w:rsidR="009F28F5" w:rsidRPr="00B76BEE" w:rsidRDefault="009F28F5" w:rsidP="009F28F5">
      <w:pPr>
        <w:tabs>
          <w:tab w:val="left" w:pos="6711"/>
        </w:tabs>
        <w:jc w:val="both"/>
        <w:rPr>
          <w:rFonts w:ascii="Inter" w:hAnsi="Inter"/>
          <w:b/>
          <w:sz w:val="22"/>
          <w:szCs w:val="22"/>
        </w:rPr>
      </w:pPr>
      <w:r w:rsidRPr="00B76BEE">
        <w:rPr>
          <w:rFonts w:ascii="Inter" w:hAnsi="Inter"/>
          <w:b/>
          <w:sz w:val="22"/>
          <w:szCs w:val="22"/>
        </w:rPr>
        <w:t>GASTOS:</w:t>
      </w:r>
    </w:p>
    <w:p w14:paraId="653F49AC" w14:textId="77777777" w:rsidR="009F28F5" w:rsidRPr="00B76BEE" w:rsidRDefault="009F28F5" w:rsidP="009F28F5">
      <w:pPr>
        <w:tabs>
          <w:tab w:val="left" w:pos="6711"/>
        </w:tabs>
        <w:jc w:val="both"/>
        <w:rPr>
          <w:rFonts w:ascii="Inter" w:hAnsi="Inter"/>
          <w:b/>
          <w:bCs/>
          <w:sz w:val="22"/>
          <w:szCs w:val="22"/>
        </w:rPr>
      </w:pPr>
      <w:r w:rsidRPr="00B76BEE">
        <w:rPr>
          <w:rFonts w:ascii="Inter" w:hAnsi="Inter"/>
          <w:sz w:val="22"/>
          <w:szCs w:val="22"/>
        </w:rPr>
        <w:t>El gasto total del mes de junio fue de ¢692.231,7 millones, presentando un decrecimiento del 2,7% con respecto al mes de junio de 2025, tal como se muestra en el grafico N.º 7.</w:t>
      </w:r>
    </w:p>
    <w:p w14:paraId="47FA28FF" w14:textId="77777777" w:rsidR="009F28F5" w:rsidRPr="00B76BEE" w:rsidRDefault="009F28F5" w:rsidP="009F28F5">
      <w:pPr>
        <w:pStyle w:val="Sinespaciado"/>
        <w:jc w:val="center"/>
        <w:rPr>
          <w:rFonts w:ascii="Inter" w:hAnsi="Inter"/>
          <w:b/>
          <w:bCs/>
        </w:rPr>
      </w:pPr>
      <w:r w:rsidRPr="00B76BEE">
        <w:rPr>
          <w:rFonts w:ascii="Inter" w:hAnsi="Inter"/>
          <w:b/>
          <w:bCs/>
        </w:rPr>
        <w:t>Gráfico 7. Gobierno Central: Gasto Total</w:t>
      </w:r>
    </w:p>
    <w:p w14:paraId="63038C7C" w14:textId="77777777" w:rsidR="009F28F5" w:rsidRPr="00B76BEE" w:rsidRDefault="009F28F5" w:rsidP="009F28F5">
      <w:pPr>
        <w:pStyle w:val="Sinespaciado"/>
        <w:jc w:val="center"/>
        <w:rPr>
          <w:rFonts w:ascii="Inter" w:hAnsi="Inter"/>
          <w:b/>
          <w:bCs/>
        </w:rPr>
      </w:pPr>
      <w:r w:rsidRPr="00B76BEE">
        <w:rPr>
          <w:rFonts w:ascii="Inter" w:hAnsi="Inter"/>
          <w:b/>
          <w:bCs/>
        </w:rPr>
        <w:t xml:space="preserve">Variación Interanual Mensual </w:t>
      </w:r>
    </w:p>
    <w:p w14:paraId="1A3166B0" w14:textId="77777777" w:rsidR="009F28F5" w:rsidRDefault="009F28F5" w:rsidP="009F28F5">
      <w:pPr>
        <w:pStyle w:val="Sinespaciado"/>
        <w:jc w:val="center"/>
        <w:rPr>
          <w:rFonts w:ascii="Inter" w:hAnsi="Inter"/>
          <w:b/>
          <w:bCs/>
        </w:rPr>
      </w:pPr>
      <w:r w:rsidRPr="00B76BEE">
        <w:rPr>
          <w:rFonts w:ascii="Inter" w:hAnsi="Inter"/>
          <w:b/>
          <w:bCs/>
        </w:rPr>
        <w:t>Junio 2021 – 2026</w:t>
      </w:r>
    </w:p>
    <w:p w14:paraId="743D2827" w14:textId="77777777" w:rsidR="009F28F5" w:rsidRPr="00B76BEE" w:rsidRDefault="009F28F5" w:rsidP="009F28F5">
      <w:pPr>
        <w:pStyle w:val="Sinespaciado"/>
        <w:jc w:val="center"/>
        <w:rPr>
          <w:rFonts w:ascii="Inter" w:hAnsi="Inter"/>
          <w:bCs/>
        </w:rPr>
      </w:pPr>
      <w:r w:rsidRPr="00B76BEE">
        <w:rPr>
          <w:rFonts w:ascii="Inter" w:hAnsi="Inter"/>
          <w:noProof/>
        </w:rPr>
        <w:drawing>
          <wp:inline distT="0" distB="0" distL="0" distR="0" wp14:anchorId="312E7B8B" wp14:editId="35757770">
            <wp:extent cx="5675630" cy="1861751"/>
            <wp:effectExtent l="0" t="0" r="1270" b="5715"/>
            <wp:docPr id="399501340" name="Gráfico 1">
              <a:extLst xmlns:a="http://schemas.openxmlformats.org/drawingml/2006/main">
                <a:ext uri="{FF2B5EF4-FFF2-40B4-BE49-F238E27FC236}">
                  <a16:creationId xmlns:a16="http://schemas.microsoft.com/office/drawing/2014/main" id="{23CE402E-9101-4294-BD42-42B1FA43249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693A658A" w14:textId="77777777" w:rsidR="009F28F5" w:rsidRPr="00B76BEE" w:rsidRDefault="009F28F5" w:rsidP="009F28F5">
      <w:pPr>
        <w:tabs>
          <w:tab w:val="left" w:pos="6711"/>
        </w:tabs>
        <w:jc w:val="center"/>
        <w:rPr>
          <w:rFonts w:ascii="Inter" w:hAnsi="Inter"/>
          <w:sz w:val="22"/>
          <w:szCs w:val="22"/>
          <w:vertAlign w:val="superscript"/>
        </w:rPr>
      </w:pPr>
      <w:r w:rsidRPr="00B76BEE">
        <w:rPr>
          <w:rFonts w:ascii="Inter" w:hAnsi="Inter"/>
          <w:sz w:val="22"/>
          <w:szCs w:val="22"/>
          <w:vertAlign w:val="superscript"/>
        </w:rPr>
        <w:t>Fuente: STAP, con información suministrada por Contabilidad Nacional, (2026)</w:t>
      </w:r>
    </w:p>
    <w:p w14:paraId="5842B61B" w14:textId="77777777" w:rsidR="009F28F5" w:rsidRDefault="009F28F5" w:rsidP="009F28F5">
      <w:pPr>
        <w:tabs>
          <w:tab w:val="left" w:pos="6711"/>
        </w:tabs>
        <w:jc w:val="both"/>
        <w:rPr>
          <w:rFonts w:ascii="Inter" w:hAnsi="Inter" w:cs="Arial"/>
          <w:sz w:val="22"/>
          <w:szCs w:val="22"/>
        </w:rPr>
      </w:pPr>
    </w:p>
    <w:p w14:paraId="08ABE4EC" w14:textId="40AE9D07" w:rsidR="009F28F5" w:rsidRDefault="009F28F5" w:rsidP="009F28F5">
      <w:pPr>
        <w:tabs>
          <w:tab w:val="left" w:pos="6711"/>
        </w:tabs>
        <w:jc w:val="both"/>
        <w:rPr>
          <w:rFonts w:ascii="Inter" w:hAnsi="Inter"/>
          <w:sz w:val="22"/>
          <w:szCs w:val="22"/>
        </w:rPr>
      </w:pPr>
      <w:r w:rsidRPr="00B76BEE">
        <w:rPr>
          <w:rFonts w:ascii="Inter" w:hAnsi="Inter" w:cs="Arial"/>
          <w:sz w:val="22"/>
          <w:szCs w:val="22"/>
        </w:rPr>
        <w:lastRenderedPageBreak/>
        <w:t>En lo referente a la estructura del gasto total a junio, el 33,3% corresponde al pago de remuneraciones, el 30,5% a las transferencias corrientes, 25,2% a intereses, 4,8% en transferencias de capital, 3,0% a la compra de bienes y servicios, 1</w:t>
      </w:r>
      <w:r w:rsidRPr="00B76BEE">
        <w:rPr>
          <w:rFonts w:ascii="Inter" w:hAnsi="Inter"/>
          <w:sz w:val="22"/>
          <w:szCs w:val="22"/>
        </w:rPr>
        <w:t>,7% a gastos de inversión y 0,1% a concesión Neta de Préstamos, tal como se muestra en el siguiente gráfico:</w:t>
      </w:r>
    </w:p>
    <w:p w14:paraId="4CC2C6BE" w14:textId="77777777" w:rsidR="003270B6" w:rsidRPr="00B76BEE" w:rsidRDefault="003270B6" w:rsidP="009F28F5">
      <w:pPr>
        <w:tabs>
          <w:tab w:val="left" w:pos="6711"/>
        </w:tabs>
        <w:jc w:val="both"/>
        <w:rPr>
          <w:rFonts w:ascii="Inter" w:hAnsi="Inter"/>
          <w:sz w:val="22"/>
          <w:szCs w:val="22"/>
        </w:rPr>
      </w:pPr>
    </w:p>
    <w:p w14:paraId="4579F373" w14:textId="77777777" w:rsidR="009F28F5" w:rsidRPr="00B76BEE" w:rsidRDefault="009F28F5" w:rsidP="009F28F5">
      <w:pPr>
        <w:pStyle w:val="Sinespaciado"/>
        <w:jc w:val="center"/>
        <w:rPr>
          <w:rFonts w:ascii="Inter" w:hAnsi="Inter"/>
          <w:b/>
          <w:bCs/>
        </w:rPr>
      </w:pPr>
      <w:r w:rsidRPr="00B76BEE">
        <w:rPr>
          <w:rFonts w:ascii="Inter" w:hAnsi="Inter"/>
          <w:b/>
          <w:bCs/>
        </w:rPr>
        <w:t>Gráfico 8. Gobierno Central: Estructura Gastos Totales</w:t>
      </w:r>
    </w:p>
    <w:p w14:paraId="727D5017" w14:textId="77777777" w:rsidR="009F28F5" w:rsidRDefault="009F28F5" w:rsidP="009F28F5">
      <w:pPr>
        <w:pStyle w:val="Sinespaciado"/>
        <w:jc w:val="center"/>
        <w:rPr>
          <w:rFonts w:ascii="Inter" w:hAnsi="Inter"/>
          <w:b/>
          <w:bCs/>
        </w:rPr>
      </w:pPr>
      <w:r w:rsidRPr="00B76BEE">
        <w:rPr>
          <w:rFonts w:ascii="Inter" w:hAnsi="Inter"/>
          <w:b/>
          <w:bCs/>
        </w:rPr>
        <w:t>Junio 2024 -2026 acumulado</w:t>
      </w:r>
    </w:p>
    <w:p w14:paraId="67BA2178" w14:textId="77777777" w:rsidR="003270B6" w:rsidRPr="00B76BEE" w:rsidRDefault="003270B6" w:rsidP="009F28F5">
      <w:pPr>
        <w:pStyle w:val="Sinespaciado"/>
        <w:jc w:val="center"/>
        <w:rPr>
          <w:rFonts w:ascii="Inter" w:hAnsi="Inter"/>
          <w:b/>
          <w:bCs/>
        </w:rPr>
      </w:pPr>
    </w:p>
    <w:p w14:paraId="4C7684A8" w14:textId="77777777" w:rsidR="009F28F5" w:rsidRPr="00B76BEE" w:rsidRDefault="009F28F5" w:rsidP="009F28F5">
      <w:pPr>
        <w:pStyle w:val="Sinespaciado"/>
        <w:jc w:val="center"/>
        <w:rPr>
          <w:rFonts w:ascii="Inter" w:hAnsi="Inter"/>
        </w:rPr>
      </w:pPr>
      <w:r w:rsidRPr="00B76BEE">
        <w:rPr>
          <w:rFonts w:ascii="Inter" w:hAnsi="Inter"/>
          <w:noProof/>
        </w:rPr>
        <w:drawing>
          <wp:inline distT="0" distB="0" distL="0" distR="0" wp14:anchorId="27E23027" wp14:editId="7AC50DD9">
            <wp:extent cx="4029075" cy="4711700"/>
            <wp:effectExtent l="0" t="0" r="9525" b="12700"/>
            <wp:docPr id="1464920109" name="Gráfico 1">
              <a:extLst xmlns:a="http://schemas.openxmlformats.org/drawingml/2006/main">
                <a:ext uri="{FF2B5EF4-FFF2-40B4-BE49-F238E27FC236}">
                  <a16:creationId xmlns:a16="http://schemas.microsoft.com/office/drawing/2014/main" id="{C4BE75B6-8777-41A1-A08E-CB8FA43AC0E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79CBF612" w14:textId="77777777" w:rsidR="009F28F5" w:rsidRPr="00B76BEE" w:rsidRDefault="009F28F5" w:rsidP="009F28F5">
      <w:pPr>
        <w:pStyle w:val="Sinespaciado"/>
        <w:jc w:val="center"/>
        <w:rPr>
          <w:rFonts w:ascii="Inter" w:hAnsi="Inter"/>
        </w:rPr>
      </w:pPr>
    </w:p>
    <w:p w14:paraId="20AC16F6" w14:textId="77777777" w:rsidR="009F28F5" w:rsidRPr="00B76BEE" w:rsidRDefault="009F28F5" w:rsidP="009F28F5">
      <w:pPr>
        <w:pStyle w:val="Sinespaciado"/>
        <w:jc w:val="center"/>
        <w:rPr>
          <w:rFonts w:ascii="Inter" w:hAnsi="Inter"/>
          <w:vertAlign w:val="superscript"/>
        </w:rPr>
      </w:pPr>
      <w:r w:rsidRPr="00B76BEE">
        <w:rPr>
          <w:rFonts w:ascii="Inter" w:hAnsi="Inter"/>
          <w:vertAlign w:val="superscript"/>
        </w:rPr>
        <w:t>Fuente: STAP, con información suministrada por Contabilidad Nacional, (2026)</w:t>
      </w:r>
    </w:p>
    <w:p w14:paraId="6DF19035" w14:textId="77777777" w:rsidR="009F28F5" w:rsidRDefault="009F28F5" w:rsidP="009F28F5">
      <w:pPr>
        <w:tabs>
          <w:tab w:val="left" w:pos="6711"/>
        </w:tabs>
        <w:jc w:val="both"/>
        <w:rPr>
          <w:rFonts w:ascii="Inter" w:hAnsi="Inter"/>
          <w:b/>
          <w:sz w:val="22"/>
          <w:szCs w:val="22"/>
        </w:rPr>
      </w:pPr>
    </w:p>
    <w:p w14:paraId="79E60CB7" w14:textId="77777777" w:rsidR="009F28F5" w:rsidRPr="00B76BEE" w:rsidRDefault="009F28F5" w:rsidP="009F28F5">
      <w:pPr>
        <w:tabs>
          <w:tab w:val="left" w:pos="6711"/>
        </w:tabs>
        <w:jc w:val="both"/>
        <w:rPr>
          <w:rFonts w:ascii="Inter" w:hAnsi="Inter"/>
          <w:b/>
          <w:sz w:val="22"/>
          <w:szCs w:val="22"/>
        </w:rPr>
      </w:pPr>
    </w:p>
    <w:p w14:paraId="7B08DFEB" w14:textId="77777777" w:rsidR="009F28F5" w:rsidRPr="00B76BEE" w:rsidRDefault="009F28F5" w:rsidP="009F28F5">
      <w:pPr>
        <w:tabs>
          <w:tab w:val="left" w:pos="6711"/>
        </w:tabs>
        <w:jc w:val="both"/>
        <w:rPr>
          <w:rFonts w:ascii="Inter" w:hAnsi="Inter"/>
          <w:b/>
          <w:sz w:val="22"/>
          <w:szCs w:val="22"/>
        </w:rPr>
      </w:pPr>
      <w:r w:rsidRPr="00B76BEE">
        <w:rPr>
          <w:rFonts w:ascii="Inter" w:hAnsi="Inter"/>
          <w:b/>
          <w:sz w:val="22"/>
          <w:szCs w:val="22"/>
        </w:rPr>
        <w:t>REMUNERACIONES:</w:t>
      </w:r>
    </w:p>
    <w:p w14:paraId="1E833CC0" w14:textId="77777777" w:rsidR="009F28F5" w:rsidRPr="00B76BEE" w:rsidRDefault="009F28F5" w:rsidP="009F28F5">
      <w:pPr>
        <w:tabs>
          <w:tab w:val="left" w:pos="6711"/>
        </w:tabs>
        <w:jc w:val="both"/>
        <w:rPr>
          <w:rFonts w:ascii="Inter" w:hAnsi="Inter"/>
          <w:b/>
          <w:sz w:val="22"/>
          <w:szCs w:val="22"/>
        </w:rPr>
      </w:pPr>
      <w:r w:rsidRPr="00B76BEE">
        <w:rPr>
          <w:rFonts w:ascii="Inter" w:hAnsi="Inter"/>
          <w:sz w:val="22"/>
          <w:szCs w:val="22"/>
        </w:rPr>
        <w:t xml:space="preserve">El gasto por concepto de remuneraciones en el mes de junio de 2026 es de ¢217.219,9 millones, presenta un aumento del 4,8% con respecto a junio de 2025. </w:t>
      </w:r>
    </w:p>
    <w:p w14:paraId="2BBE4753" w14:textId="77777777" w:rsidR="009F28F5" w:rsidRPr="00B76BEE" w:rsidRDefault="009F28F5" w:rsidP="009F28F5">
      <w:pPr>
        <w:jc w:val="both"/>
        <w:rPr>
          <w:rFonts w:ascii="Inter" w:hAnsi="Inter"/>
          <w:sz w:val="22"/>
          <w:szCs w:val="22"/>
        </w:rPr>
      </w:pPr>
      <w:r w:rsidRPr="00B76BEE">
        <w:rPr>
          <w:rFonts w:ascii="Inter" w:hAnsi="Inter"/>
          <w:sz w:val="22"/>
          <w:szCs w:val="22"/>
        </w:rPr>
        <w:t>Al mes de junio se pagaron ¢168.542,8 millones por concepto de salario escolar, siendo un 4,3% superior al cancelado en el 2025, cuyo monto fue de ¢161.584,3 millones. El pago por anualidades (¢141.679.9 millones) presenta una caída de 3,8% con respecto al cancelado en junio de 2025.</w:t>
      </w:r>
    </w:p>
    <w:p w14:paraId="2F10CF1B" w14:textId="77777777" w:rsidR="009F28F5" w:rsidRPr="00B76BEE" w:rsidRDefault="009F28F5" w:rsidP="009F28F5">
      <w:pPr>
        <w:pStyle w:val="Sinespaciado"/>
        <w:jc w:val="center"/>
        <w:rPr>
          <w:rFonts w:ascii="Inter" w:hAnsi="Inter"/>
          <w:b/>
          <w:bCs/>
        </w:rPr>
      </w:pPr>
      <w:r w:rsidRPr="00B76BEE">
        <w:rPr>
          <w:rFonts w:ascii="Inter" w:hAnsi="Inter"/>
          <w:b/>
          <w:bCs/>
        </w:rPr>
        <w:lastRenderedPageBreak/>
        <w:t>Gráfico 9. Gobierno Central: Remuneraciones</w:t>
      </w:r>
    </w:p>
    <w:p w14:paraId="32E614E7" w14:textId="77777777" w:rsidR="009F28F5" w:rsidRPr="00B76BEE" w:rsidRDefault="009F28F5" w:rsidP="009F28F5">
      <w:pPr>
        <w:pStyle w:val="Sinespaciado"/>
        <w:jc w:val="center"/>
        <w:rPr>
          <w:rFonts w:ascii="Inter" w:hAnsi="Inter"/>
          <w:b/>
          <w:bCs/>
        </w:rPr>
      </w:pPr>
      <w:r w:rsidRPr="00B76BEE">
        <w:rPr>
          <w:rFonts w:ascii="Inter" w:hAnsi="Inter"/>
          <w:b/>
          <w:bCs/>
        </w:rPr>
        <w:t xml:space="preserve">Variación Interanual Mensual </w:t>
      </w:r>
    </w:p>
    <w:p w14:paraId="3FBCB071" w14:textId="77777777" w:rsidR="009F28F5" w:rsidRPr="00B76BEE" w:rsidRDefault="009F28F5" w:rsidP="009F28F5">
      <w:pPr>
        <w:jc w:val="center"/>
        <w:rPr>
          <w:rFonts w:ascii="Inter" w:hAnsi="Inter"/>
          <w:b/>
          <w:bCs/>
          <w:sz w:val="22"/>
          <w:szCs w:val="22"/>
        </w:rPr>
      </w:pPr>
      <w:r w:rsidRPr="00B76BEE">
        <w:rPr>
          <w:rFonts w:ascii="Inter" w:hAnsi="Inter"/>
          <w:b/>
          <w:bCs/>
          <w:sz w:val="22"/>
          <w:szCs w:val="22"/>
        </w:rPr>
        <w:t>Junio 2021 – 2026</w:t>
      </w:r>
    </w:p>
    <w:p w14:paraId="44C9C6AD" w14:textId="77777777" w:rsidR="009F28F5" w:rsidRDefault="009F28F5" w:rsidP="009F28F5">
      <w:pPr>
        <w:jc w:val="center"/>
        <w:rPr>
          <w:rFonts w:ascii="Inter" w:hAnsi="Inter"/>
          <w:sz w:val="22"/>
          <w:szCs w:val="22"/>
          <w:vertAlign w:val="superscript"/>
        </w:rPr>
      </w:pPr>
      <w:r w:rsidRPr="00B76BEE">
        <w:rPr>
          <w:rFonts w:ascii="Inter" w:hAnsi="Inter"/>
          <w:noProof/>
          <w:sz w:val="22"/>
          <w:szCs w:val="22"/>
        </w:rPr>
        <w:drawing>
          <wp:inline distT="0" distB="0" distL="0" distR="0" wp14:anchorId="505211B0" wp14:editId="159FC3C9">
            <wp:extent cx="5272216" cy="2323070"/>
            <wp:effectExtent l="0" t="0" r="5080" b="1270"/>
            <wp:docPr id="849452378" name="Gráfico 1">
              <a:extLst xmlns:a="http://schemas.openxmlformats.org/drawingml/2006/main">
                <a:ext uri="{FF2B5EF4-FFF2-40B4-BE49-F238E27FC236}">
                  <a16:creationId xmlns:a16="http://schemas.microsoft.com/office/drawing/2014/main" id="{01996793-FF95-43C7-89F0-3A4A7680A1B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0BD7BCB5" w14:textId="77777777" w:rsidR="009F28F5" w:rsidRDefault="009F28F5" w:rsidP="009F28F5">
      <w:pPr>
        <w:jc w:val="center"/>
        <w:rPr>
          <w:rFonts w:ascii="Inter" w:hAnsi="Inter"/>
          <w:sz w:val="22"/>
          <w:szCs w:val="22"/>
          <w:vertAlign w:val="superscript"/>
        </w:rPr>
      </w:pPr>
      <w:r w:rsidRPr="00B76BEE">
        <w:rPr>
          <w:rFonts w:ascii="Inter" w:hAnsi="Inter"/>
          <w:sz w:val="22"/>
          <w:szCs w:val="22"/>
          <w:vertAlign w:val="superscript"/>
        </w:rPr>
        <w:t>Fuente: STAP, con información suministrada por Contabilidad Nacional, (2026)</w:t>
      </w:r>
    </w:p>
    <w:p w14:paraId="3DD8B4D7" w14:textId="77777777" w:rsidR="008C4570" w:rsidRPr="00B76BEE" w:rsidRDefault="008C4570" w:rsidP="009F28F5">
      <w:pPr>
        <w:jc w:val="center"/>
        <w:rPr>
          <w:rFonts w:ascii="Inter" w:hAnsi="Inter"/>
          <w:sz w:val="22"/>
          <w:szCs w:val="22"/>
          <w:vertAlign w:val="superscript"/>
        </w:rPr>
      </w:pPr>
    </w:p>
    <w:p w14:paraId="6E6F27C5" w14:textId="60D91198" w:rsidR="009F28F5" w:rsidRPr="00B76BEE" w:rsidRDefault="009F28F5" w:rsidP="009F28F5">
      <w:pPr>
        <w:jc w:val="both"/>
        <w:rPr>
          <w:rFonts w:ascii="Inter" w:hAnsi="Inter"/>
          <w:sz w:val="22"/>
          <w:szCs w:val="22"/>
        </w:rPr>
      </w:pPr>
      <w:r w:rsidRPr="00B76BEE">
        <w:rPr>
          <w:rFonts w:ascii="Inter" w:hAnsi="Inter"/>
          <w:sz w:val="22"/>
          <w:szCs w:val="22"/>
        </w:rPr>
        <w:t xml:space="preserve">Es importante destacar que, dentro del monto pagado por concepto de remuneraciones en junio 2026, el 57,8% corresponde al Ministerio de Educación (¢853.879,6 millones), el 14,1% al Poder Judicial (¢208.859,0 millones), el 8,5% Ministerio de Seguridad Pública (¢125.953,9 millones), el 4,2% al Ministerio de Justicia (¢61.965,3 millones), el 2,7% al Ministerio de Salud (¢39.694,9 millones) y 12,7% el Resto de </w:t>
      </w:r>
      <w:r w:rsidR="00FF75D5" w:rsidRPr="00B76BEE">
        <w:rPr>
          <w:rFonts w:ascii="Inter" w:hAnsi="Inter"/>
          <w:sz w:val="22"/>
          <w:szCs w:val="22"/>
        </w:rPr>
        <w:t>los ministerios</w:t>
      </w:r>
      <w:r w:rsidRPr="00B76BEE">
        <w:rPr>
          <w:rFonts w:ascii="Inter" w:hAnsi="Inter"/>
          <w:sz w:val="22"/>
          <w:szCs w:val="22"/>
        </w:rPr>
        <w:t xml:space="preserve"> (¢187.738,2 millones).</w:t>
      </w:r>
    </w:p>
    <w:p w14:paraId="39559D5D" w14:textId="77777777" w:rsidR="009F28F5" w:rsidRPr="00B76BEE" w:rsidRDefault="009F28F5" w:rsidP="009F28F5">
      <w:pPr>
        <w:pStyle w:val="Sinespaciado"/>
        <w:spacing w:before="240"/>
        <w:jc w:val="center"/>
        <w:rPr>
          <w:rFonts w:ascii="Inter" w:hAnsi="Inter"/>
          <w:b/>
          <w:bCs/>
        </w:rPr>
      </w:pPr>
      <w:r w:rsidRPr="00B76BEE">
        <w:rPr>
          <w:rFonts w:ascii="Inter" w:hAnsi="Inter"/>
          <w:b/>
          <w:bCs/>
        </w:rPr>
        <w:t xml:space="preserve">Gráfico 10. Gobierno Central: Estructura de Partida Remuneraciones </w:t>
      </w:r>
    </w:p>
    <w:p w14:paraId="2482C8BC" w14:textId="02A16C46" w:rsidR="009F28F5" w:rsidRDefault="009F28F5" w:rsidP="009F28F5">
      <w:pPr>
        <w:pStyle w:val="Sinespaciado"/>
        <w:jc w:val="center"/>
        <w:rPr>
          <w:rFonts w:ascii="Inter" w:hAnsi="Inter"/>
          <w:b/>
          <w:bCs/>
        </w:rPr>
      </w:pPr>
      <w:r w:rsidRPr="00B76BEE">
        <w:rPr>
          <w:rFonts w:ascii="Inter" w:hAnsi="Inter"/>
          <w:b/>
          <w:bCs/>
        </w:rPr>
        <w:t>Junio Acum</w:t>
      </w:r>
      <w:r w:rsidR="00384937">
        <w:rPr>
          <w:rFonts w:ascii="Inter" w:hAnsi="Inter"/>
          <w:b/>
          <w:bCs/>
        </w:rPr>
        <w:t>ulado</w:t>
      </w:r>
      <w:r w:rsidRPr="00B76BEE">
        <w:rPr>
          <w:rFonts w:ascii="Inter" w:hAnsi="Inter"/>
          <w:b/>
          <w:bCs/>
        </w:rPr>
        <w:t xml:space="preserve">. 2024-2026 </w:t>
      </w:r>
    </w:p>
    <w:p w14:paraId="485BA6DE" w14:textId="77777777" w:rsidR="009F28F5" w:rsidRPr="00B76BEE" w:rsidRDefault="009F28F5" w:rsidP="009F28F5">
      <w:pPr>
        <w:pStyle w:val="Sinespaciado"/>
        <w:jc w:val="center"/>
        <w:rPr>
          <w:rFonts w:ascii="Inter" w:hAnsi="Inter"/>
          <w:vertAlign w:val="superscript"/>
        </w:rPr>
      </w:pPr>
      <w:r w:rsidRPr="00B76BEE">
        <w:rPr>
          <w:rFonts w:ascii="Inter" w:hAnsi="Inter"/>
          <w:noProof/>
        </w:rPr>
        <w:drawing>
          <wp:inline distT="0" distB="0" distL="0" distR="0" wp14:anchorId="242CABD1" wp14:editId="7AAA9DD7">
            <wp:extent cx="4862195" cy="3130475"/>
            <wp:effectExtent l="0" t="0" r="14605" b="13335"/>
            <wp:docPr id="997847245" name="Gráfico 1">
              <a:extLst xmlns:a="http://schemas.openxmlformats.org/drawingml/2006/main">
                <a:ext uri="{FF2B5EF4-FFF2-40B4-BE49-F238E27FC236}">
                  <a16:creationId xmlns:a16="http://schemas.microsoft.com/office/drawing/2014/main" id="{C3BF2570-EAA3-402C-BC7D-CD310DFF872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7F1D72EE" w14:textId="77777777" w:rsidR="009F28F5" w:rsidRPr="00B76BEE" w:rsidRDefault="009F28F5" w:rsidP="009F28F5">
      <w:pPr>
        <w:pStyle w:val="Sinespaciado"/>
        <w:jc w:val="center"/>
        <w:rPr>
          <w:rFonts w:ascii="Inter" w:hAnsi="Inter"/>
          <w:vertAlign w:val="superscript"/>
        </w:rPr>
      </w:pPr>
      <w:r w:rsidRPr="00B76BEE">
        <w:rPr>
          <w:rFonts w:ascii="Inter" w:hAnsi="Inter"/>
          <w:vertAlign w:val="superscript"/>
        </w:rPr>
        <w:t>Fuente: STAP, con información suministrada por Contabilidad Nacional, (2026)</w:t>
      </w:r>
    </w:p>
    <w:p w14:paraId="63271182" w14:textId="77777777" w:rsidR="00EE4EE5" w:rsidRDefault="00EE4EE5" w:rsidP="009F28F5">
      <w:pPr>
        <w:jc w:val="both"/>
        <w:rPr>
          <w:rFonts w:ascii="Inter" w:hAnsi="Inter"/>
          <w:sz w:val="22"/>
          <w:szCs w:val="22"/>
        </w:rPr>
      </w:pPr>
    </w:p>
    <w:p w14:paraId="27CEFDF6" w14:textId="11E39711" w:rsidR="009F28F5" w:rsidRPr="00B76BEE" w:rsidRDefault="009F28F5" w:rsidP="009F28F5">
      <w:pPr>
        <w:jc w:val="both"/>
        <w:rPr>
          <w:rFonts w:ascii="Inter" w:hAnsi="Inter"/>
          <w:sz w:val="22"/>
          <w:szCs w:val="22"/>
        </w:rPr>
      </w:pPr>
      <w:r w:rsidRPr="00B76BEE">
        <w:rPr>
          <w:rFonts w:ascii="Inter" w:hAnsi="Inter"/>
          <w:sz w:val="22"/>
          <w:szCs w:val="22"/>
        </w:rPr>
        <w:lastRenderedPageBreak/>
        <w:t>La estructura porcentual de remuneraciones al mes de junio 2026 se muestra en el siguiente gráfico, donde el 40,3% corresponde al pago de salario base, el 18,3% a cargas sociales, mientras que el resto (41,4%), corresponde a los diferentes incentivos salariales que se pagan a los funcionarios.</w:t>
      </w:r>
    </w:p>
    <w:p w14:paraId="4AF1969D" w14:textId="77777777" w:rsidR="009F28F5" w:rsidRPr="00B76BEE" w:rsidRDefault="009F28F5" w:rsidP="009F28F5">
      <w:pPr>
        <w:pStyle w:val="Sinespaciado"/>
        <w:jc w:val="center"/>
        <w:rPr>
          <w:rFonts w:ascii="Inter" w:hAnsi="Inter"/>
          <w:b/>
          <w:bCs/>
        </w:rPr>
      </w:pPr>
    </w:p>
    <w:p w14:paraId="37A185BF" w14:textId="77777777" w:rsidR="009F28F5" w:rsidRPr="00B76BEE" w:rsidRDefault="009F28F5" w:rsidP="009F28F5">
      <w:pPr>
        <w:pStyle w:val="Sinespaciado"/>
        <w:jc w:val="center"/>
        <w:rPr>
          <w:rFonts w:ascii="Inter" w:hAnsi="Inter"/>
          <w:b/>
          <w:bCs/>
        </w:rPr>
      </w:pPr>
      <w:r w:rsidRPr="00B76BEE">
        <w:rPr>
          <w:rFonts w:ascii="Inter" w:hAnsi="Inter"/>
          <w:b/>
          <w:bCs/>
        </w:rPr>
        <w:t>Gráfico 11. Gobierno Central: Remuneraciones</w:t>
      </w:r>
    </w:p>
    <w:p w14:paraId="4A94CBB9" w14:textId="77777777" w:rsidR="009F28F5" w:rsidRPr="00B76BEE" w:rsidRDefault="009F28F5" w:rsidP="009F28F5">
      <w:pPr>
        <w:pStyle w:val="Sinespaciado"/>
        <w:jc w:val="center"/>
        <w:rPr>
          <w:rFonts w:ascii="Inter" w:hAnsi="Inter"/>
          <w:b/>
          <w:bCs/>
        </w:rPr>
      </w:pPr>
      <w:r w:rsidRPr="00B76BEE">
        <w:rPr>
          <w:rFonts w:ascii="Inter" w:hAnsi="Inter"/>
          <w:b/>
          <w:bCs/>
        </w:rPr>
        <w:t>Distribución Porcentual</w:t>
      </w:r>
    </w:p>
    <w:p w14:paraId="49586228" w14:textId="77777777" w:rsidR="009F28F5" w:rsidRDefault="009F28F5" w:rsidP="009F28F5">
      <w:pPr>
        <w:jc w:val="center"/>
        <w:rPr>
          <w:rFonts w:ascii="Inter" w:hAnsi="Inter"/>
          <w:b/>
          <w:bCs/>
          <w:sz w:val="22"/>
          <w:szCs w:val="22"/>
        </w:rPr>
      </w:pPr>
      <w:r w:rsidRPr="00B76BEE">
        <w:rPr>
          <w:rFonts w:ascii="Inter" w:hAnsi="Inter"/>
          <w:b/>
          <w:bCs/>
          <w:sz w:val="22"/>
          <w:szCs w:val="22"/>
        </w:rPr>
        <w:t>Junio 2026 acumulado</w:t>
      </w:r>
    </w:p>
    <w:p w14:paraId="69E25EF3" w14:textId="77777777" w:rsidR="00EE4EE5" w:rsidRPr="00B76BEE" w:rsidRDefault="00EE4EE5" w:rsidP="009F28F5">
      <w:pPr>
        <w:jc w:val="center"/>
        <w:rPr>
          <w:rFonts w:ascii="Inter" w:hAnsi="Inter"/>
          <w:b/>
          <w:bCs/>
          <w:sz w:val="22"/>
          <w:szCs w:val="22"/>
        </w:rPr>
      </w:pPr>
    </w:p>
    <w:p w14:paraId="5EBA6C39" w14:textId="77777777" w:rsidR="009F28F5" w:rsidRPr="00B76BEE" w:rsidRDefault="009F28F5" w:rsidP="009F28F5">
      <w:pPr>
        <w:jc w:val="center"/>
        <w:rPr>
          <w:rFonts w:ascii="Inter" w:hAnsi="Inter"/>
          <w:b/>
          <w:sz w:val="22"/>
          <w:szCs w:val="22"/>
        </w:rPr>
      </w:pPr>
      <w:r w:rsidRPr="00B76BEE">
        <w:rPr>
          <w:rFonts w:ascii="Inter" w:hAnsi="Inter"/>
          <w:noProof/>
          <w:sz w:val="22"/>
          <w:szCs w:val="22"/>
        </w:rPr>
        <w:drawing>
          <wp:inline distT="0" distB="0" distL="0" distR="0" wp14:anchorId="7AE4012C" wp14:editId="68BD61A1">
            <wp:extent cx="5049795" cy="1688757"/>
            <wp:effectExtent l="0" t="0" r="17780" b="6985"/>
            <wp:docPr id="999594972" name="Gráfico 1">
              <a:extLst xmlns:a="http://schemas.openxmlformats.org/drawingml/2006/main">
                <a:ext uri="{FF2B5EF4-FFF2-40B4-BE49-F238E27FC236}">
                  <a16:creationId xmlns:a16="http://schemas.microsoft.com/office/drawing/2014/main" id="{3D27F270-705C-4407-A28A-CB777714757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30D6C2CA" w14:textId="77777777" w:rsidR="009F28F5" w:rsidRDefault="009F28F5" w:rsidP="009F28F5">
      <w:pPr>
        <w:jc w:val="center"/>
        <w:rPr>
          <w:rFonts w:ascii="Inter" w:hAnsi="Inter"/>
          <w:sz w:val="22"/>
          <w:szCs w:val="22"/>
          <w:vertAlign w:val="superscript"/>
        </w:rPr>
      </w:pPr>
      <w:r w:rsidRPr="00B76BEE">
        <w:rPr>
          <w:rFonts w:ascii="Inter" w:hAnsi="Inter"/>
          <w:sz w:val="22"/>
          <w:szCs w:val="22"/>
          <w:vertAlign w:val="superscript"/>
        </w:rPr>
        <w:t>Fuente: STAP, con información suministrada por Contabilidad Nacional, (2026)</w:t>
      </w:r>
    </w:p>
    <w:p w14:paraId="35A1EDBF" w14:textId="77777777" w:rsidR="006D26B1" w:rsidRDefault="006D26B1" w:rsidP="009F28F5">
      <w:pPr>
        <w:jc w:val="center"/>
        <w:rPr>
          <w:rFonts w:ascii="Inter" w:hAnsi="Inter"/>
          <w:sz w:val="22"/>
          <w:szCs w:val="22"/>
          <w:vertAlign w:val="superscript"/>
        </w:rPr>
      </w:pPr>
    </w:p>
    <w:p w14:paraId="39FB916E" w14:textId="77777777" w:rsidR="009F28F5" w:rsidRPr="00B76BEE" w:rsidRDefault="009F28F5" w:rsidP="009F28F5">
      <w:pPr>
        <w:jc w:val="both"/>
        <w:rPr>
          <w:rFonts w:ascii="Inter" w:hAnsi="Inter"/>
          <w:b/>
          <w:sz w:val="22"/>
          <w:szCs w:val="22"/>
        </w:rPr>
      </w:pPr>
      <w:r w:rsidRPr="00B76BEE">
        <w:rPr>
          <w:rFonts w:ascii="Inter" w:hAnsi="Inter"/>
          <w:b/>
          <w:sz w:val="22"/>
          <w:szCs w:val="22"/>
        </w:rPr>
        <w:t>COMPRA DE BIENES Y SERVICIOS:</w:t>
      </w:r>
    </w:p>
    <w:p w14:paraId="0306FED5" w14:textId="77777777" w:rsidR="009F28F5" w:rsidRPr="00B76BEE" w:rsidRDefault="009F28F5" w:rsidP="009F28F5">
      <w:pPr>
        <w:spacing w:after="120"/>
        <w:jc w:val="both"/>
        <w:rPr>
          <w:rFonts w:ascii="Inter" w:hAnsi="Inter"/>
          <w:sz w:val="22"/>
          <w:szCs w:val="22"/>
        </w:rPr>
      </w:pPr>
      <w:r w:rsidRPr="00B76BEE">
        <w:rPr>
          <w:rFonts w:ascii="Inter" w:hAnsi="Inter"/>
          <w:sz w:val="22"/>
          <w:szCs w:val="22"/>
        </w:rPr>
        <w:t>La partida de compra de bienes y servicios presenta un crecimiento de 11,5% con respecto al mismo periodo del año anterior. Este rubro de gastos corrientes está compuesto por las partidas de “Servicios” y la de “Materiales y Suministros”, la primera presenta un crecimiento de 13.9% (¢14.859,7) millones de diferencia) con respecto al mismo periodo y la segunda refleja un decrecimiento de 5,7% (¢1.411,8 millones de diferencia).</w:t>
      </w:r>
    </w:p>
    <w:p w14:paraId="3E6AEB00" w14:textId="77777777" w:rsidR="009F28F5" w:rsidRPr="00B76BEE" w:rsidRDefault="009F28F5" w:rsidP="009F28F5">
      <w:pPr>
        <w:spacing w:after="120"/>
        <w:jc w:val="both"/>
        <w:rPr>
          <w:rFonts w:ascii="Inter" w:hAnsi="Inter"/>
          <w:sz w:val="22"/>
          <w:szCs w:val="22"/>
        </w:rPr>
      </w:pPr>
      <w:r w:rsidRPr="00B76BEE">
        <w:rPr>
          <w:rFonts w:ascii="Inter" w:hAnsi="Inter"/>
          <w:sz w:val="22"/>
          <w:szCs w:val="22"/>
        </w:rPr>
        <w:t>La variación se observa en el siguiente gráfico:</w:t>
      </w:r>
    </w:p>
    <w:p w14:paraId="0773F4CE" w14:textId="77777777" w:rsidR="009F28F5" w:rsidRPr="00B76BEE" w:rsidRDefault="009F28F5" w:rsidP="009F28F5">
      <w:pPr>
        <w:pStyle w:val="Sinespaciado"/>
        <w:jc w:val="center"/>
        <w:rPr>
          <w:rFonts w:ascii="Inter" w:hAnsi="Inter"/>
          <w:b/>
          <w:bCs/>
        </w:rPr>
      </w:pPr>
    </w:p>
    <w:p w14:paraId="06833B30" w14:textId="77777777" w:rsidR="009F28F5" w:rsidRPr="00B76BEE" w:rsidRDefault="009F28F5" w:rsidP="009F28F5">
      <w:pPr>
        <w:pStyle w:val="Sinespaciado"/>
        <w:jc w:val="center"/>
        <w:rPr>
          <w:rFonts w:ascii="Inter" w:hAnsi="Inter"/>
          <w:b/>
          <w:bCs/>
        </w:rPr>
      </w:pPr>
      <w:r w:rsidRPr="00B76BEE">
        <w:rPr>
          <w:rFonts w:ascii="Inter" w:hAnsi="Inter"/>
          <w:b/>
          <w:bCs/>
        </w:rPr>
        <w:t>Gráfico 12. Gobierno Central: Bienes y Servicios</w:t>
      </w:r>
    </w:p>
    <w:p w14:paraId="73824453" w14:textId="77777777" w:rsidR="009F28F5" w:rsidRPr="00B76BEE" w:rsidRDefault="009F28F5" w:rsidP="009F28F5">
      <w:pPr>
        <w:pStyle w:val="Sinespaciado"/>
        <w:jc w:val="center"/>
        <w:rPr>
          <w:rFonts w:ascii="Inter" w:hAnsi="Inter"/>
          <w:b/>
          <w:bCs/>
        </w:rPr>
      </w:pPr>
      <w:r w:rsidRPr="00B76BEE">
        <w:rPr>
          <w:rFonts w:ascii="Inter" w:hAnsi="Inter"/>
          <w:b/>
          <w:bCs/>
        </w:rPr>
        <w:t>Variación Interanual Mensual</w:t>
      </w:r>
    </w:p>
    <w:p w14:paraId="67842494" w14:textId="77777777" w:rsidR="009F28F5" w:rsidRPr="00B76BEE" w:rsidRDefault="009F28F5" w:rsidP="009F28F5">
      <w:pPr>
        <w:jc w:val="center"/>
        <w:rPr>
          <w:rFonts w:ascii="Inter" w:hAnsi="Inter"/>
          <w:b/>
          <w:bCs/>
          <w:sz w:val="22"/>
          <w:szCs w:val="22"/>
        </w:rPr>
      </w:pPr>
      <w:r w:rsidRPr="00B76BEE">
        <w:rPr>
          <w:rFonts w:ascii="Inter" w:hAnsi="Inter"/>
          <w:b/>
          <w:bCs/>
          <w:sz w:val="22"/>
          <w:szCs w:val="22"/>
        </w:rPr>
        <w:t>Junio 2021 – 2026</w:t>
      </w:r>
    </w:p>
    <w:p w14:paraId="537C287E" w14:textId="77777777" w:rsidR="009F28F5" w:rsidRPr="00B76BEE" w:rsidRDefault="009F28F5" w:rsidP="009F28F5">
      <w:pPr>
        <w:jc w:val="center"/>
        <w:rPr>
          <w:rFonts w:ascii="Inter" w:hAnsi="Inter"/>
          <w:b/>
          <w:bCs/>
          <w:sz w:val="22"/>
          <w:szCs w:val="22"/>
        </w:rPr>
      </w:pPr>
      <w:r w:rsidRPr="00B76BEE">
        <w:rPr>
          <w:rFonts w:ascii="Inter" w:hAnsi="Inter"/>
          <w:noProof/>
          <w:sz w:val="22"/>
          <w:szCs w:val="22"/>
        </w:rPr>
        <w:drawing>
          <wp:inline distT="0" distB="0" distL="0" distR="0" wp14:anchorId="6753A8E9" wp14:editId="041E4341">
            <wp:extent cx="5329881" cy="2117124"/>
            <wp:effectExtent l="0" t="0" r="4445" b="16510"/>
            <wp:docPr id="1183517926" name="Gráfico 1">
              <a:extLst xmlns:a="http://schemas.openxmlformats.org/drawingml/2006/main">
                <a:ext uri="{FF2B5EF4-FFF2-40B4-BE49-F238E27FC236}">
                  <a16:creationId xmlns:a16="http://schemas.microsoft.com/office/drawing/2014/main" id="{B502648B-CD8A-483F-9CB5-41AF44B03E0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399BCDC5" w14:textId="77777777" w:rsidR="009F28F5" w:rsidRPr="00B76BEE" w:rsidRDefault="009F28F5" w:rsidP="009F28F5">
      <w:pPr>
        <w:rPr>
          <w:rFonts w:ascii="Inter" w:hAnsi="Inter"/>
          <w:sz w:val="22"/>
          <w:szCs w:val="22"/>
          <w:vertAlign w:val="superscript"/>
        </w:rPr>
      </w:pPr>
      <w:r w:rsidRPr="00B76BEE">
        <w:rPr>
          <w:rFonts w:ascii="Inter" w:hAnsi="Inter"/>
          <w:sz w:val="22"/>
          <w:szCs w:val="22"/>
          <w:vertAlign w:val="superscript"/>
        </w:rPr>
        <w:t xml:space="preserve">      Fuente: STAP, con información suministrada por Contabilidad Nacional, (2026)</w:t>
      </w:r>
    </w:p>
    <w:p w14:paraId="2931C081" w14:textId="77777777" w:rsidR="009F28F5" w:rsidRDefault="009F28F5" w:rsidP="009F28F5">
      <w:pPr>
        <w:spacing w:before="240"/>
        <w:jc w:val="both"/>
        <w:rPr>
          <w:rFonts w:ascii="Inter" w:hAnsi="Inter"/>
          <w:sz w:val="22"/>
          <w:szCs w:val="22"/>
        </w:rPr>
      </w:pPr>
      <w:r w:rsidRPr="00B76BEE">
        <w:rPr>
          <w:rFonts w:ascii="Inter" w:hAnsi="Inter"/>
          <w:sz w:val="22"/>
          <w:szCs w:val="22"/>
        </w:rPr>
        <w:lastRenderedPageBreak/>
        <w:t>En la subpartida de Servicios, destacan el crecimiento servicios de gestión y apoyo, Mantenimiento y reparación, seguros y reaseguros, así como otros servicios y servicios básicos. Dicha situación se puede observar en el gráfico N°13:</w:t>
      </w:r>
    </w:p>
    <w:p w14:paraId="3320EC71" w14:textId="77777777" w:rsidR="00EE4EE5" w:rsidRPr="00B76BEE" w:rsidRDefault="00EE4EE5" w:rsidP="009F28F5">
      <w:pPr>
        <w:spacing w:before="240"/>
        <w:jc w:val="both"/>
        <w:rPr>
          <w:rFonts w:ascii="Inter" w:hAnsi="Inter"/>
          <w:sz w:val="22"/>
          <w:szCs w:val="22"/>
        </w:rPr>
      </w:pPr>
    </w:p>
    <w:p w14:paraId="74B2E8B5" w14:textId="77777777" w:rsidR="009F28F5" w:rsidRPr="00B76BEE" w:rsidRDefault="009F28F5" w:rsidP="009F28F5">
      <w:pPr>
        <w:jc w:val="center"/>
        <w:rPr>
          <w:rFonts w:ascii="Inter" w:hAnsi="Inter"/>
          <w:b/>
          <w:bCs/>
          <w:sz w:val="22"/>
          <w:szCs w:val="22"/>
        </w:rPr>
      </w:pPr>
      <w:r w:rsidRPr="00B76BEE">
        <w:rPr>
          <w:rFonts w:ascii="Inter" w:hAnsi="Inter"/>
          <w:b/>
          <w:bCs/>
          <w:sz w:val="22"/>
          <w:szCs w:val="22"/>
        </w:rPr>
        <w:t>Gráfico 13. Gobierno Central: Desglose Servicios</w:t>
      </w:r>
    </w:p>
    <w:p w14:paraId="0E964B69" w14:textId="77777777" w:rsidR="009F28F5" w:rsidRPr="00B76BEE" w:rsidRDefault="009F28F5" w:rsidP="009F28F5">
      <w:pPr>
        <w:pStyle w:val="Sinespaciado"/>
        <w:jc w:val="center"/>
        <w:rPr>
          <w:rFonts w:ascii="Inter" w:hAnsi="Inter"/>
          <w:b/>
          <w:bCs/>
        </w:rPr>
      </w:pPr>
      <w:r w:rsidRPr="00B76BEE">
        <w:rPr>
          <w:rFonts w:ascii="Inter" w:hAnsi="Inter"/>
          <w:b/>
          <w:bCs/>
        </w:rPr>
        <w:t>Comparativo junio 2025 – 2026</w:t>
      </w:r>
    </w:p>
    <w:p w14:paraId="36D7C51A" w14:textId="77777777" w:rsidR="009F28F5" w:rsidRDefault="009F28F5" w:rsidP="009F28F5">
      <w:pPr>
        <w:pStyle w:val="Sinespaciado"/>
        <w:jc w:val="center"/>
        <w:rPr>
          <w:rFonts w:ascii="Inter" w:hAnsi="Inter"/>
          <w:b/>
          <w:bCs/>
        </w:rPr>
      </w:pPr>
      <w:r w:rsidRPr="00B76BEE">
        <w:rPr>
          <w:rFonts w:ascii="Inter" w:hAnsi="Inter"/>
          <w:b/>
          <w:bCs/>
        </w:rPr>
        <w:t>Millones de colones</w:t>
      </w:r>
    </w:p>
    <w:p w14:paraId="66FCD08E" w14:textId="77777777" w:rsidR="00EE4EE5" w:rsidRPr="00B76BEE" w:rsidRDefault="00EE4EE5" w:rsidP="009F28F5">
      <w:pPr>
        <w:pStyle w:val="Sinespaciado"/>
        <w:jc w:val="center"/>
        <w:rPr>
          <w:rFonts w:ascii="Inter" w:hAnsi="Inter"/>
          <w:b/>
          <w:bCs/>
        </w:rPr>
      </w:pPr>
    </w:p>
    <w:p w14:paraId="0EB134A4" w14:textId="77777777" w:rsidR="009F28F5" w:rsidRPr="00B76BEE" w:rsidRDefault="009F28F5" w:rsidP="009F28F5">
      <w:pPr>
        <w:pStyle w:val="Sinespaciado"/>
        <w:jc w:val="center"/>
        <w:rPr>
          <w:rFonts w:ascii="Inter" w:hAnsi="Inter"/>
          <w:noProof/>
        </w:rPr>
      </w:pPr>
      <w:r w:rsidRPr="00B76BEE">
        <w:rPr>
          <w:rFonts w:ascii="Inter" w:hAnsi="Inter"/>
          <w:noProof/>
        </w:rPr>
        <w:drawing>
          <wp:inline distT="0" distB="0" distL="0" distR="0" wp14:anchorId="522DF5D8" wp14:editId="31A625D8">
            <wp:extent cx="5354320" cy="3962400"/>
            <wp:effectExtent l="0" t="0" r="17780" b="0"/>
            <wp:docPr id="1755509144" name="Gráfico 1">
              <a:extLst xmlns:a="http://schemas.openxmlformats.org/drawingml/2006/main">
                <a:ext uri="{FF2B5EF4-FFF2-40B4-BE49-F238E27FC236}">
                  <a16:creationId xmlns:a16="http://schemas.microsoft.com/office/drawing/2014/main" id="{6EEC9AED-040F-8C3B-4F27-605112E8819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3F3D21EA" w14:textId="77777777" w:rsidR="009F28F5" w:rsidRPr="00B76BEE" w:rsidRDefault="009F28F5" w:rsidP="009F28F5">
      <w:pPr>
        <w:pStyle w:val="Sinespaciado"/>
        <w:jc w:val="center"/>
        <w:rPr>
          <w:rFonts w:ascii="Inter" w:hAnsi="Inter"/>
          <w:b/>
          <w:bCs/>
        </w:rPr>
      </w:pPr>
      <w:r w:rsidRPr="00B76BEE">
        <w:rPr>
          <w:rFonts w:ascii="Inter" w:hAnsi="Inter"/>
          <w:vertAlign w:val="superscript"/>
        </w:rPr>
        <w:t>Fuente: STAP, con información obtenida del Sistema Integrado Gestión Administración Financiera (SIGAF), (2025)</w:t>
      </w:r>
    </w:p>
    <w:p w14:paraId="274AD98A" w14:textId="77777777" w:rsidR="009F28F5" w:rsidRDefault="009F28F5" w:rsidP="009F28F5">
      <w:pPr>
        <w:jc w:val="both"/>
        <w:rPr>
          <w:rFonts w:ascii="Inter" w:hAnsi="Inter"/>
          <w:b/>
          <w:sz w:val="22"/>
          <w:szCs w:val="22"/>
        </w:rPr>
      </w:pPr>
    </w:p>
    <w:p w14:paraId="378A274D" w14:textId="77777777" w:rsidR="00C345EA" w:rsidRPr="00B76BEE" w:rsidRDefault="00C345EA" w:rsidP="009F28F5">
      <w:pPr>
        <w:jc w:val="both"/>
        <w:rPr>
          <w:rFonts w:ascii="Inter" w:hAnsi="Inter"/>
          <w:b/>
          <w:sz w:val="22"/>
          <w:szCs w:val="22"/>
        </w:rPr>
      </w:pPr>
    </w:p>
    <w:p w14:paraId="7D883A34" w14:textId="77777777" w:rsidR="009F28F5" w:rsidRPr="00B76BEE" w:rsidRDefault="009F28F5" w:rsidP="009F28F5">
      <w:pPr>
        <w:jc w:val="both"/>
        <w:rPr>
          <w:rFonts w:ascii="Inter" w:hAnsi="Inter"/>
          <w:b/>
          <w:sz w:val="22"/>
          <w:szCs w:val="22"/>
        </w:rPr>
      </w:pPr>
    </w:p>
    <w:p w14:paraId="6E2DCA22" w14:textId="77777777" w:rsidR="009F28F5" w:rsidRPr="00B76BEE" w:rsidRDefault="009F28F5" w:rsidP="009F28F5">
      <w:pPr>
        <w:jc w:val="both"/>
        <w:rPr>
          <w:rFonts w:ascii="Inter" w:hAnsi="Inter"/>
          <w:sz w:val="22"/>
          <w:szCs w:val="22"/>
        </w:rPr>
      </w:pPr>
      <w:r w:rsidRPr="00B76BEE">
        <w:rPr>
          <w:rFonts w:ascii="Inter" w:hAnsi="Inter"/>
          <w:b/>
          <w:sz w:val="22"/>
          <w:szCs w:val="22"/>
        </w:rPr>
        <w:t>INTERESES:</w:t>
      </w:r>
    </w:p>
    <w:p w14:paraId="6DB07442" w14:textId="77777777" w:rsidR="009F28F5" w:rsidRPr="00B76BEE" w:rsidRDefault="009F28F5" w:rsidP="009F28F5">
      <w:pPr>
        <w:jc w:val="both"/>
        <w:rPr>
          <w:rFonts w:ascii="Inter" w:hAnsi="Inter"/>
          <w:sz w:val="22"/>
          <w:szCs w:val="22"/>
        </w:rPr>
      </w:pPr>
      <w:r w:rsidRPr="00B76BEE">
        <w:rPr>
          <w:rFonts w:ascii="Inter" w:hAnsi="Inter"/>
          <w:sz w:val="22"/>
          <w:szCs w:val="22"/>
        </w:rPr>
        <w:t xml:space="preserve">En junio 2026 presenta un decrecimiento del 2,7% con respecto al mismo mes de 2025 y un total pagado por ¢183.974,9 millones, mientras que en junio de 2025 el gasto fue de ¢189.021,4 millones. Esto se debe a que en el mes de junio 2026 se presentaron menos vencimientos, con respecto al mismo periodo del año 2025. </w:t>
      </w:r>
    </w:p>
    <w:p w14:paraId="2568F633" w14:textId="77777777" w:rsidR="009F28F5" w:rsidRPr="00B76BEE" w:rsidRDefault="009F28F5" w:rsidP="009F28F5">
      <w:pPr>
        <w:pStyle w:val="Sinespaciado"/>
        <w:jc w:val="center"/>
        <w:rPr>
          <w:rFonts w:ascii="Inter" w:hAnsi="Inter"/>
          <w:b/>
          <w:bCs/>
        </w:rPr>
      </w:pPr>
    </w:p>
    <w:p w14:paraId="46B9BD7F" w14:textId="77777777" w:rsidR="009F28F5" w:rsidRDefault="009F28F5" w:rsidP="009F28F5">
      <w:pPr>
        <w:pStyle w:val="Sinespaciado"/>
        <w:jc w:val="center"/>
        <w:rPr>
          <w:rFonts w:ascii="Inter" w:hAnsi="Inter"/>
          <w:b/>
          <w:bCs/>
        </w:rPr>
      </w:pPr>
    </w:p>
    <w:p w14:paraId="701E72EE" w14:textId="77777777" w:rsidR="00C345EA" w:rsidRDefault="00C345EA" w:rsidP="009F28F5">
      <w:pPr>
        <w:pStyle w:val="Sinespaciado"/>
        <w:jc w:val="center"/>
        <w:rPr>
          <w:rFonts w:ascii="Inter" w:hAnsi="Inter"/>
          <w:b/>
          <w:bCs/>
        </w:rPr>
      </w:pPr>
    </w:p>
    <w:p w14:paraId="42DFC993" w14:textId="77777777" w:rsidR="00C345EA" w:rsidRDefault="00C345EA" w:rsidP="009F28F5">
      <w:pPr>
        <w:pStyle w:val="Sinespaciado"/>
        <w:jc w:val="center"/>
        <w:rPr>
          <w:rFonts w:ascii="Inter" w:hAnsi="Inter"/>
          <w:b/>
          <w:bCs/>
        </w:rPr>
      </w:pPr>
    </w:p>
    <w:p w14:paraId="53EE4DF2" w14:textId="77777777" w:rsidR="00C345EA" w:rsidRDefault="00C345EA" w:rsidP="009F28F5">
      <w:pPr>
        <w:pStyle w:val="Sinespaciado"/>
        <w:jc w:val="center"/>
        <w:rPr>
          <w:rFonts w:ascii="Inter" w:hAnsi="Inter"/>
          <w:b/>
          <w:bCs/>
        </w:rPr>
      </w:pPr>
    </w:p>
    <w:p w14:paraId="0EDB14EF" w14:textId="77777777" w:rsidR="00C345EA" w:rsidRDefault="00C345EA" w:rsidP="009F28F5">
      <w:pPr>
        <w:pStyle w:val="Sinespaciado"/>
        <w:jc w:val="center"/>
        <w:rPr>
          <w:rFonts w:ascii="Inter" w:hAnsi="Inter"/>
          <w:b/>
          <w:bCs/>
        </w:rPr>
      </w:pPr>
    </w:p>
    <w:p w14:paraId="2829EBED" w14:textId="77777777" w:rsidR="00C345EA" w:rsidRPr="00B76BEE" w:rsidRDefault="00C345EA" w:rsidP="009F28F5">
      <w:pPr>
        <w:pStyle w:val="Sinespaciado"/>
        <w:jc w:val="center"/>
        <w:rPr>
          <w:rFonts w:ascii="Inter" w:hAnsi="Inter"/>
          <w:b/>
          <w:bCs/>
        </w:rPr>
      </w:pPr>
    </w:p>
    <w:p w14:paraId="5EA7891A" w14:textId="77777777" w:rsidR="009F28F5" w:rsidRPr="00B76BEE" w:rsidRDefault="009F28F5" w:rsidP="009F28F5">
      <w:pPr>
        <w:pStyle w:val="Sinespaciado"/>
        <w:jc w:val="center"/>
        <w:rPr>
          <w:rFonts w:ascii="Inter" w:hAnsi="Inter"/>
          <w:b/>
          <w:bCs/>
        </w:rPr>
      </w:pPr>
      <w:r w:rsidRPr="00B76BEE">
        <w:rPr>
          <w:rFonts w:ascii="Inter" w:hAnsi="Inter"/>
          <w:b/>
          <w:bCs/>
        </w:rPr>
        <w:lastRenderedPageBreak/>
        <w:t>Gráfico 14. Gobierno Central: Intereses</w:t>
      </w:r>
    </w:p>
    <w:p w14:paraId="5C438DB9" w14:textId="77777777" w:rsidR="009F28F5" w:rsidRPr="00B76BEE" w:rsidRDefault="009F28F5" w:rsidP="009F28F5">
      <w:pPr>
        <w:pStyle w:val="Sinespaciado"/>
        <w:jc w:val="center"/>
        <w:rPr>
          <w:rFonts w:ascii="Inter" w:hAnsi="Inter"/>
          <w:b/>
          <w:bCs/>
        </w:rPr>
      </w:pPr>
      <w:r w:rsidRPr="00B76BEE">
        <w:rPr>
          <w:rFonts w:ascii="Inter" w:hAnsi="Inter"/>
          <w:b/>
          <w:bCs/>
        </w:rPr>
        <w:t xml:space="preserve">Variación Interanual Mensual </w:t>
      </w:r>
    </w:p>
    <w:p w14:paraId="26A0E5E6" w14:textId="77777777" w:rsidR="009F28F5" w:rsidRDefault="009F28F5" w:rsidP="009F28F5">
      <w:pPr>
        <w:pStyle w:val="Sinespaciado"/>
        <w:jc w:val="center"/>
        <w:rPr>
          <w:rFonts w:ascii="Inter" w:hAnsi="Inter"/>
          <w:b/>
          <w:bCs/>
        </w:rPr>
      </w:pPr>
      <w:r w:rsidRPr="00B76BEE">
        <w:rPr>
          <w:rFonts w:ascii="Inter" w:hAnsi="Inter"/>
          <w:b/>
          <w:bCs/>
        </w:rPr>
        <w:t>Junio 2021 – 2026</w:t>
      </w:r>
    </w:p>
    <w:p w14:paraId="141D77A3" w14:textId="77777777" w:rsidR="00EE4EE5" w:rsidRPr="00B76BEE" w:rsidRDefault="00EE4EE5" w:rsidP="009F28F5">
      <w:pPr>
        <w:pStyle w:val="Sinespaciado"/>
        <w:jc w:val="center"/>
        <w:rPr>
          <w:rFonts w:ascii="Inter" w:hAnsi="Inter"/>
          <w:b/>
          <w:bCs/>
        </w:rPr>
      </w:pPr>
    </w:p>
    <w:p w14:paraId="05A06D6B" w14:textId="77777777" w:rsidR="009F28F5" w:rsidRPr="00B76BEE" w:rsidRDefault="009F28F5" w:rsidP="009F28F5">
      <w:pPr>
        <w:pStyle w:val="Sinespaciado"/>
        <w:jc w:val="center"/>
        <w:rPr>
          <w:rFonts w:ascii="Inter" w:hAnsi="Inter"/>
        </w:rPr>
      </w:pPr>
      <w:r w:rsidRPr="00B76BEE">
        <w:rPr>
          <w:rFonts w:ascii="Inter" w:hAnsi="Inter"/>
          <w:noProof/>
        </w:rPr>
        <w:drawing>
          <wp:inline distT="0" distB="0" distL="0" distR="0" wp14:anchorId="6E25D061" wp14:editId="6B243FD6">
            <wp:extent cx="6187440" cy="2994660"/>
            <wp:effectExtent l="0" t="0" r="3810" b="15240"/>
            <wp:docPr id="1618658302" name="Gráfico 1">
              <a:extLst xmlns:a="http://schemas.openxmlformats.org/drawingml/2006/main">
                <a:ext uri="{FF2B5EF4-FFF2-40B4-BE49-F238E27FC236}">
                  <a16:creationId xmlns:a16="http://schemas.microsoft.com/office/drawing/2014/main" id="{EA8885D4-CBF0-419A-9933-1C415ABBF61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76925292" w14:textId="77777777" w:rsidR="009F28F5" w:rsidRPr="00B76BEE" w:rsidRDefault="009F28F5" w:rsidP="009F28F5">
      <w:pPr>
        <w:jc w:val="center"/>
        <w:rPr>
          <w:rFonts w:ascii="Inter" w:hAnsi="Inter"/>
          <w:sz w:val="22"/>
          <w:szCs w:val="22"/>
          <w:vertAlign w:val="superscript"/>
        </w:rPr>
      </w:pPr>
      <w:r w:rsidRPr="00B76BEE">
        <w:rPr>
          <w:rFonts w:ascii="Inter" w:hAnsi="Inter"/>
          <w:sz w:val="22"/>
          <w:szCs w:val="22"/>
          <w:vertAlign w:val="superscript"/>
        </w:rPr>
        <w:t>Fuente: STAP, con información suministrada por Contabilidad Nacional, (2026)</w:t>
      </w:r>
    </w:p>
    <w:p w14:paraId="6676ADC9" w14:textId="77777777" w:rsidR="009F28F5" w:rsidRPr="00B76BEE" w:rsidRDefault="009F28F5" w:rsidP="009F28F5">
      <w:pPr>
        <w:jc w:val="both"/>
        <w:rPr>
          <w:rFonts w:ascii="Inter" w:hAnsi="Inter"/>
          <w:b/>
          <w:sz w:val="22"/>
          <w:szCs w:val="22"/>
        </w:rPr>
      </w:pPr>
    </w:p>
    <w:p w14:paraId="040CB6B6" w14:textId="77777777" w:rsidR="009F28F5" w:rsidRPr="00B76BEE" w:rsidRDefault="009F28F5" w:rsidP="009F28F5">
      <w:pPr>
        <w:jc w:val="both"/>
        <w:rPr>
          <w:rFonts w:ascii="Inter" w:hAnsi="Inter"/>
          <w:b/>
          <w:sz w:val="22"/>
          <w:szCs w:val="22"/>
        </w:rPr>
      </w:pPr>
      <w:r w:rsidRPr="00B76BEE">
        <w:rPr>
          <w:rFonts w:ascii="Inter" w:hAnsi="Inter"/>
          <w:b/>
          <w:sz w:val="22"/>
          <w:szCs w:val="22"/>
        </w:rPr>
        <w:t>TRANSFERENCIAS CORRIENTES:</w:t>
      </w:r>
    </w:p>
    <w:p w14:paraId="76CA1498" w14:textId="77777777" w:rsidR="009F28F5" w:rsidRPr="00B76BEE" w:rsidRDefault="009F28F5" w:rsidP="009F28F5">
      <w:pPr>
        <w:jc w:val="both"/>
        <w:rPr>
          <w:rFonts w:ascii="Inter" w:hAnsi="Inter"/>
          <w:sz w:val="22"/>
          <w:szCs w:val="22"/>
        </w:rPr>
      </w:pPr>
      <w:r w:rsidRPr="00B76BEE">
        <w:rPr>
          <w:rFonts w:ascii="Inter" w:hAnsi="Inter"/>
          <w:sz w:val="22"/>
          <w:szCs w:val="22"/>
        </w:rPr>
        <w:t>El pago de transferencias corrientes del mes de junio sumó un total de ¢209.933,6 millones, presentando un decrecimiento de 7,7% con respecto a lo pagado en el mismo mes de 2025, de los cuales, ¢128.260,1 millones se destinaron al Sector Público, ¢81.351,3 millones al Sector Privado y ¢322,2 millones al sector externo.</w:t>
      </w:r>
    </w:p>
    <w:p w14:paraId="4184F910" w14:textId="77777777" w:rsidR="009F28F5" w:rsidRPr="00B76BEE" w:rsidRDefault="009F28F5" w:rsidP="009F28F5">
      <w:pPr>
        <w:pStyle w:val="Sinespaciado"/>
        <w:jc w:val="center"/>
        <w:rPr>
          <w:rFonts w:ascii="Inter" w:hAnsi="Inter"/>
          <w:b/>
          <w:bCs/>
        </w:rPr>
      </w:pPr>
    </w:p>
    <w:p w14:paraId="3FEB868E" w14:textId="77777777" w:rsidR="009F28F5" w:rsidRPr="00B76BEE" w:rsidRDefault="009F28F5" w:rsidP="009F28F5">
      <w:pPr>
        <w:pStyle w:val="Sinespaciado"/>
        <w:jc w:val="center"/>
        <w:rPr>
          <w:rFonts w:ascii="Inter" w:hAnsi="Inter"/>
          <w:b/>
          <w:bCs/>
        </w:rPr>
      </w:pPr>
      <w:r w:rsidRPr="00B76BEE">
        <w:rPr>
          <w:rFonts w:ascii="Inter" w:hAnsi="Inter"/>
          <w:b/>
          <w:bCs/>
        </w:rPr>
        <w:t>Gráfico 15. Gobierno Central: Transferencias Corrientes</w:t>
      </w:r>
    </w:p>
    <w:p w14:paraId="4995DD36" w14:textId="77777777" w:rsidR="009F28F5" w:rsidRPr="00B76BEE" w:rsidRDefault="009F28F5" w:rsidP="009F28F5">
      <w:pPr>
        <w:pStyle w:val="Sinespaciado"/>
        <w:jc w:val="center"/>
        <w:rPr>
          <w:rFonts w:ascii="Inter" w:hAnsi="Inter"/>
          <w:b/>
          <w:bCs/>
        </w:rPr>
      </w:pPr>
      <w:r w:rsidRPr="00B76BEE">
        <w:rPr>
          <w:rFonts w:ascii="Inter" w:hAnsi="Inter"/>
          <w:b/>
          <w:bCs/>
        </w:rPr>
        <w:t xml:space="preserve">Variación Interanual Mensual </w:t>
      </w:r>
    </w:p>
    <w:p w14:paraId="1554427A" w14:textId="77777777" w:rsidR="009F28F5" w:rsidRPr="00B76BEE" w:rsidRDefault="009F28F5" w:rsidP="009F28F5">
      <w:pPr>
        <w:jc w:val="center"/>
        <w:rPr>
          <w:rFonts w:ascii="Inter" w:hAnsi="Inter"/>
          <w:b/>
          <w:bCs/>
          <w:sz w:val="22"/>
          <w:szCs w:val="22"/>
        </w:rPr>
      </w:pPr>
      <w:r w:rsidRPr="00B76BEE">
        <w:rPr>
          <w:rFonts w:ascii="Inter" w:hAnsi="Inter"/>
          <w:b/>
          <w:bCs/>
          <w:sz w:val="22"/>
          <w:szCs w:val="22"/>
        </w:rPr>
        <w:t>Junio 2021 – 2026</w:t>
      </w:r>
    </w:p>
    <w:p w14:paraId="5C86FE56" w14:textId="77777777" w:rsidR="009F28F5" w:rsidRPr="00B76BEE" w:rsidRDefault="009F28F5" w:rsidP="009F28F5">
      <w:pPr>
        <w:jc w:val="center"/>
        <w:rPr>
          <w:rFonts w:ascii="Inter" w:hAnsi="Inter"/>
          <w:bCs/>
          <w:sz w:val="22"/>
          <w:szCs w:val="22"/>
        </w:rPr>
      </w:pPr>
      <w:r w:rsidRPr="00B76BEE">
        <w:rPr>
          <w:rFonts w:ascii="Inter" w:hAnsi="Inter"/>
          <w:noProof/>
          <w:sz w:val="22"/>
          <w:szCs w:val="22"/>
        </w:rPr>
        <w:drawing>
          <wp:inline distT="0" distB="0" distL="0" distR="0" wp14:anchorId="1F70047D" wp14:editId="20A13142">
            <wp:extent cx="5132173" cy="2413686"/>
            <wp:effectExtent l="0" t="0" r="11430" b="5715"/>
            <wp:docPr id="1138961917" name="Gráfico 1">
              <a:extLst xmlns:a="http://schemas.openxmlformats.org/drawingml/2006/main">
                <a:ext uri="{FF2B5EF4-FFF2-40B4-BE49-F238E27FC236}">
                  <a16:creationId xmlns:a16="http://schemas.microsoft.com/office/drawing/2014/main" id="{4075B68C-6A29-4BE9-B4A6-7E3633E189B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41D8160A" w14:textId="77777777" w:rsidR="009F28F5" w:rsidRPr="00B76BEE" w:rsidRDefault="009F28F5" w:rsidP="009F28F5">
      <w:pPr>
        <w:jc w:val="center"/>
        <w:rPr>
          <w:rFonts w:ascii="Inter" w:hAnsi="Inter"/>
          <w:sz w:val="22"/>
          <w:szCs w:val="22"/>
          <w:vertAlign w:val="superscript"/>
        </w:rPr>
      </w:pPr>
      <w:r w:rsidRPr="00B76BEE">
        <w:rPr>
          <w:rFonts w:ascii="Inter" w:hAnsi="Inter"/>
          <w:sz w:val="22"/>
          <w:szCs w:val="22"/>
          <w:vertAlign w:val="superscript"/>
        </w:rPr>
        <w:t>Fuente: STAP, con información suministrada por Contabilidad Nacional, (2026)</w:t>
      </w:r>
    </w:p>
    <w:p w14:paraId="19D24D95" w14:textId="1A1DCDE9" w:rsidR="009F28F5" w:rsidRDefault="009F28F5" w:rsidP="009F28F5">
      <w:pPr>
        <w:jc w:val="both"/>
        <w:rPr>
          <w:rFonts w:ascii="Inter" w:hAnsi="Inter"/>
          <w:sz w:val="22"/>
          <w:szCs w:val="22"/>
        </w:rPr>
      </w:pPr>
      <w:r w:rsidRPr="00B76BEE">
        <w:rPr>
          <w:rFonts w:ascii="Inter" w:hAnsi="Inter"/>
          <w:sz w:val="22"/>
          <w:szCs w:val="22"/>
        </w:rPr>
        <w:lastRenderedPageBreak/>
        <w:t xml:space="preserve">Entre las transferencias giradas al Sector Público destacan las destinadas al Fondo de Educación Superior por ¢315.261,1 millones, ¢82.651,2 millones para el Instituto Mixto de Ayuda Social y ¢47.029,9 al Patronato Nacional de la Infancia. Así como ¢279.876,3 para la CCSS por transferencias del Régimen no Contributivo, Seguridad Social y Pensiones. </w:t>
      </w:r>
    </w:p>
    <w:p w14:paraId="33F71FB3" w14:textId="77777777" w:rsidR="009F28F5" w:rsidRPr="00B76BEE" w:rsidRDefault="009F28F5" w:rsidP="009F28F5">
      <w:pPr>
        <w:jc w:val="both"/>
        <w:rPr>
          <w:rFonts w:ascii="Inter" w:hAnsi="Inter"/>
          <w:sz w:val="22"/>
          <w:szCs w:val="22"/>
        </w:rPr>
      </w:pPr>
      <w:r w:rsidRPr="00B76BEE">
        <w:rPr>
          <w:rFonts w:ascii="Inter" w:hAnsi="Inter"/>
          <w:sz w:val="22"/>
          <w:szCs w:val="22"/>
        </w:rPr>
        <w:t>De las giradas al sector privado, ¢402.114,5 millones corresponde al pago de pensiones con cargo al Presupuesto Nacional.</w:t>
      </w:r>
    </w:p>
    <w:p w14:paraId="2A87F650" w14:textId="77777777" w:rsidR="009F28F5" w:rsidRDefault="009F28F5" w:rsidP="009F28F5">
      <w:pPr>
        <w:jc w:val="both"/>
        <w:rPr>
          <w:rFonts w:ascii="Inter" w:hAnsi="Inter"/>
          <w:sz w:val="22"/>
          <w:szCs w:val="22"/>
        </w:rPr>
      </w:pPr>
      <w:r w:rsidRPr="00B76BEE">
        <w:rPr>
          <w:rFonts w:ascii="Inter" w:hAnsi="Inter"/>
          <w:sz w:val="22"/>
          <w:szCs w:val="22"/>
        </w:rPr>
        <w:t>En lo que respecta a las pensiones, las correspondientes al Magisterio Nacional representan el 84,5% del monto total (¢304.953,5 millones), la del Régimen de Hacienda, el 7,1% (¢28.585,2 millones), el resto de los regímenes con 8,4% (¢33.952,9 millones), tal como se observa en el gráfico N°16:</w:t>
      </w:r>
    </w:p>
    <w:p w14:paraId="53DD495A" w14:textId="77777777" w:rsidR="008679A7" w:rsidRPr="00B76BEE" w:rsidRDefault="008679A7" w:rsidP="009F28F5">
      <w:pPr>
        <w:jc w:val="both"/>
        <w:rPr>
          <w:rFonts w:ascii="Inter" w:hAnsi="Inter"/>
          <w:sz w:val="22"/>
          <w:szCs w:val="22"/>
        </w:rPr>
      </w:pPr>
    </w:p>
    <w:p w14:paraId="3D011E33" w14:textId="77777777" w:rsidR="009F28F5" w:rsidRPr="00B76BEE" w:rsidRDefault="009F28F5" w:rsidP="009F28F5">
      <w:pPr>
        <w:pStyle w:val="Sinespaciado"/>
        <w:jc w:val="center"/>
        <w:rPr>
          <w:rFonts w:ascii="Inter" w:hAnsi="Inter"/>
          <w:b/>
          <w:bCs/>
        </w:rPr>
      </w:pPr>
      <w:r w:rsidRPr="00B76BEE">
        <w:rPr>
          <w:rFonts w:ascii="Inter" w:hAnsi="Inter"/>
          <w:b/>
          <w:bCs/>
        </w:rPr>
        <w:t>Gráfico 16. Gobierno Central: Pago Pensiones</w:t>
      </w:r>
    </w:p>
    <w:p w14:paraId="6EF05AC6" w14:textId="77777777" w:rsidR="009F28F5" w:rsidRPr="00B76BEE" w:rsidRDefault="009F28F5" w:rsidP="009F28F5">
      <w:pPr>
        <w:pStyle w:val="Sinespaciado"/>
        <w:jc w:val="center"/>
        <w:rPr>
          <w:rFonts w:ascii="Inter" w:hAnsi="Inter"/>
          <w:b/>
          <w:bCs/>
        </w:rPr>
      </w:pPr>
      <w:r w:rsidRPr="00B76BEE">
        <w:rPr>
          <w:rFonts w:ascii="Inter" w:hAnsi="Inter"/>
          <w:b/>
          <w:bCs/>
        </w:rPr>
        <w:t>Distribución Porcentual</w:t>
      </w:r>
    </w:p>
    <w:p w14:paraId="15D74C60" w14:textId="77777777" w:rsidR="009F28F5" w:rsidRDefault="009F28F5" w:rsidP="009F28F5">
      <w:pPr>
        <w:jc w:val="center"/>
        <w:rPr>
          <w:rFonts w:ascii="Inter" w:hAnsi="Inter"/>
          <w:b/>
          <w:bCs/>
          <w:sz w:val="22"/>
          <w:szCs w:val="22"/>
        </w:rPr>
      </w:pPr>
      <w:r w:rsidRPr="00B76BEE">
        <w:rPr>
          <w:rFonts w:ascii="Inter" w:hAnsi="Inter"/>
          <w:b/>
          <w:bCs/>
          <w:sz w:val="22"/>
          <w:szCs w:val="22"/>
        </w:rPr>
        <w:t>Junio 2026 acumulado</w:t>
      </w:r>
    </w:p>
    <w:p w14:paraId="0C02BDF8" w14:textId="77777777" w:rsidR="008679A7" w:rsidRPr="00B76BEE" w:rsidRDefault="008679A7" w:rsidP="009F28F5">
      <w:pPr>
        <w:jc w:val="center"/>
        <w:rPr>
          <w:rFonts w:ascii="Inter" w:hAnsi="Inter"/>
          <w:b/>
          <w:bCs/>
          <w:sz w:val="22"/>
          <w:szCs w:val="22"/>
        </w:rPr>
      </w:pPr>
    </w:p>
    <w:p w14:paraId="7F99CED2" w14:textId="3F8EC755" w:rsidR="009F28F5" w:rsidRPr="00B76BEE" w:rsidRDefault="00D358DB" w:rsidP="009F28F5">
      <w:pPr>
        <w:jc w:val="center"/>
        <w:rPr>
          <w:rFonts w:ascii="Inter" w:hAnsi="Inter"/>
          <w:bCs/>
          <w:sz w:val="22"/>
          <w:szCs w:val="22"/>
        </w:rPr>
      </w:pPr>
      <w:r>
        <w:rPr>
          <w:noProof/>
        </w:rPr>
        <w:drawing>
          <wp:inline distT="0" distB="0" distL="0" distR="0" wp14:anchorId="6381E96F" wp14:editId="7CF74FE2">
            <wp:extent cx="4341340" cy="3122140"/>
            <wp:effectExtent l="0" t="0" r="2540" b="2540"/>
            <wp:docPr id="2074739619" name="Gráfico 1">
              <a:extLst xmlns:a="http://schemas.openxmlformats.org/drawingml/2006/main">
                <a:ext uri="{FF2B5EF4-FFF2-40B4-BE49-F238E27FC236}">
                  <a16:creationId xmlns:a16="http://schemas.microsoft.com/office/drawing/2014/main" id="{B83CA08A-A501-4C93-A9CA-2520396DEA0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4AA04739" w14:textId="77777777" w:rsidR="009F28F5" w:rsidRDefault="009F28F5" w:rsidP="009F28F5">
      <w:pPr>
        <w:pStyle w:val="Sinespaciado"/>
        <w:jc w:val="center"/>
        <w:rPr>
          <w:rFonts w:ascii="Inter" w:hAnsi="Inter"/>
          <w:vertAlign w:val="superscript"/>
        </w:rPr>
      </w:pPr>
      <w:r w:rsidRPr="00B76BEE">
        <w:rPr>
          <w:rFonts w:ascii="Inter" w:hAnsi="Inter"/>
          <w:vertAlign w:val="superscript"/>
        </w:rPr>
        <w:t>Fuente: STAP,) con información suministrada por Contabilidad Nacional, (2026)</w:t>
      </w:r>
    </w:p>
    <w:p w14:paraId="161E6BEF" w14:textId="77777777" w:rsidR="0063509A" w:rsidRPr="00B76BEE" w:rsidRDefault="0063509A" w:rsidP="009F28F5">
      <w:pPr>
        <w:pStyle w:val="Sinespaciado"/>
        <w:jc w:val="center"/>
        <w:rPr>
          <w:rFonts w:ascii="Inter" w:hAnsi="Inter"/>
          <w:vertAlign w:val="superscript"/>
        </w:rPr>
      </w:pPr>
    </w:p>
    <w:p w14:paraId="5A6A4D87" w14:textId="77777777" w:rsidR="0063509A" w:rsidRDefault="0063509A" w:rsidP="009F28F5">
      <w:pPr>
        <w:jc w:val="both"/>
        <w:rPr>
          <w:rFonts w:ascii="Inter" w:hAnsi="Inter"/>
          <w:b/>
          <w:sz w:val="22"/>
          <w:szCs w:val="22"/>
        </w:rPr>
      </w:pPr>
    </w:p>
    <w:p w14:paraId="6F30322B" w14:textId="281F78CE" w:rsidR="009F28F5" w:rsidRPr="00B76BEE" w:rsidRDefault="009F28F5" w:rsidP="009F28F5">
      <w:pPr>
        <w:jc w:val="both"/>
        <w:rPr>
          <w:rFonts w:ascii="Inter" w:hAnsi="Inter"/>
          <w:b/>
          <w:sz w:val="22"/>
          <w:szCs w:val="22"/>
        </w:rPr>
      </w:pPr>
      <w:r w:rsidRPr="00B76BEE">
        <w:rPr>
          <w:rFonts w:ascii="Inter" w:hAnsi="Inter"/>
          <w:b/>
          <w:sz w:val="22"/>
          <w:szCs w:val="22"/>
        </w:rPr>
        <w:t>GASTO DE CAPITAL:</w:t>
      </w:r>
    </w:p>
    <w:p w14:paraId="270198C1" w14:textId="77777777" w:rsidR="009F28F5" w:rsidRDefault="009F28F5" w:rsidP="009F28F5">
      <w:pPr>
        <w:jc w:val="both"/>
        <w:rPr>
          <w:rFonts w:ascii="Inter" w:hAnsi="Inter"/>
          <w:sz w:val="22"/>
          <w:szCs w:val="22"/>
        </w:rPr>
      </w:pPr>
      <w:r w:rsidRPr="00B76BEE">
        <w:rPr>
          <w:rFonts w:ascii="Inter" w:hAnsi="Inter"/>
          <w:sz w:val="22"/>
          <w:szCs w:val="22"/>
        </w:rPr>
        <w:t>Esta partida está compuesta por el rubro “Inversión” y “Transferencias de Capital” tanto al Sector Público, como al Sector Privado”. En el mes de junio 2026 el gasto de capital es de ¢43.486.9 millones, de los cuales, ¢24.099,7 millones corresponden a inversión y ¢19.387,2 millones a transferencias. Los gastos de capital presentan un decrecimiento de 26,2% sobre el gasto de junio 2025, explicado principalmente por la caída de las partidas de transferencias del sector público con recurso interno.</w:t>
      </w:r>
    </w:p>
    <w:p w14:paraId="3B03C282" w14:textId="77777777" w:rsidR="008679A7" w:rsidRDefault="008679A7" w:rsidP="009F28F5">
      <w:pPr>
        <w:jc w:val="both"/>
        <w:rPr>
          <w:rFonts w:ascii="Inter" w:hAnsi="Inter"/>
          <w:sz w:val="22"/>
          <w:szCs w:val="22"/>
        </w:rPr>
      </w:pPr>
    </w:p>
    <w:p w14:paraId="11E42DEB" w14:textId="77777777" w:rsidR="00D358DB" w:rsidRDefault="00D358DB" w:rsidP="009F28F5">
      <w:pPr>
        <w:jc w:val="both"/>
        <w:rPr>
          <w:rFonts w:ascii="Inter" w:hAnsi="Inter"/>
          <w:sz w:val="22"/>
          <w:szCs w:val="22"/>
        </w:rPr>
      </w:pPr>
    </w:p>
    <w:p w14:paraId="66159716" w14:textId="77777777" w:rsidR="00D358DB" w:rsidRPr="00B76BEE" w:rsidRDefault="00D358DB" w:rsidP="009F28F5">
      <w:pPr>
        <w:jc w:val="both"/>
        <w:rPr>
          <w:rFonts w:ascii="Inter" w:hAnsi="Inter"/>
          <w:sz w:val="22"/>
          <w:szCs w:val="22"/>
        </w:rPr>
      </w:pPr>
    </w:p>
    <w:p w14:paraId="034DE4C8" w14:textId="77777777" w:rsidR="009F28F5" w:rsidRPr="00B76BEE" w:rsidRDefault="009F28F5" w:rsidP="009F28F5">
      <w:pPr>
        <w:jc w:val="both"/>
        <w:rPr>
          <w:rFonts w:ascii="Inter" w:hAnsi="Inter"/>
          <w:sz w:val="22"/>
          <w:szCs w:val="22"/>
        </w:rPr>
      </w:pPr>
      <w:r w:rsidRPr="00B76BEE">
        <w:rPr>
          <w:rFonts w:ascii="Inter" w:hAnsi="Inter"/>
          <w:b/>
          <w:sz w:val="22"/>
          <w:szCs w:val="22"/>
        </w:rPr>
        <w:lastRenderedPageBreak/>
        <w:t>Inversión:</w:t>
      </w:r>
    </w:p>
    <w:p w14:paraId="5E4E76C4" w14:textId="77777777" w:rsidR="009F28F5" w:rsidRDefault="009F28F5" w:rsidP="009F28F5">
      <w:pPr>
        <w:jc w:val="both"/>
        <w:rPr>
          <w:rFonts w:ascii="Inter" w:hAnsi="Inter"/>
          <w:sz w:val="22"/>
          <w:szCs w:val="22"/>
        </w:rPr>
      </w:pPr>
      <w:r w:rsidRPr="00B76BEE">
        <w:rPr>
          <w:rFonts w:ascii="Inter" w:hAnsi="Inter"/>
          <w:sz w:val="22"/>
          <w:szCs w:val="22"/>
        </w:rPr>
        <w:t>En lo que se refiere al rubro inversión, presenta un aumento de 8,9% con respecto al mes de junio de 2026, principalmente por el crecimiento de las partidas de bienes duraderos diversos.</w:t>
      </w:r>
    </w:p>
    <w:p w14:paraId="1C34F560" w14:textId="77777777" w:rsidR="008679A7" w:rsidRPr="00B76BEE" w:rsidRDefault="008679A7" w:rsidP="009F28F5">
      <w:pPr>
        <w:jc w:val="both"/>
        <w:rPr>
          <w:rFonts w:ascii="Inter" w:hAnsi="Inter"/>
          <w:sz w:val="22"/>
          <w:szCs w:val="22"/>
        </w:rPr>
      </w:pPr>
    </w:p>
    <w:p w14:paraId="032F1A32" w14:textId="77777777" w:rsidR="009F28F5" w:rsidRPr="00B76BEE" w:rsidRDefault="009F28F5" w:rsidP="009F28F5">
      <w:pPr>
        <w:pStyle w:val="Sinespaciado"/>
        <w:jc w:val="center"/>
        <w:rPr>
          <w:rFonts w:ascii="Inter" w:hAnsi="Inter"/>
          <w:b/>
          <w:bCs/>
        </w:rPr>
      </w:pPr>
      <w:r w:rsidRPr="00B76BEE">
        <w:rPr>
          <w:rFonts w:ascii="Inter" w:hAnsi="Inter"/>
          <w:b/>
          <w:bCs/>
        </w:rPr>
        <w:t>Gráfico 17. Gobierno Central: Inversión</w:t>
      </w:r>
    </w:p>
    <w:p w14:paraId="410CA43D" w14:textId="77777777" w:rsidR="009F28F5" w:rsidRPr="00B76BEE" w:rsidRDefault="009F28F5" w:rsidP="009F28F5">
      <w:pPr>
        <w:pStyle w:val="Sinespaciado"/>
        <w:jc w:val="center"/>
        <w:rPr>
          <w:rFonts w:ascii="Inter" w:hAnsi="Inter"/>
          <w:b/>
          <w:bCs/>
        </w:rPr>
      </w:pPr>
      <w:r w:rsidRPr="00B76BEE">
        <w:rPr>
          <w:rFonts w:ascii="Inter" w:hAnsi="Inter"/>
          <w:b/>
          <w:bCs/>
        </w:rPr>
        <w:t xml:space="preserve">Variación Interanual Mensual </w:t>
      </w:r>
    </w:p>
    <w:p w14:paraId="1D059B38" w14:textId="77777777" w:rsidR="009F28F5" w:rsidRDefault="009F28F5" w:rsidP="009F28F5">
      <w:pPr>
        <w:jc w:val="center"/>
        <w:rPr>
          <w:rFonts w:ascii="Inter" w:hAnsi="Inter"/>
          <w:b/>
          <w:bCs/>
          <w:sz w:val="22"/>
          <w:szCs w:val="22"/>
        </w:rPr>
      </w:pPr>
      <w:r w:rsidRPr="00B76BEE">
        <w:rPr>
          <w:rFonts w:ascii="Inter" w:hAnsi="Inter"/>
          <w:b/>
          <w:bCs/>
          <w:sz w:val="22"/>
          <w:szCs w:val="22"/>
        </w:rPr>
        <w:t>Junio 2021 – 2026</w:t>
      </w:r>
    </w:p>
    <w:p w14:paraId="06F797D7" w14:textId="77777777" w:rsidR="008679A7" w:rsidRPr="00B76BEE" w:rsidRDefault="008679A7" w:rsidP="009F28F5">
      <w:pPr>
        <w:jc w:val="center"/>
        <w:rPr>
          <w:rFonts w:ascii="Inter" w:hAnsi="Inter"/>
          <w:b/>
          <w:bCs/>
          <w:sz w:val="22"/>
          <w:szCs w:val="22"/>
        </w:rPr>
      </w:pPr>
    </w:p>
    <w:p w14:paraId="7B2082C4" w14:textId="77777777" w:rsidR="009F28F5" w:rsidRPr="00B76BEE" w:rsidRDefault="009F28F5" w:rsidP="009F28F5">
      <w:pPr>
        <w:jc w:val="center"/>
        <w:rPr>
          <w:rFonts w:ascii="Inter" w:hAnsi="Inter"/>
          <w:noProof/>
          <w:sz w:val="22"/>
          <w:szCs w:val="22"/>
        </w:rPr>
      </w:pPr>
      <w:r w:rsidRPr="00B76BEE">
        <w:rPr>
          <w:rFonts w:ascii="Inter" w:hAnsi="Inter"/>
          <w:noProof/>
          <w:sz w:val="22"/>
          <w:szCs w:val="22"/>
        </w:rPr>
        <w:drawing>
          <wp:inline distT="0" distB="0" distL="0" distR="0" wp14:anchorId="6D66A4ED" wp14:editId="15D21425">
            <wp:extent cx="5753100" cy="2343150"/>
            <wp:effectExtent l="0" t="0" r="0" b="0"/>
            <wp:docPr id="1574125114" name="Gráfico 1">
              <a:extLst xmlns:a="http://schemas.openxmlformats.org/drawingml/2006/main">
                <a:ext uri="{FF2B5EF4-FFF2-40B4-BE49-F238E27FC236}">
                  <a16:creationId xmlns:a16="http://schemas.microsoft.com/office/drawing/2014/main" id="{F0B84AE5-29FA-4C05-BAB0-90B08214AD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294587B9" w14:textId="77777777" w:rsidR="009F28F5" w:rsidRPr="00B76BEE" w:rsidRDefault="009F28F5" w:rsidP="009F28F5">
      <w:pPr>
        <w:jc w:val="center"/>
        <w:rPr>
          <w:rFonts w:ascii="Inter" w:hAnsi="Inter"/>
          <w:noProof/>
          <w:sz w:val="22"/>
          <w:szCs w:val="22"/>
        </w:rPr>
      </w:pPr>
    </w:p>
    <w:p w14:paraId="6B749B0C" w14:textId="77777777" w:rsidR="009F28F5" w:rsidRDefault="009F28F5" w:rsidP="009F28F5">
      <w:pPr>
        <w:jc w:val="center"/>
        <w:rPr>
          <w:rFonts w:ascii="Inter" w:hAnsi="Inter"/>
          <w:sz w:val="22"/>
          <w:szCs w:val="22"/>
          <w:vertAlign w:val="superscript"/>
        </w:rPr>
      </w:pPr>
      <w:bookmarkStart w:id="1" w:name="_Hlk150420555"/>
      <w:r w:rsidRPr="00B76BEE">
        <w:rPr>
          <w:rFonts w:ascii="Inter" w:hAnsi="Inter"/>
          <w:sz w:val="22"/>
          <w:szCs w:val="22"/>
          <w:vertAlign w:val="superscript"/>
        </w:rPr>
        <w:t>Fuente: STAP, con información suministrada por Contabilidad Nacional, (2026)</w:t>
      </w:r>
    </w:p>
    <w:p w14:paraId="1053FE05" w14:textId="77777777" w:rsidR="008679A7" w:rsidRDefault="008679A7" w:rsidP="009F28F5">
      <w:pPr>
        <w:jc w:val="center"/>
        <w:rPr>
          <w:rFonts w:ascii="Inter" w:hAnsi="Inter"/>
          <w:sz w:val="22"/>
          <w:szCs w:val="22"/>
          <w:vertAlign w:val="superscript"/>
        </w:rPr>
      </w:pPr>
    </w:p>
    <w:bookmarkEnd w:id="1"/>
    <w:p w14:paraId="736D0934" w14:textId="77777777" w:rsidR="009F28F5" w:rsidRPr="00B76BEE" w:rsidRDefault="009F28F5" w:rsidP="009F28F5">
      <w:pPr>
        <w:pStyle w:val="Sinespaciado"/>
        <w:spacing w:after="200"/>
        <w:jc w:val="both"/>
        <w:rPr>
          <w:rFonts w:ascii="Inter" w:hAnsi="Inter"/>
        </w:rPr>
      </w:pPr>
      <w:r w:rsidRPr="00B76BEE">
        <w:rPr>
          <w:rFonts w:ascii="Inter" w:hAnsi="Inter"/>
        </w:rPr>
        <w:t>El gráfico 18 muestra los principales rubros de gastos de inversión, donde destaca el crecimiento en los bienes duraderos, así como una pequeña caída de los gastos capitalizables de programas 327-328-329-332 del MOPT, 881 del MINAE y 797 de Ministerio de Comercio Exterior.</w:t>
      </w:r>
    </w:p>
    <w:p w14:paraId="3906F4D2" w14:textId="77777777" w:rsidR="009F28F5" w:rsidRPr="00B76BEE" w:rsidRDefault="009F28F5" w:rsidP="009F28F5">
      <w:pPr>
        <w:jc w:val="center"/>
        <w:rPr>
          <w:rFonts w:ascii="Inter" w:hAnsi="Inter"/>
          <w:b/>
          <w:bCs/>
          <w:sz w:val="22"/>
          <w:szCs w:val="22"/>
        </w:rPr>
      </w:pPr>
    </w:p>
    <w:p w14:paraId="4C416F8F" w14:textId="77777777" w:rsidR="009F28F5" w:rsidRPr="00B76BEE" w:rsidRDefault="009F28F5" w:rsidP="009F28F5">
      <w:pPr>
        <w:jc w:val="center"/>
        <w:rPr>
          <w:rFonts w:ascii="Inter" w:hAnsi="Inter"/>
          <w:b/>
          <w:bCs/>
          <w:sz w:val="22"/>
          <w:szCs w:val="22"/>
        </w:rPr>
      </w:pPr>
      <w:r w:rsidRPr="00B76BEE">
        <w:rPr>
          <w:rFonts w:ascii="Inter" w:hAnsi="Inter"/>
          <w:b/>
          <w:bCs/>
          <w:sz w:val="22"/>
          <w:szCs w:val="22"/>
        </w:rPr>
        <w:t>Gráfico 18. Gobierno Central: Desglose Inversión</w:t>
      </w:r>
    </w:p>
    <w:p w14:paraId="05619F10" w14:textId="77777777" w:rsidR="009F28F5" w:rsidRPr="00B76BEE" w:rsidRDefault="009F28F5" w:rsidP="009F28F5">
      <w:pPr>
        <w:pStyle w:val="Sinespaciado"/>
        <w:jc w:val="center"/>
        <w:rPr>
          <w:rFonts w:ascii="Inter" w:hAnsi="Inter"/>
          <w:b/>
          <w:bCs/>
        </w:rPr>
      </w:pPr>
      <w:r w:rsidRPr="00B76BEE">
        <w:rPr>
          <w:rFonts w:ascii="Inter" w:hAnsi="Inter"/>
          <w:b/>
          <w:bCs/>
        </w:rPr>
        <w:t>Comparativo junio 2025 – 2026</w:t>
      </w:r>
    </w:p>
    <w:p w14:paraId="0D1FE1B0" w14:textId="77777777" w:rsidR="009F28F5" w:rsidRDefault="009F28F5" w:rsidP="009F28F5">
      <w:pPr>
        <w:pStyle w:val="Sinespaciado"/>
        <w:jc w:val="center"/>
        <w:rPr>
          <w:rFonts w:ascii="Inter" w:hAnsi="Inter"/>
          <w:b/>
          <w:bCs/>
        </w:rPr>
      </w:pPr>
      <w:r w:rsidRPr="00B76BEE">
        <w:rPr>
          <w:rFonts w:ascii="Inter" w:hAnsi="Inter"/>
          <w:b/>
          <w:bCs/>
        </w:rPr>
        <w:t>Millones de colones</w:t>
      </w:r>
    </w:p>
    <w:p w14:paraId="18F2A9FF" w14:textId="77777777" w:rsidR="008679A7" w:rsidRPr="00B76BEE" w:rsidRDefault="008679A7" w:rsidP="009F28F5">
      <w:pPr>
        <w:pStyle w:val="Sinespaciado"/>
        <w:jc w:val="center"/>
        <w:rPr>
          <w:rFonts w:ascii="Inter" w:hAnsi="Inter"/>
          <w:b/>
          <w:bCs/>
        </w:rPr>
      </w:pPr>
    </w:p>
    <w:p w14:paraId="1B21CB3F" w14:textId="77777777" w:rsidR="009F28F5" w:rsidRDefault="009F28F5" w:rsidP="009F28F5">
      <w:pPr>
        <w:pStyle w:val="Sinespaciado"/>
        <w:jc w:val="center"/>
        <w:rPr>
          <w:rFonts w:ascii="Inter" w:hAnsi="Inter"/>
        </w:rPr>
      </w:pPr>
      <w:r w:rsidRPr="00B76BEE">
        <w:rPr>
          <w:rFonts w:ascii="Inter" w:hAnsi="Inter"/>
          <w:noProof/>
        </w:rPr>
        <w:drawing>
          <wp:inline distT="0" distB="0" distL="0" distR="0" wp14:anchorId="375B8ADC" wp14:editId="5DBD8B12">
            <wp:extent cx="5267325" cy="2108887"/>
            <wp:effectExtent l="0" t="0" r="9525" b="5715"/>
            <wp:docPr id="1525209071" name="Gráfico 1">
              <a:extLst xmlns:a="http://schemas.openxmlformats.org/drawingml/2006/main">
                <a:ext uri="{FF2B5EF4-FFF2-40B4-BE49-F238E27FC236}">
                  <a16:creationId xmlns:a16="http://schemas.microsoft.com/office/drawing/2014/main" id="{00000000-0008-0000-07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7A7EED1A" w14:textId="77777777" w:rsidR="009F28F5" w:rsidRPr="00B76BEE" w:rsidRDefault="009F28F5" w:rsidP="009F28F5">
      <w:pPr>
        <w:jc w:val="center"/>
        <w:rPr>
          <w:rFonts w:ascii="Inter" w:hAnsi="Inter"/>
          <w:sz w:val="22"/>
          <w:szCs w:val="22"/>
          <w:vertAlign w:val="superscript"/>
        </w:rPr>
      </w:pPr>
      <w:r w:rsidRPr="00B76BEE">
        <w:rPr>
          <w:rFonts w:ascii="Inter" w:hAnsi="Inter"/>
          <w:sz w:val="22"/>
          <w:szCs w:val="22"/>
          <w:vertAlign w:val="superscript"/>
        </w:rPr>
        <w:lastRenderedPageBreak/>
        <w:t>Fuente: STAP, con información suministrada por Contabilidad Nacional, (2025)</w:t>
      </w:r>
    </w:p>
    <w:p w14:paraId="725AE7A4" w14:textId="77777777" w:rsidR="009F28F5" w:rsidRPr="00B76BEE" w:rsidRDefault="009F28F5" w:rsidP="009F28F5">
      <w:pPr>
        <w:jc w:val="both"/>
        <w:rPr>
          <w:rFonts w:ascii="Inter" w:hAnsi="Inter"/>
          <w:b/>
          <w:sz w:val="22"/>
          <w:szCs w:val="22"/>
        </w:rPr>
      </w:pPr>
    </w:p>
    <w:p w14:paraId="24757FAE" w14:textId="77777777" w:rsidR="009F28F5" w:rsidRPr="00B76BEE" w:rsidRDefault="009F28F5" w:rsidP="009F28F5">
      <w:pPr>
        <w:jc w:val="both"/>
        <w:rPr>
          <w:rFonts w:ascii="Inter" w:hAnsi="Inter"/>
          <w:b/>
          <w:sz w:val="22"/>
          <w:szCs w:val="22"/>
        </w:rPr>
      </w:pPr>
      <w:r w:rsidRPr="00B76BEE">
        <w:rPr>
          <w:rFonts w:ascii="Inter" w:hAnsi="Inter"/>
          <w:b/>
          <w:sz w:val="22"/>
          <w:szCs w:val="22"/>
        </w:rPr>
        <w:t>Transferencias de Capital:</w:t>
      </w:r>
    </w:p>
    <w:p w14:paraId="4AB00EDA" w14:textId="77777777" w:rsidR="009F28F5" w:rsidRPr="00B76BEE" w:rsidRDefault="009F28F5" w:rsidP="009F28F5">
      <w:pPr>
        <w:jc w:val="both"/>
        <w:rPr>
          <w:rFonts w:ascii="Inter" w:hAnsi="Inter"/>
          <w:sz w:val="22"/>
          <w:szCs w:val="22"/>
        </w:rPr>
      </w:pPr>
      <w:r w:rsidRPr="00B76BEE">
        <w:rPr>
          <w:rFonts w:ascii="Inter" w:hAnsi="Inter"/>
          <w:sz w:val="22"/>
          <w:szCs w:val="22"/>
        </w:rPr>
        <w:t>Las transferencias de capital del mes de junio 2026 por ¢19.387,2 millones, presentan una caída de 47,3% con respecto a junio de 2025.</w:t>
      </w:r>
    </w:p>
    <w:p w14:paraId="5F369676" w14:textId="77777777" w:rsidR="009F28F5" w:rsidRDefault="009F28F5" w:rsidP="009F28F5">
      <w:pPr>
        <w:jc w:val="both"/>
        <w:rPr>
          <w:rFonts w:ascii="Inter" w:hAnsi="Inter"/>
          <w:sz w:val="22"/>
          <w:szCs w:val="22"/>
        </w:rPr>
      </w:pPr>
      <w:r w:rsidRPr="00B76BEE">
        <w:rPr>
          <w:rFonts w:ascii="Inter" w:hAnsi="Inter"/>
          <w:sz w:val="22"/>
          <w:szCs w:val="22"/>
        </w:rPr>
        <w:t xml:space="preserve">Del total de transferencias con recursos internos, ¢184.740,3 millones se destinaron al sector público, principalmente </w:t>
      </w:r>
      <w:r w:rsidRPr="00B76BEE">
        <w:rPr>
          <w:rFonts w:ascii="Inter" w:hAnsi="Inter" w:cs="Arial"/>
          <w:sz w:val="22"/>
          <w:szCs w:val="22"/>
        </w:rPr>
        <w:t>¢4.307.7 millones al FEES, ¢1.909,4 Millones al PANI y ¢93.131,3 millones al Banco Hipotecario de la Vivienda, ¢6.260,6 al Fideicomiso FONAFIFO Banco Nacional de Costa Rica</w:t>
      </w:r>
      <w:r w:rsidRPr="00B76BEE">
        <w:rPr>
          <w:rFonts w:ascii="Inter" w:hAnsi="Inter"/>
          <w:sz w:val="22"/>
          <w:szCs w:val="22"/>
        </w:rPr>
        <w:t xml:space="preserve">, Juntas de Educación ¢15.338,3 millones, Consejo Rector Banca para Desarrollo ¢3.473,3 millones, </w:t>
      </w:r>
      <w:proofErr w:type="spellStart"/>
      <w:r w:rsidRPr="00B76BEE">
        <w:rPr>
          <w:rFonts w:ascii="Inter" w:hAnsi="Inter"/>
          <w:sz w:val="22"/>
          <w:szCs w:val="22"/>
        </w:rPr>
        <w:t>Incofer</w:t>
      </w:r>
      <w:proofErr w:type="spellEnd"/>
      <w:r w:rsidRPr="00B76BEE">
        <w:rPr>
          <w:rFonts w:ascii="Inter" w:hAnsi="Inter"/>
          <w:sz w:val="22"/>
          <w:szCs w:val="22"/>
        </w:rPr>
        <w:t xml:space="preserve"> ¢2.087,8 millones, así como ¢50.114,4 a las municipalidades.</w:t>
      </w:r>
    </w:p>
    <w:p w14:paraId="3CC684BB" w14:textId="77777777" w:rsidR="00A96F04" w:rsidRPr="00B76BEE" w:rsidRDefault="00A96F04" w:rsidP="009F28F5">
      <w:pPr>
        <w:jc w:val="both"/>
        <w:rPr>
          <w:rFonts w:ascii="Inter" w:hAnsi="Inter"/>
          <w:sz w:val="22"/>
          <w:szCs w:val="22"/>
        </w:rPr>
      </w:pPr>
    </w:p>
    <w:p w14:paraId="4C3721D4" w14:textId="77777777" w:rsidR="009F28F5" w:rsidRPr="00B76BEE" w:rsidRDefault="009F28F5" w:rsidP="009F28F5">
      <w:pPr>
        <w:pStyle w:val="Sinespaciado"/>
        <w:jc w:val="center"/>
        <w:rPr>
          <w:rFonts w:ascii="Inter" w:hAnsi="Inter"/>
          <w:b/>
          <w:bCs/>
        </w:rPr>
      </w:pPr>
      <w:r w:rsidRPr="00B76BEE">
        <w:rPr>
          <w:rFonts w:ascii="Inter" w:hAnsi="Inter"/>
          <w:b/>
          <w:bCs/>
        </w:rPr>
        <w:t>Gráfico 19. Gobierno Central: Transferencias de Capital</w:t>
      </w:r>
    </w:p>
    <w:p w14:paraId="7A19B09B" w14:textId="77777777" w:rsidR="009F28F5" w:rsidRPr="00B76BEE" w:rsidRDefault="009F28F5" w:rsidP="009F28F5">
      <w:pPr>
        <w:pStyle w:val="Sinespaciado"/>
        <w:jc w:val="center"/>
        <w:rPr>
          <w:rFonts w:ascii="Inter" w:hAnsi="Inter"/>
          <w:b/>
          <w:bCs/>
        </w:rPr>
      </w:pPr>
      <w:r w:rsidRPr="00B76BEE">
        <w:rPr>
          <w:rFonts w:ascii="Inter" w:hAnsi="Inter"/>
          <w:b/>
          <w:bCs/>
        </w:rPr>
        <w:t xml:space="preserve">Variación Interanual Mensual </w:t>
      </w:r>
    </w:p>
    <w:p w14:paraId="46992E68" w14:textId="77777777" w:rsidR="009F28F5" w:rsidRDefault="009F28F5" w:rsidP="009F28F5">
      <w:pPr>
        <w:jc w:val="center"/>
        <w:rPr>
          <w:rFonts w:ascii="Inter" w:hAnsi="Inter"/>
          <w:b/>
          <w:bCs/>
          <w:sz w:val="22"/>
          <w:szCs w:val="22"/>
        </w:rPr>
      </w:pPr>
      <w:r w:rsidRPr="00B76BEE">
        <w:rPr>
          <w:rFonts w:ascii="Inter" w:hAnsi="Inter"/>
          <w:b/>
          <w:bCs/>
          <w:sz w:val="22"/>
          <w:szCs w:val="22"/>
        </w:rPr>
        <w:t>Junio 2021 – 2026</w:t>
      </w:r>
    </w:p>
    <w:p w14:paraId="4C2A5337" w14:textId="77777777" w:rsidR="00A96F04" w:rsidRPr="00B76BEE" w:rsidRDefault="00A96F04" w:rsidP="009F28F5">
      <w:pPr>
        <w:jc w:val="center"/>
        <w:rPr>
          <w:rFonts w:ascii="Inter" w:hAnsi="Inter"/>
          <w:b/>
          <w:bCs/>
          <w:sz w:val="22"/>
          <w:szCs w:val="22"/>
        </w:rPr>
      </w:pPr>
    </w:p>
    <w:p w14:paraId="7D962E9C" w14:textId="3606D565" w:rsidR="009F28F5" w:rsidRPr="00B76BEE" w:rsidRDefault="005026EF" w:rsidP="009F28F5">
      <w:pPr>
        <w:jc w:val="center"/>
        <w:rPr>
          <w:rFonts w:ascii="Inter" w:hAnsi="Inter"/>
          <w:bCs/>
          <w:sz w:val="22"/>
          <w:szCs w:val="22"/>
        </w:rPr>
      </w:pPr>
      <w:r>
        <w:rPr>
          <w:noProof/>
        </w:rPr>
        <w:drawing>
          <wp:inline distT="0" distB="0" distL="0" distR="0" wp14:anchorId="3F354BC6" wp14:editId="01BA67D2">
            <wp:extent cx="5486400" cy="2585720"/>
            <wp:effectExtent l="0" t="0" r="0" b="5080"/>
            <wp:docPr id="1612924615" name="Gráfico 1">
              <a:extLst xmlns:a="http://schemas.openxmlformats.org/drawingml/2006/main">
                <a:ext uri="{FF2B5EF4-FFF2-40B4-BE49-F238E27FC236}">
                  <a16:creationId xmlns:a16="http://schemas.microsoft.com/office/drawing/2014/main" id="{00000000-0008-0000-0200-00000B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058706EB" w14:textId="77777777" w:rsidR="009F28F5" w:rsidRDefault="009F28F5" w:rsidP="009F28F5">
      <w:pPr>
        <w:pStyle w:val="Sinespaciado"/>
        <w:jc w:val="center"/>
        <w:rPr>
          <w:rFonts w:ascii="Inter" w:hAnsi="Inter"/>
          <w:vertAlign w:val="superscript"/>
        </w:rPr>
      </w:pPr>
      <w:r w:rsidRPr="00B76BEE">
        <w:rPr>
          <w:rFonts w:ascii="Inter" w:hAnsi="Inter"/>
          <w:vertAlign w:val="superscript"/>
        </w:rPr>
        <w:t>Fuente: STAP, con información suministrada por Contabilidad Nacional, (2026)</w:t>
      </w:r>
    </w:p>
    <w:p w14:paraId="1F0500A6" w14:textId="77777777" w:rsidR="003962CA" w:rsidRDefault="003962CA" w:rsidP="009F28F5">
      <w:pPr>
        <w:pStyle w:val="Sinespaciado"/>
        <w:jc w:val="center"/>
        <w:rPr>
          <w:rFonts w:ascii="Inter" w:hAnsi="Inter"/>
          <w:vertAlign w:val="superscript"/>
        </w:rPr>
      </w:pPr>
    </w:p>
    <w:p w14:paraId="1BEB7F27" w14:textId="77777777" w:rsidR="003962CA" w:rsidRPr="00B76BEE" w:rsidRDefault="003962CA" w:rsidP="009F28F5">
      <w:pPr>
        <w:pStyle w:val="Sinespaciado"/>
        <w:jc w:val="center"/>
        <w:rPr>
          <w:rFonts w:ascii="Inter" w:hAnsi="Inter"/>
          <w:vertAlign w:val="superscript"/>
        </w:rPr>
      </w:pPr>
    </w:p>
    <w:p w14:paraId="28211CBF" w14:textId="77777777" w:rsidR="009F28F5" w:rsidRPr="00B76BEE" w:rsidRDefault="009F28F5" w:rsidP="009F28F5">
      <w:pPr>
        <w:jc w:val="both"/>
        <w:rPr>
          <w:rFonts w:ascii="Inter" w:hAnsi="Inter"/>
          <w:b/>
          <w:bCs/>
          <w:sz w:val="22"/>
          <w:szCs w:val="22"/>
        </w:rPr>
      </w:pPr>
    </w:p>
    <w:p w14:paraId="4C978A62" w14:textId="77777777" w:rsidR="009F28F5" w:rsidRPr="00B76BEE" w:rsidRDefault="009F28F5" w:rsidP="009F28F5">
      <w:pPr>
        <w:jc w:val="both"/>
        <w:rPr>
          <w:rFonts w:ascii="Inter" w:hAnsi="Inter"/>
          <w:b/>
          <w:bCs/>
          <w:sz w:val="22"/>
          <w:szCs w:val="22"/>
        </w:rPr>
      </w:pPr>
      <w:r w:rsidRPr="00B76BEE">
        <w:rPr>
          <w:rFonts w:ascii="Inter" w:hAnsi="Inter"/>
          <w:b/>
          <w:bCs/>
          <w:sz w:val="22"/>
          <w:szCs w:val="22"/>
        </w:rPr>
        <w:t>CONSIDERACIÓN FINAL:</w:t>
      </w:r>
    </w:p>
    <w:p w14:paraId="6CA4A60B" w14:textId="77777777" w:rsidR="009F28F5" w:rsidRDefault="009F28F5" w:rsidP="009F28F5">
      <w:pPr>
        <w:jc w:val="both"/>
        <w:rPr>
          <w:rFonts w:ascii="Inter" w:hAnsi="Inter"/>
          <w:sz w:val="22"/>
          <w:szCs w:val="22"/>
        </w:rPr>
      </w:pPr>
      <w:r w:rsidRPr="00B76BEE">
        <w:rPr>
          <w:rFonts w:ascii="Inter" w:hAnsi="Inter"/>
          <w:sz w:val="22"/>
          <w:szCs w:val="22"/>
        </w:rPr>
        <w:t>En junio 2026 el déficit financiero del Gobierno Central alcanzó el monto de ¢653.793,4 millones, lo cual se traduce en -1.2% del PIB. Al comparársele con lo observado en el periodo de 2025, se aprecia un pequeño aumento en el déficit en términos del PIB.</w:t>
      </w:r>
    </w:p>
    <w:p w14:paraId="1E9C201A" w14:textId="77777777" w:rsidR="00A96F04" w:rsidRPr="00B76BEE" w:rsidRDefault="00A96F04" w:rsidP="009F28F5">
      <w:pPr>
        <w:jc w:val="both"/>
        <w:rPr>
          <w:rFonts w:ascii="Inter" w:hAnsi="Inter"/>
          <w:sz w:val="22"/>
          <w:szCs w:val="22"/>
        </w:rPr>
      </w:pPr>
    </w:p>
    <w:p w14:paraId="0382E90A" w14:textId="77777777" w:rsidR="009F28F5" w:rsidRDefault="009F28F5" w:rsidP="009F28F5">
      <w:pPr>
        <w:jc w:val="both"/>
        <w:rPr>
          <w:rFonts w:ascii="Inter" w:hAnsi="Inter"/>
          <w:sz w:val="22"/>
          <w:szCs w:val="22"/>
        </w:rPr>
      </w:pPr>
      <w:r w:rsidRPr="00B76BEE">
        <w:rPr>
          <w:rFonts w:ascii="Inter" w:hAnsi="Inter"/>
          <w:sz w:val="22"/>
          <w:szCs w:val="22"/>
        </w:rPr>
        <w:t xml:space="preserve">Los ingresos totales presentan una tasa de crecimiento de 0,1%, menor al presentado en el mismo periodo del año anterior que fue superavitario (1,2%). En general, los ingresos tributarios decrecieron a una tasa de 0,5%, que resulta menor al 1,3% de aumento de junio 2025. </w:t>
      </w:r>
    </w:p>
    <w:p w14:paraId="16666018" w14:textId="77777777" w:rsidR="00A96F04" w:rsidRPr="00B76BEE" w:rsidRDefault="00A96F04" w:rsidP="009F28F5">
      <w:pPr>
        <w:jc w:val="both"/>
        <w:rPr>
          <w:rFonts w:ascii="Inter" w:hAnsi="Inter"/>
          <w:sz w:val="22"/>
          <w:szCs w:val="22"/>
        </w:rPr>
      </w:pPr>
    </w:p>
    <w:p w14:paraId="5032CD9E" w14:textId="77777777" w:rsidR="009F28F5" w:rsidRDefault="009F28F5" w:rsidP="009F28F5">
      <w:pPr>
        <w:jc w:val="both"/>
        <w:rPr>
          <w:rFonts w:ascii="Inter" w:hAnsi="Inter"/>
          <w:sz w:val="22"/>
          <w:szCs w:val="22"/>
        </w:rPr>
      </w:pPr>
      <w:r w:rsidRPr="00B76BEE">
        <w:rPr>
          <w:rFonts w:ascii="Inter" w:hAnsi="Inter"/>
          <w:sz w:val="22"/>
          <w:szCs w:val="22"/>
        </w:rPr>
        <w:lastRenderedPageBreak/>
        <w:t xml:space="preserve">El gasto total acumulado de junio 2026 refleja un aumento de 1,1%, mayor al observado en junio de 2025 cuando alcanzó una caída del 1,4%. Los gastos corrientes muestran un crecimiento de 0,8%. </w:t>
      </w:r>
    </w:p>
    <w:p w14:paraId="2871F5DA" w14:textId="77777777" w:rsidR="00A96F04" w:rsidRPr="00B76BEE" w:rsidRDefault="00A96F04" w:rsidP="009F28F5">
      <w:pPr>
        <w:jc w:val="both"/>
        <w:rPr>
          <w:rFonts w:ascii="Inter" w:hAnsi="Inter"/>
          <w:sz w:val="22"/>
          <w:szCs w:val="22"/>
        </w:rPr>
      </w:pPr>
    </w:p>
    <w:p w14:paraId="48070DF3" w14:textId="77777777" w:rsidR="009F28F5" w:rsidRDefault="009F28F5" w:rsidP="009F28F5">
      <w:pPr>
        <w:jc w:val="both"/>
        <w:rPr>
          <w:rFonts w:ascii="Inter" w:hAnsi="Inter"/>
          <w:sz w:val="22"/>
          <w:szCs w:val="22"/>
        </w:rPr>
      </w:pPr>
      <w:r w:rsidRPr="00B76BEE">
        <w:rPr>
          <w:rFonts w:ascii="Inter" w:hAnsi="Inter"/>
          <w:sz w:val="22"/>
          <w:szCs w:val="22"/>
        </w:rPr>
        <w:t>El aumento de las remuneraciones de 3,3% es superior al 1,0% de aumento del mes de junio 2025, mientras que la compra de bienes y servicios creció 11,5%.</w:t>
      </w:r>
    </w:p>
    <w:p w14:paraId="5A283806" w14:textId="77777777" w:rsidR="00701C02" w:rsidRPr="00B76BEE" w:rsidRDefault="00701C02" w:rsidP="009F28F5">
      <w:pPr>
        <w:jc w:val="both"/>
        <w:rPr>
          <w:rFonts w:ascii="Inter" w:hAnsi="Inter"/>
          <w:sz w:val="22"/>
          <w:szCs w:val="22"/>
        </w:rPr>
      </w:pPr>
    </w:p>
    <w:p w14:paraId="51AEFE2A" w14:textId="77777777" w:rsidR="009F28F5" w:rsidRDefault="009F28F5" w:rsidP="009F28F5">
      <w:pPr>
        <w:jc w:val="both"/>
        <w:rPr>
          <w:rFonts w:ascii="Inter" w:hAnsi="Inter"/>
          <w:sz w:val="22"/>
          <w:szCs w:val="22"/>
        </w:rPr>
      </w:pPr>
      <w:r w:rsidRPr="00B76BEE">
        <w:rPr>
          <w:rFonts w:ascii="Inter" w:hAnsi="Inter"/>
          <w:sz w:val="22"/>
          <w:szCs w:val="22"/>
        </w:rPr>
        <w:t xml:space="preserve">En el caso del pago de intereses, los gastos por este rubro crecen en 4,5%, mientras que en junio 2025 el gasto habría reflejado una caída de 4,2%. </w:t>
      </w:r>
    </w:p>
    <w:p w14:paraId="3EBCEF5D" w14:textId="77777777" w:rsidR="00701C02" w:rsidRPr="00B76BEE" w:rsidRDefault="00701C02" w:rsidP="009F28F5">
      <w:pPr>
        <w:jc w:val="both"/>
        <w:rPr>
          <w:rFonts w:ascii="Inter" w:hAnsi="Inter"/>
          <w:sz w:val="22"/>
          <w:szCs w:val="22"/>
        </w:rPr>
      </w:pPr>
    </w:p>
    <w:p w14:paraId="415977C3" w14:textId="77777777" w:rsidR="009F28F5" w:rsidRDefault="009F28F5" w:rsidP="009F28F5">
      <w:pPr>
        <w:jc w:val="both"/>
        <w:rPr>
          <w:rFonts w:ascii="Inter" w:hAnsi="Inter"/>
          <w:sz w:val="22"/>
          <w:szCs w:val="22"/>
        </w:rPr>
      </w:pPr>
      <w:r w:rsidRPr="00B76BEE">
        <w:rPr>
          <w:rFonts w:ascii="Inter" w:hAnsi="Inter"/>
          <w:sz w:val="22"/>
          <w:szCs w:val="22"/>
        </w:rPr>
        <w:t xml:space="preserve">Por su parte, las transferencias corrientes decrecen en 5,4%, resultando inferior al crecimiento del 0,8% que se presentó en junio de 2025. </w:t>
      </w:r>
    </w:p>
    <w:p w14:paraId="7F29E4A7" w14:textId="77777777" w:rsidR="00701C02" w:rsidRPr="00B76BEE" w:rsidRDefault="00701C02" w:rsidP="009F28F5">
      <w:pPr>
        <w:jc w:val="both"/>
        <w:rPr>
          <w:rFonts w:ascii="Inter" w:hAnsi="Inter"/>
          <w:sz w:val="22"/>
          <w:szCs w:val="22"/>
        </w:rPr>
      </w:pPr>
    </w:p>
    <w:p w14:paraId="205439E6" w14:textId="77777777" w:rsidR="009F28F5" w:rsidRDefault="009F28F5" w:rsidP="009F28F5">
      <w:pPr>
        <w:jc w:val="both"/>
        <w:rPr>
          <w:rFonts w:ascii="Inter" w:hAnsi="Inter"/>
          <w:sz w:val="22"/>
          <w:szCs w:val="22"/>
        </w:rPr>
      </w:pPr>
      <w:r w:rsidRPr="00B76BEE">
        <w:rPr>
          <w:rFonts w:ascii="Inter" w:hAnsi="Inter"/>
          <w:sz w:val="22"/>
          <w:szCs w:val="22"/>
        </w:rPr>
        <w:t>Finalmente, los gastos de capital muestran un aumento de 4,7%, principalmente por el crecimiento de la partida de transferencias al sector público con recurso interno.</w:t>
      </w:r>
    </w:p>
    <w:p w14:paraId="7EA4688C" w14:textId="77777777" w:rsidR="00701C02" w:rsidRPr="00B76BEE" w:rsidRDefault="00701C02" w:rsidP="009F28F5">
      <w:pPr>
        <w:jc w:val="both"/>
        <w:rPr>
          <w:rFonts w:ascii="Inter" w:hAnsi="Inter"/>
          <w:sz w:val="22"/>
          <w:szCs w:val="22"/>
        </w:rPr>
      </w:pPr>
    </w:p>
    <w:p w14:paraId="52610BC0" w14:textId="5860DA2B" w:rsidR="000B7157" w:rsidRPr="000B7157" w:rsidRDefault="009F28F5" w:rsidP="009F28F5">
      <w:pPr>
        <w:rPr>
          <w:rFonts w:ascii="Inter" w:hAnsi="Inter"/>
          <w:b/>
          <w:i/>
          <w:sz w:val="22"/>
          <w:szCs w:val="22"/>
        </w:rPr>
      </w:pPr>
      <w:r w:rsidRPr="00B76BEE">
        <w:rPr>
          <w:rFonts w:ascii="Inter" w:hAnsi="Inter"/>
          <w:b/>
          <w:i/>
          <w:sz w:val="22"/>
          <w:szCs w:val="22"/>
        </w:rPr>
        <w:t>Elaborado por la Unidad</w:t>
      </w:r>
      <w:r w:rsidR="000B7157">
        <w:rPr>
          <w:rFonts w:ascii="Inter" w:hAnsi="Inter"/>
          <w:b/>
          <w:i/>
          <w:sz w:val="22"/>
          <w:szCs w:val="22"/>
        </w:rPr>
        <w:t xml:space="preserve"> de Análisis y Seguimiento Fiscal.</w:t>
      </w:r>
    </w:p>
    <w:sectPr w:rsidR="000B7157" w:rsidRPr="000B7157" w:rsidSect="00B76BEE">
      <w:headerReference w:type="default" r:id="rId31"/>
      <w:footerReference w:type="default" r:id="rId32"/>
      <w:pgSz w:w="12240" w:h="15840"/>
      <w:pgMar w:top="1440" w:right="1800" w:bottom="1440" w:left="180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2BB1D70" w14:textId="77777777" w:rsidR="00E07985" w:rsidRDefault="00E07985" w:rsidP="00817159">
      <w:r>
        <w:separator/>
      </w:r>
    </w:p>
  </w:endnote>
  <w:endnote w:type="continuationSeparator" w:id="0">
    <w:p w14:paraId="771B6D86" w14:textId="77777777" w:rsidR="00E07985" w:rsidRDefault="00E07985" w:rsidP="0081715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charset w:val="00"/>
    <w:family w:val="swiss"/>
    <w:pitch w:val="variable"/>
    <w:sig w:usb0="E1000AEF" w:usb1="5000A1FF" w:usb2="00000000" w:usb3="00000000" w:csb0="000001BF" w:csb1="00000000"/>
  </w:font>
  <w:font w:name="BASKERVILLE SEMIBOLD">
    <w:panose1 w:val="02020702070400020203"/>
    <w:charset w:val="00"/>
    <w:family w:val="roman"/>
    <w:pitch w:val="variable"/>
    <w:sig w:usb0="80000067" w:usb1="02000040" w:usb2="00000000" w:usb3="00000000" w:csb0="0000019F" w:csb1="00000000"/>
  </w:font>
  <w:font w:name="Inter">
    <w:panose1 w:val="02000503000000020004"/>
    <w:charset w:val="00"/>
    <w:family w:val="auto"/>
    <w:pitch w:val="variable"/>
    <w:sig w:usb0="E00002FF" w:usb1="1200A1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75981170"/>
      <w:docPartObj>
        <w:docPartGallery w:val="Page Numbers (Bottom of Page)"/>
        <w:docPartUnique/>
      </w:docPartObj>
    </w:sdtPr>
    <w:sdtContent>
      <w:p w14:paraId="65A30728" w14:textId="2037794A" w:rsidR="008D2382" w:rsidRDefault="008D2382">
        <w:pPr>
          <w:pStyle w:val="Piedepgina"/>
          <w:jc w:val="right"/>
        </w:pPr>
        <w:r>
          <w:fldChar w:fldCharType="begin"/>
        </w:r>
        <w:r>
          <w:instrText>PAGE   \* MERGEFORMAT</w:instrText>
        </w:r>
        <w:r>
          <w:fldChar w:fldCharType="separate"/>
        </w:r>
        <w:r>
          <w:rPr>
            <w:lang w:val="es-ES"/>
          </w:rPr>
          <w:t>2</w:t>
        </w:r>
        <w:r>
          <w:fldChar w:fldCharType="end"/>
        </w:r>
      </w:p>
    </w:sdtContent>
  </w:sdt>
  <w:p w14:paraId="7A1E8266" w14:textId="169D931F" w:rsidR="00817159" w:rsidRPr="00817159" w:rsidRDefault="00817159" w:rsidP="00817159">
    <w:pPr>
      <w:pStyle w:val="Piedepgina"/>
      <w:jc w:val="center"/>
      <w:rPr>
        <w:rFonts w:ascii="Arial" w:hAnsi="Arial"/>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024FACB" w14:textId="77777777" w:rsidR="00E07985" w:rsidRDefault="00E07985" w:rsidP="00817159">
      <w:r>
        <w:separator/>
      </w:r>
    </w:p>
  </w:footnote>
  <w:footnote w:type="continuationSeparator" w:id="0">
    <w:p w14:paraId="03B3FE30" w14:textId="77777777" w:rsidR="00E07985" w:rsidRDefault="00E07985" w:rsidP="00817159">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55F0F8" w14:textId="1BC6043F" w:rsidR="00817159" w:rsidRDefault="00817159">
    <w:pPr>
      <w:pStyle w:val="Encabezado"/>
    </w:pPr>
  </w:p>
  <w:p w14:paraId="340A22ED" w14:textId="77777777" w:rsidR="00817159" w:rsidRDefault="00817159">
    <w:pPr>
      <w:pStyle w:val="Encabezado"/>
    </w:pP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6"/>
  <w:proofState w:spelling="clean" w:grammar="clean"/>
  <w:defaultTabStop w:val="720"/>
  <w:hyphenationZone w:val="425"/>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C6106"/>
    <w:rsid w:val="00012326"/>
    <w:rsid w:val="000A0B88"/>
    <w:rsid w:val="000B7157"/>
    <w:rsid w:val="000B7C0E"/>
    <w:rsid w:val="00123A26"/>
    <w:rsid w:val="0015705A"/>
    <w:rsid w:val="001575A3"/>
    <w:rsid w:val="00164B46"/>
    <w:rsid w:val="0018210E"/>
    <w:rsid w:val="001827CD"/>
    <w:rsid w:val="001B4C4F"/>
    <w:rsid w:val="001F7545"/>
    <w:rsid w:val="00211D22"/>
    <w:rsid w:val="0022706E"/>
    <w:rsid w:val="00272BFE"/>
    <w:rsid w:val="002862FB"/>
    <w:rsid w:val="00300717"/>
    <w:rsid w:val="003270B6"/>
    <w:rsid w:val="003403D0"/>
    <w:rsid w:val="00342A66"/>
    <w:rsid w:val="00384937"/>
    <w:rsid w:val="003962CA"/>
    <w:rsid w:val="003A3FB5"/>
    <w:rsid w:val="00422E7A"/>
    <w:rsid w:val="00430553"/>
    <w:rsid w:val="004605D1"/>
    <w:rsid w:val="004B3DBE"/>
    <w:rsid w:val="004C50FA"/>
    <w:rsid w:val="005026EF"/>
    <w:rsid w:val="00503D1B"/>
    <w:rsid w:val="0051138C"/>
    <w:rsid w:val="00525E36"/>
    <w:rsid w:val="00526856"/>
    <w:rsid w:val="00553177"/>
    <w:rsid w:val="00570CB8"/>
    <w:rsid w:val="00575C53"/>
    <w:rsid w:val="00587C70"/>
    <w:rsid w:val="005A7B5E"/>
    <w:rsid w:val="005B1BF3"/>
    <w:rsid w:val="005E5B81"/>
    <w:rsid w:val="00620DC9"/>
    <w:rsid w:val="00630CE8"/>
    <w:rsid w:val="0063509A"/>
    <w:rsid w:val="00636959"/>
    <w:rsid w:val="00673FDC"/>
    <w:rsid w:val="00674553"/>
    <w:rsid w:val="00675E0C"/>
    <w:rsid w:val="00685C6E"/>
    <w:rsid w:val="006D26B1"/>
    <w:rsid w:val="006E03D2"/>
    <w:rsid w:val="00701C02"/>
    <w:rsid w:val="00707058"/>
    <w:rsid w:val="00713D2A"/>
    <w:rsid w:val="00730710"/>
    <w:rsid w:val="00734BF7"/>
    <w:rsid w:val="0077643A"/>
    <w:rsid w:val="00777617"/>
    <w:rsid w:val="0080608D"/>
    <w:rsid w:val="00816313"/>
    <w:rsid w:val="00817159"/>
    <w:rsid w:val="00822D80"/>
    <w:rsid w:val="00827AF3"/>
    <w:rsid w:val="00840964"/>
    <w:rsid w:val="0086025C"/>
    <w:rsid w:val="00866695"/>
    <w:rsid w:val="008679A7"/>
    <w:rsid w:val="008807F9"/>
    <w:rsid w:val="00895239"/>
    <w:rsid w:val="008C367D"/>
    <w:rsid w:val="008C4570"/>
    <w:rsid w:val="008D2382"/>
    <w:rsid w:val="008D5861"/>
    <w:rsid w:val="009600F1"/>
    <w:rsid w:val="009611B8"/>
    <w:rsid w:val="009D4711"/>
    <w:rsid w:val="009F28F5"/>
    <w:rsid w:val="00A07123"/>
    <w:rsid w:val="00A15EC1"/>
    <w:rsid w:val="00A20AE0"/>
    <w:rsid w:val="00A5344B"/>
    <w:rsid w:val="00A84236"/>
    <w:rsid w:val="00A96F04"/>
    <w:rsid w:val="00AB0725"/>
    <w:rsid w:val="00B01481"/>
    <w:rsid w:val="00B0206C"/>
    <w:rsid w:val="00B13FE8"/>
    <w:rsid w:val="00B15836"/>
    <w:rsid w:val="00B3765B"/>
    <w:rsid w:val="00B61BE6"/>
    <w:rsid w:val="00B74E61"/>
    <w:rsid w:val="00B76BEE"/>
    <w:rsid w:val="00BC6106"/>
    <w:rsid w:val="00BD0F75"/>
    <w:rsid w:val="00BF79D8"/>
    <w:rsid w:val="00C345EA"/>
    <w:rsid w:val="00C34A0B"/>
    <w:rsid w:val="00C466B3"/>
    <w:rsid w:val="00C66963"/>
    <w:rsid w:val="00CE4989"/>
    <w:rsid w:val="00D031B0"/>
    <w:rsid w:val="00D146B9"/>
    <w:rsid w:val="00D358DB"/>
    <w:rsid w:val="00D45C1F"/>
    <w:rsid w:val="00D56E40"/>
    <w:rsid w:val="00D7270E"/>
    <w:rsid w:val="00D935FF"/>
    <w:rsid w:val="00DA6145"/>
    <w:rsid w:val="00DC71F8"/>
    <w:rsid w:val="00DD5ACF"/>
    <w:rsid w:val="00DE0984"/>
    <w:rsid w:val="00DE7BCD"/>
    <w:rsid w:val="00E07985"/>
    <w:rsid w:val="00E5072F"/>
    <w:rsid w:val="00E53958"/>
    <w:rsid w:val="00E57101"/>
    <w:rsid w:val="00EA30EE"/>
    <w:rsid w:val="00ED491E"/>
    <w:rsid w:val="00EE4EE5"/>
    <w:rsid w:val="00EF1457"/>
    <w:rsid w:val="00F152C7"/>
    <w:rsid w:val="00F4261A"/>
    <w:rsid w:val="00FA7FFB"/>
    <w:rsid w:val="00FC74E4"/>
    <w:rsid w:val="00FF75D5"/>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1026"/>
    <o:shapelayout v:ext="edit">
      <o:idmap v:ext="edit" data="1"/>
    </o:shapelayout>
  </w:shapeDefaults>
  <w:decimalSymbol w:val=","/>
  <w:listSeparator w:val=";"/>
  <w14:docId w14:val="2E9E9A1D"/>
  <w14:defaultImageDpi w14:val="300"/>
  <w15:docId w15:val="{7054695F-5176-784A-A1B9-DA5C3CF7688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Pr>
      <w:lang w:val="es-ES_tradnl"/>
    </w:rPr>
  </w:style>
  <w:style w:type="paragraph" w:styleId="Ttulo1">
    <w:name w:val="heading 1"/>
    <w:basedOn w:val="Textoindependiente"/>
    <w:next w:val="Normal"/>
    <w:link w:val="Ttulo1Car"/>
    <w:qFormat/>
    <w:rsid w:val="009F28F5"/>
    <w:pPr>
      <w:outlineLvl w:val="0"/>
    </w:pPr>
  </w:style>
  <w:style w:type="paragraph" w:styleId="Ttulo2">
    <w:name w:val="heading 2"/>
    <w:basedOn w:val="Normal"/>
    <w:next w:val="Normal"/>
    <w:link w:val="Ttulo2Car"/>
    <w:uiPriority w:val="9"/>
    <w:unhideWhenUsed/>
    <w:qFormat/>
    <w:rsid w:val="009F28F5"/>
    <w:pPr>
      <w:keepNext/>
      <w:keepLines/>
      <w:spacing w:before="200" w:line="276" w:lineRule="auto"/>
      <w:outlineLvl w:val="1"/>
    </w:pPr>
    <w:rPr>
      <w:rFonts w:asciiTheme="majorHAnsi" w:eastAsiaTheme="majorEastAsia" w:hAnsiTheme="majorHAnsi" w:cstheme="majorBidi"/>
      <w:b/>
      <w:bCs/>
      <w:color w:val="4F81BD" w:themeColor="accent1"/>
      <w:sz w:val="26"/>
      <w:szCs w:val="26"/>
      <w:lang w:val="es-CR"/>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Textodeglobo">
    <w:name w:val="Balloon Text"/>
    <w:basedOn w:val="Normal"/>
    <w:link w:val="TextodegloboCar"/>
    <w:uiPriority w:val="99"/>
    <w:semiHidden/>
    <w:unhideWhenUsed/>
    <w:rsid w:val="00BC6106"/>
    <w:rPr>
      <w:rFonts w:ascii="Lucida Grande" w:hAnsi="Lucida Grande" w:cs="Lucida Grande"/>
      <w:sz w:val="18"/>
      <w:szCs w:val="18"/>
    </w:rPr>
  </w:style>
  <w:style w:type="character" w:customStyle="1" w:styleId="TextodegloboCar">
    <w:name w:val="Texto de globo Car"/>
    <w:basedOn w:val="Fuentedeprrafopredeter"/>
    <w:link w:val="Textodeglobo"/>
    <w:uiPriority w:val="99"/>
    <w:semiHidden/>
    <w:rsid w:val="00BC6106"/>
    <w:rPr>
      <w:rFonts w:ascii="Lucida Grande" w:hAnsi="Lucida Grande" w:cs="Lucida Grande"/>
      <w:sz w:val="18"/>
      <w:szCs w:val="18"/>
      <w:lang w:val="es-ES_tradnl"/>
    </w:rPr>
  </w:style>
  <w:style w:type="paragraph" w:styleId="Encabezado">
    <w:name w:val="header"/>
    <w:basedOn w:val="Normal"/>
    <w:link w:val="EncabezadoCar"/>
    <w:uiPriority w:val="99"/>
    <w:unhideWhenUsed/>
    <w:rsid w:val="00817159"/>
    <w:pPr>
      <w:tabs>
        <w:tab w:val="center" w:pos="4320"/>
        <w:tab w:val="right" w:pos="8640"/>
      </w:tabs>
    </w:pPr>
  </w:style>
  <w:style w:type="character" w:customStyle="1" w:styleId="EncabezadoCar">
    <w:name w:val="Encabezado Car"/>
    <w:basedOn w:val="Fuentedeprrafopredeter"/>
    <w:link w:val="Encabezado"/>
    <w:uiPriority w:val="99"/>
    <w:rsid w:val="00817159"/>
    <w:rPr>
      <w:lang w:val="es-ES_tradnl"/>
    </w:rPr>
  </w:style>
  <w:style w:type="paragraph" w:styleId="Piedepgina">
    <w:name w:val="footer"/>
    <w:basedOn w:val="Normal"/>
    <w:link w:val="PiedepginaCar"/>
    <w:uiPriority w:val="99"/>
    <w:unhideWhenUsed/>
    <w:rsid w:val="00817159"/>
    <w:pPr>
      <w:tabs>
        <w:tab w:val="center" w:pos="4320"/>
        <w:tab w:val="right" w:pos="8640"/>
      </w:tabs>
    </w:pPr>
  </w:style>
  <w:style w:type="character" w:customStyle="1" w:styleId="PiedepginaCar">
    <w:name w:val="Pie de página Car"/>
    <w:basedOn w:val="Fuentedeprrafopredeter"/>
    <w:link w:val="Piedepgina"/>
    <w:uiPriority w:val="99"/>
    <w:rsid w:val="00817159"/>
    <w:rPr>
      <w:lang w:val="es-ES_tradnl"/>
    </w:rPr>
  </w:style>
  <w:style w:type="paragraph" w:styleId="Sinespaciado">
    <w:name w:val="No Spacing"/>
    <w:uiPriority w:val="1"/>
    <w:qFormat/>
    <w:rsid w:val="00B61BE6"/>
    <w:rPr>
      <w:rFonts w:ascii="Arial" w:eastAsiaTheme="minorHAnsi" w:hAnsi="Arial"/>
      <w:sz w:val="22"/>
      <w:szCs w:val="22"/>
      <w:lang w:val="es-CR"/>
    </w:rPr>
  </w:style>
  <w:style w:type="character" w:customStyle="1" w:styleId="Ttulo1Car">
    <w:name w:val="Título 1 Car"/>
    <w:basedOn w:val="Fuentedeprrafopredeter"/>
    <w:link w:val="Ttulo1"/>
    <w:rsid w:val="009F28F5"/>
    <w:rPr>
      <w:rFonts w:ascii="Arial" w:eastAsia="Times New Roman" w:hAnsi="Arial" w:cs="Times New Roman"/>
      <w:lang w:val="es-MX" w:eastAsia="es-ES"/>
    </w:rPr>
  </w:style>
  <w:style w:type="character" w:customStyle="1" w:styleId="Ttulo2Car">
    <w:name w:val="Título 2 Car"/>
    <w:basedOn w:val="Fuentedeprrafopredeter"/>
    <w:link w:val="Ttulo2"/>
    <w:uiPriority w:val="9"/>
    <w:rsid w:val="009F28F5"/>
    <w:rPr>
      <w:rFonts w:asciiTheme="majorHAnsi" w:eastAsiaTheme="majorEastAsia" w:hAnsiTheme="majorHAnsi" w:cstheme="majorBidi"/>
      <w:b/>
      <w:bCs/>
      <w:color w:val="4F81BD" w:themeColor="accent1"/>
      <w:sz w:val="26"/>
      <w:szCs w:val="26"/>
      <w:lang w:val="es-CR"/>
    </w:rPr>
  </w:style>
  <w:style w:type="paragraph" w:styleId="NormalWeb">
    <w:name w:val="Normal (Web)"/>
    <w:basedOn w:val="Normal"/>
    <w:uiPriority w:val="99"/>
    <w:semiHidden/>
    <w:unhideWhenUsed/>
    <w:rsid w:val="009F28F5"/>
    <w:pPr>
      <w:spacing w:before="100" w:beforeAutospacing="1" w:after="100" w:afterAutospacing="1"/>
    </w:pPr>
    <w:rPr>
      <w:rFonts w:ascii="Times New Roman" w:eastAsia="Times New Roman" w:hAnsi="Times New Roman" w:cs="Times New Roman"/>
      <w:lang w:val="es-CR" w:eastAsia="es-CR"/>
    </w:rPr>
  </w:style>
  <w:style w:type="paragraph" w:styleId="Textoindependiente">
    <w:name w:val="Body Text"/>
    <w:basedOn w:val="Normal"/>
    <w:link w:val="TextoindependienteCar"/>
    <w:semiHidden/>
    <w:rsid w:val="009F28F5"/>
    <w:pPr>
      <w:autoSpaceDE w:val="0"/>
      <w:autoSpaceDN w:val="0"/>
      <w:jc w:val="both"/>
    </w:pPr>
    <w:rPr>
      <w:rFonts w:ascii="Arial" w:eastAsia="Times New Roman" w:hAnsi="Arial" w:cs="Times New Roman"/>
      <w:lang w:val="es-MX" w:eastAsia="es-ES"/>
    </w:rPr>
  </w:style>
  <w:style w:type="character" w:customStyle="1" w:styleId="TextoindependienteCar">
    <w:name w:val="Texto independiente Car"/>
    <w:basedOn w:val="Fuentedeprrafopredeter"/>
    <w:link w:val="Textoindependiente"/>
    <w:semiHidden/>
    <w:rsid w:val="009F28F5"/>
    <w:rPr>
      <w:rFonts w:ascii="Arial" w:eastAsia="Times New Roman" w:hAnsi="Arial" w:cs="Times New Roman"/>
      <w:lang w:val="es-MX" w:eastAsia="es-ES"/>
    </w:rPr>
  </w:style>
  <w:style w:type="character" w:styleId="Refdecomentario">
    <w:name w:val="annotation reference"/>
    <w:basedOn w:val="Fuentedeprrafopredeter"/>
    <w:uiPriority w:val="99"/>
    <w:semiHidden/>
    <w:unhideWhenUsed/>
    <w:rsid w:val="009F28F5"/>
    <w:rPr>
      <w:sz w:val="16"/>
      <w:szCs w:val="16"/>
    </w:rPr>
  </w:style>
  <w:style w:type="paragraph" w:styleId="Textocomentario">
    <w:name w:val="annotation text"/>
    <w:basedOn w:val="Normal"/>
    <w:link w:val="TextocomentarioCar"/>
    <w:uiPriority w:val="99"/>
    <w:unhideWhenUsed/>
    <w:rsid w:val="009F28F5"/>
    <w:pPr>
      <w:spacing w:after="200"/>
    </w:pPr>
    <w:rPr>
      <w:rFonts w:ascii="Arial" w:eastAsiaTheme="minorHAnsi" w:hAnsi="Arial"/>
      <w:sz w:val="20"/>
      <w:szCs w:val="20"/>
      <w:lang w:val="es-CR"/>
    </w:rPr>
  </w:style>
  <w:style w:type="character" w:customStyle="1" w:styleId="TextocomentarioCar">
    <w:name w:val="Texto comentario Car"/>
    <w:basedOn w:val="Fuentedeprrafopredeter"/>
    <w:link w:val="Textocomentario"/>
    <w:uiPriority w:val="99"/>
    <w:rsid w:val="009F28F5"/>
    <w:rPr>
      <w:rFonts w:ascii="Arial" w:eastAsiaTheme="minorHAnsi" w:hAnsi="Arial"/>
      <w:sz w:val="20"/>
      <w:szCs w:val="20"/>
      <w:lang w:val="es-CR"/>
    </w:rPr>
  </w:style>
  <w:style w:type="paragraph" w:styleId="Asuntodelcomentario">
    <w:name w:val="annotation subject"/>
    <w:basedOn w:val="Textocomentario"/>
    <w:next w:val="Textocomentario"/>
    <w:link w:val="AsuntodelcomentarioCar"/>
    <w:uiPriority w:val="99"/>
    <w:semiHidden/>
    <w:unhideWhenUsed/>
    <w:rsid w:val="009F28F5"/>
    <w:rPr>
      <w:b/>
      <w:bCs/>
    </w:rPr>
  </w:style>
  <w:style w:type="character" w:customStyle="1" w:styleId="AsuntodelcomentarioCar">
    <w:name w:val="Asunto del comentario Car"/>
    <w:basedOn w:val="TextocomentarioCar"/>
    <w:link w:val="Asuntodelcomentario"/>
    <w:uiPriority w:val="99"/>
    <w:semiHidden/>
    <w:rsid w:val="009F28F5"/>
    <w:rPr>
      <w:rFonts w:ascii="Arial" w:eastAsiaTheme="minorHAnsi" w:hAnsi="Arial"/>
      <w:b/>
      <w:bCs/>
      <w:sz w:val="20"/>
      <w:szCs w:val="20"/>
      <w:lang w:val="es-CR"/>
    </w:rPr>
  </w:style>
  <w:style w:type="paragraph" w:styleId="Revisin">
    <w:name w:val="Revision"/>
    <w:hidden/>
    <w:uiPriority w:val="99"/>
    <w:semiHidden/>
    <w:rsid w:val="009F28F5"/>
    <w:rPr>
      <w:rFonts w:ascii="Arial" w:eastAsiaTheme="minorHAnsi" w:hAnsi="Arial"/>
      <w:sz w:val="22"/>
      <w:szCs w:val="22"/>
      <w:lang w:val="es-CR"/>
    </w:rPr>
  </w:style>
  <w:style w:type="table" w:styleId="Tablaconcuadrcula">
    <w:name w:val="Table Grid"/>
    <w:basedOn w:val="Tablanormal"/>
    <w:uiPriority w:val="59"/>
    <w:rsid w:val="009F28F5"/>
    <w:rPr>
      <w:rFonts w:ascii="Arial" w:eastAsiaTheme="minorHAnsi" w:hAnsi="Arial"/>
      <w:sz w:val="22"/>
      <w:szCs w:val="22"/>
      <w:lang w:val="es-CR"/>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13" Type="http://schemas.openxmlformats.org/officeDocument/2006/relationships/chart" Target="charts/chart3.xml"/><Relationship Id="rId18" Type="http://schemas.openxmlformats.org/officeDocument/2006/relationships/chart" Target="charts/chart7.xml"/><Relationship Id="rId26" Type="http://schemas.openxmlformats.org/officeDocument/2006/relationships/chart" Target="charts/chart15.xml"/><Relationship Id="rId3" Type="http://schemas.openxmlformats.org/officeDocument/2006/relationships/customXml" Target="../customXml/item3.xml"/><Relationship Id="rId21" Type="http://schemas.openxmlformats.org/officeDocument/2006/relationships/chart" Target="charts/chart10.xml"/><Relationship Id="rId34" Type="http://schemas.openxmlformats.org/officeDocument/2006/relationships/theme" Target="theme/theme1.xml"/><Relationship Id="rId7" Type="http://schemas.openxmlformats.org/officeDocument/2006/relationships/webSettings" Target="webSettings.xml"/><Relationship Id="rId12" Type="http://schemas.openxmlformats.org/officeDocument/2006/relationships/chart" Target="charts/chart2.xml"/><Relationship Id="rId17" Type="http://schemas.openxmlformats.org/officeDocument/2006/relationships/chart" Target="charts/chart6.xml"/><Relationship Id="rId25" Type="http://schemas.openxmlformats.org/officeDocument/2006/relationships/chart" Target="charts/chart14.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chart" Target="charts/chart5.xml"/><Relationship Id="rId20" Type="http://schemas.openxmlformats.org/officeDocument/2006/relationships/chart" Target="charts/chart9.xml"/><Relationship Id="rId29" Type="http://schemas.openxmlformats.org/officeDocument/2006/relationships/chart" Target="charts/chart18.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chart" Target="charts/chart1.xml"/><Relationship Id="rId24" Type="http://schemas.openxmlformats.org/officeDocument/2006/relationships/chart" Target="charts/chart13.xml"/><Relationship Id="rId32" Type="http://schemas.openxmlformats.org/officeDocument/2006/relationships/footer" Target="footer1.xml"/><Relationship Id="rId5" Type="http://schemas.openxmlformats.org/officeDocument/2006/relationships/styles" Target="styles.xml"/><Relationship Id="rId15" Type="http://schemas.openxmlformats.org/officeDocument/2006/relationships/chart" Target="charts/chart4.xml"/><Relationship Id="rId23" Type="http://schemas.openxmlformats.org/officeDocument/2006/relationships/chart" Target="charts/chart12.xml"/><Relationship Id="rId28" Type="http://schemas.openxmlformats.org/officeDocument/2006/relationships/chart" Target="charts/chart17.xml"/><Relationship Id="rId10" Type="http://schemas.openxmlformats.org/officeDocument/2006/relationships/image" Target="media/image1.png"/><Relationship Id="rId19" Type="http://schemas.openxmlformats.org/officeDocument/2006/relationships/chart" Target="charts/chart8.xml"/><Relationship Id="rId3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endnotes" Target="endnotes.xml"/><Relationship Id="rId14" Type="http://schemas.openxmlformats.org/officeDocument/2006/relationships/image" Target="media/image2.emf"/><Relationship Id="rId22" Type="http://schemas.openxmlformats.org/officeDocument/2006/relationships/chart" Target="charts/chart11.xml"/><Relationship Id="rId27" Type="http://schemas.openxmlformats.org/officeDocument/2006/relationships/chart" Target="charts/chart16.xml"/><Relationship Id="rId30" Type="http://schemas.openxmlformats.org/officeDocument/2006/relationships/chart" Target="charts/chart19.xml"/><Relationship Id="rId8" Type="http://schemas.openxmlformats.org/officeDocument/2006/relationships/footnotes" Target="footnotes.xml"/></Relationships>
</file>

<file path=word/charts/_rels/chart1.xml.rels><?xml version="1.0" encoding="UTF-8" standalone="yes"?>
<Relationships xmlns="http://schemas.openxmlformats.org/package/2006/relationships"><Relationship Id="rId3" Type="http://schemas.openxmlformats.org/officeDocument/2006/relationships/oleObject" Target="https://mhaciendacr.sharepoint.com/sites/SecretariaTecnica/UASF/Documentos%20compartidos/05_INGRESOS%20Y%20GASTOS%20RECONOCIDO/2026/06%20Junio%202026/GRAFICOS%20Mayo%202026.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8.xml.rels><?xml version="1.0" encoding="UTF-8" standalone="yes"?>
<Relationships xmlns="http://schemas.openxmlformats.org/package/2006/relationships"><Relationship Id="rId3" Type="http://schemas.openxmlformats.org/officeDocument/2006/relationships/themeOverride" Target="../theme/themeOverride7.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9.xml.rels><?xml version="1.0" encoding="UTF-8" standalone="yes"?>
<Relationships xmlns="http://schemas.openxmlformats.org/package/2006/relationships"><Relationship Id="rId3" Type="http://schemas.openxmlformats.org/officeDocument/2006/relationships/themeOverride" Target="../theme/themeOverride8.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10.xml.rels><?xml version="1.0" encoding="UTF-8" standalone="yes"?>
<Relationships xmlns="http://schemas.openxmlformats.org/package/2006/relationships"><Relationship Id="rId3" Type="http://schemas.openxmlformats.org/officeDocument/2006/relationships/themeOverride" Target="../theme/themeOverride9.xml"/><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11.xml.rels><?xml version="1.0" encoding="UTF-8" standalone="yes"?>
<Relationships xmlns="http://schemas.openxmlformats.org/package/2006/relationships"><Relationship Id="rId3" Type="http://schemas.openxmlformats.org/officeDocument/2006/relationships/themeOverride" Target="../theme/themeOverride10.xml"/><Relationship Id="rId2" Type="http://schemas.microsoft.com/office/2011/relationships/chartColorStyle" Target="colors11.xml"/><Relationship Id="rId1" Type="http://schemas.microsoft.com/office/2011/relationships/chartStyle" Target="style11.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12.xml.rels><?xml version="1.0" encoding="UTF-8" standalone="yes"?>
<Relationships xmlns="http://schemas.openxmlformats.org/package/2006/relationships"><Relationship Id="rId3" Type="http://schemas.openxmlformats.org/officeDocument/2006/relationships/themeOverride" Target="../theme/themeOverride11.xml"/><Relationship Id="rId2" Type="http://schemas.microsoft.com/office/2011/relationships/chartColorStyle" Target="colors12.xml"/><Relationship Id="rId1" Type="http://schemas.microsoft.com/office/2011/relationships/chartStyle" Target="style12.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13.xml.rels><?xml version="1.0" encoding="UTF-8" standalone="yes"?>
<Relationships xmlns="http://schemas.openxmlformats.org/package/2006/relationships"><Relationship Id="rId3" Type="http://schemas.openxmlformats.org/officeDocument/2006/relationships/themeOverride" Target="../theme/themeOverride12.xml"/><Relationship Id="rId2" Type="http://schemas.microsoft.com/office/2011/relationships/chartColorStyle" Target="colors13.xml"/><Relationship Id="rId1" Type="http://schemas.microsoft.com/office/2011/relationships/chartStyle" Target="style13.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14.xml.rels><?xml version="1.0" encoding="UTF-8" standalone="yes"?>
<Relationships xmlns="http://schemas.openxmlformats.org/package/2006/relationships"><Relationship Id="rId3" Type="http://schemas.openxmlformats.org/officeDocument/2006/relationships/themeOverride" Target="../theme/themeOverride13.xml"/><Relationship Id="rId2" Type="http://schemas.microsoft.com/office/2011/relationships/chartColorStyle" Target="colors14.xml"/><Relationship Id="rId1" Type="http://schemas.microsoft.com/office/2011/relationships/chartStyle" Target="style14.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15.xml.rels><?xml version="1.0" encoding="UTF-8" standalone="yes"?>
<Relationships xmlns="http://schemas.openxmlformats.org/package/2006/relationships"><Relationship Id="rId3" Type="http://schemas.openxmlformats.org/officeDocument/2006/relationships/themeOverride" Target="../theme/themeOverride14.xml"/><Relationship Id="rId2" Type="http://schemas.microsoft.com/office/2011/relationships/chartColorStyle" Target="colors15.xml"/><Relationship Id="rId1" Type="http://schemas.microsoft.com/office/2011/relationships/chartStyle" Target="style15.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16.xml.rels><?xml version="1.0" encoding="UTF-8" standalone="yes"?>
<Relationships xmlns="http://schemas.openxmlformats.org/package/2006/relationships"><Relationship Id="rId3" Type="http://schemas.openxmlformats.org/officeDocument/2006/relationships/oleObject" Target="https://mhaciendacr.sharepoint.com/sites/SecretariaTecnica/UASF/Documentos%20compartidos/05_INGRESOS%20Y%20GASTOS%20RECONOCIDO/2026/06%20Junio%202026/GRAFICOS%20Junio%202026.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themeOverride" Target="../theme/themeOverride15.xml"/><Relationship Id="rId2" Type="http://schemas.microsoft.com/office/2011/relationships/chartColorStyle" Target="colors17.xml"/><Relationship Id="rId1" Type="http://schemas.microsoft.com/office/2011/relationships/chartStyle" Target="style17.xml"/><Relationship Id="rId4" Type="http://schemas.openxmlformats.org/officeDocument/2006/relationships/oleObject" Target="https://mhaciendacr.sharepoint.com/sites/SecretariaTecnica/UASF/Documentos%20compartidos/05_INGRESOS%20Y%20GASTOS%20RECONOCIDO/2026/06%20Junio%202026/GRAFICOS%20Mayo%202026.xlsx" TargetMode="External"/></Relationships>
</file>

<file path=word/charts/_rels/chart18.xml.rels><?xml version="1.0" encoding="UTF-8" standalone="yes"?>
<Relationships xmlns="http://schemas.openxmlformats.org/package/2006/relationships"><Relationship Id="rId3" Type="http://schemas.openxmlformats.org/officeDocument/2006/relationships/oleObject" Target="https://mhaciendacr.sharepoint.com/sites/SecretariaTecnica/UASF/Documentos%20compartidos/05_INGRESOS%20Y%20GASTOS%20RECONOCIDO/2026/06%20Junio%202026/GRAFICOS%20Mayo%202026.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https://mhaciendacr.sharepoint.com/sites/SecretariaTecnica/UASF/Documentos%20compartidos/05_INGRESOS%20Y%20GASTOS%20RECONOCIDO/2026/06%20Junio%202026/GRAFICOS%20Junio%202026.xlsx" TargetMode="External"/><Relationship Id="rId2" Type="http://schemas.microsoft.com/office/2011/relationships/chartColorStyle" Target="colors19.xml"/><Relationship Id="rId1" Type="http://schemas.microsoft.com/office/2011/relationships/chartStyle" Target="style19.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7507704495349869E-2"/>
          <c:y val="4.4552180425806588E-2"/>
          <c:w val="0.89250791970725374"/>
          <c:h val="0.78810468476116635"/>
        </c:manualLayout>
      </c:layout>
      <c:barChart>
        <c:barDir val="col"/>
        <c:grouping val="clustered"/>
        <c:varyColors val="0"/>
        <c:ser>
          <c:idx val="0"/>
          <c:order val="0"/>
          <c:tx>
            <c:strRef>
              <c:f>'resultado fiscal'!$S$6</c:f>
              <c:strCache>
                <c:ptCount val="1"/>
                <c:pt idx="0">
                  <c:v>Déf/sup primario</c:v>
                </c:pt>
              </c:strCache>
            </c:strRef>
          </c:tx>
          <c:spPr>
            <a:solidFill>
              <a:srgbClr val="4572A7"/>
            </a:solidFill>
            <a:ln w="12700">
              <a:solidFill>
                <a:schemeClr val="tx1"/>
              </a:solidFill>
            </a:ln>
            <a:effectLst/>
          </c:spPr>
          <c:invertIfNegative val="0"/>
          <c:dLbls>
            <c:dLbl>
              <c:idx val="0"/>
              <c:layout>
                <c:manualLayout>
                  <c:x val="-1.1111111111111124E-2"/>
                  <c:y val="3.6453776619744481E-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877-4ADF-AAC2-A81ED9268452}"/>
                </c:ext>
              </c:extLst>
            </c:dLbl>
            <c:dLbl>
              <c:idx val="1"/>
              <c:layout>
                <c:manualLayout>
                  <c:x val="-1.1111111111111136E-2"/>
                  <c:y val="3.6453776619744481E-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877-4ADF-AAC2-A81ED9268452}"/>
                </c:ext>
              </c:extLst>
            </c:dLbl>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'resultado fiscal'!$R$7:$R$13</c:f>
              <c:numCache>
                <c:formatCode>General</c:formatCode>
                <c:ptCount val="7"/>
                <c:pt idx="0">
                  <c:v>2020</c:v>
                </c:pt>
                <c:pt idx="1">
                  <c:v>2021</c:v>
                </c:pt>
                <c:pt idx="2">
                  <c:v>2022</c:v>
                </c:pt>
                <c:pt idx="3">
                  <c:v>2023</c:v>
                </c:pt>
                <c:pt idx="4">
                  <c:v>2024</c:v>
                </c:pt>
                <c:pt idx="5">
                  <c:v>2025</c:v>
                </c:pt>
                <c:pt idx="6">
                  <c:v>2026</c:v>
                </c:pt>
              </c:numCache>
            </c:numRef>
          </c:cat>
          <c:val>
            <c:numRef>
              <c:f>'resultado fiscal'!$S$7:$S$13</c:f>
              <c:numCache>
                <c:formatCode>0.0%</c:formatCode>
                <c:ptCount val="7"/>
                <c:pt idx="0">
                  <c:v>-1.518684721352025E-2</c:v>
                </c:pt>
                <c:pt idx="1">
                  <c:v>4.2248077610360949E-3</c:v>
                </c:pt>
                <c:pt idx="2">
                  <c:v>1.2838190330735045E-2</c:v>
                </c:pt>
                <c:pt idx="3">
                  <c:v>1.3732503061122142E-2</c:v>
                </c:pt>
                <c:pt idx="4">
                  <c:v>9.1765358930365679E-3</c:v>
                </c:pt>
                <c:pt idx="5">
                  <c:v>9.7627646940074125E-3</c:v>
                </c:pt>
                <c:pt idx="6">
                  <c:v>9.5675851871906067E-3</c:v>
                </c:pt>
              </c:numCache>
            </c:numRef>
          </c:val>
          <c:extLst>
            <c:ext xmlns:c16="http://schemas.microsoft.com/office/drawing/2014/chart" uri="{C3380CC4-5D6E-409C-BE32-E72D297353CC}">
              <c16:uniqueId val="{00000002-8877-4ADF-AAC2-A81ED9268452}"/>
            </c:ext>
          </c:extLst>
        </c:ser>
        <c:ser>
          <c:idx val="1"/>
          <c:order val="1"/>
          <c:tx>
            <c:strRef>
              <c:f>'resultado fiscal'!$T$6</c:f>
              <c:strCache>
                <c:ptCount val="1"/>
                <c:pt idx="0">
                  <c:v>Déf/sup financiero</c:v>
                </c:pt>
              </c:strCache>
            </c:strRef>
          </c:tx>
          <c:spPr>
            <a:solidFill>
              <a:srgbClr val="93A9CF"/>
            </a:solidFill>
            <a:ln w="12700">
              <a:solidFill>
                <a:schemeClr val="tx1"/>
              </a:solid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'resultado fiscal'!$R$7:$R$13</c:f>
              <c:numCache>
                <c:formatCode>General</c:formatCode>
                <c:ptCount val="7"/>
                <c:pt idx="0">
                  <c:v>2020</c:v>
                </c:pt>
                <c:pt idx="1">
                  <c:v>2021</c:v>
                </c:pt>
                <c:pt idx="2">
                  <c:v>2022</c:v>
                </c:pt>
                <c:pt idx="3">
                  <c:v>2023</c:v>
                </c:pt>
                <c:pt idx="4">
                  <c:v>2024</c:v>
                </c:pt>
                <c:pt idx="5">
                  <c:v>2025</c:v>
                </c:pt>
                <c:pt idx="6">
                  <c:v>2026</c:v>
                </c:pt>
              </c:numCache>
            </c:numRef>
          </c:cat>
          <c:val>
            <c:numRef>
              <c:f>'resultado fiscal'!$T$7:$T$13</c:f>
              <c:numCache>
                <c:formatCode>0.0%</c:formatCode>
                <c:ptCount val="7"/>
                <c:pt idx="0">
                  <c:v>-3.7421599573470764E-2</c:v>
                </c:pt>
                <c:pt idx="1">
                  <c:v>-1.8470826056774838E-2</c:v>
                </c:pt>
                <c:pt idx="2">
                  <c:v>-9.7269364469177305E-3</c:v>
                </c:pt>
                <c:pt idx="3">
                  <c:v>-8.7048564413584294E-3</c:v>
                </c:pt>
                <c:pt idx="4">
                  <c:v>-1.4549702983665496E-2</c:v>
                </c:pt>
                <c:pt idx="5">
                  <c:v>-1.1786707838541272E-2</c:v>
                </c:pt>
                <c:pt idx="6">
                  <c:v>-1.2190287959851597E-2</c:v>
                </c:pt>
              </c:numCache>
            </c:numRef>
          </c:val>
          <c:extLst>
            <c:ext xmlns:c16="http://schemas.microsoft.com/office/drawing/2014/chart" uri="{C3380CC4-5D6E-409C-BE32-E72D297353CC}">
              <c16:uniqueId val="{00000003-8877-4ADF-AAC2-A81ED9268452}"/>
            </c:ext>
          </c:extLst>
        </c:ser>
        <c:dLbls>
          <c:showLegendKey val="0"/>
          <c:showVal val="0"/>
          <c:showCatName val="0"/>
          <c:showSerName val="0"/>
          <c:showPercent val="0"/>
          <c:showBubbleSize val="0"/>
        </c:dLbls>
        <c:gapWidth val="140"/>
        <c:axId val="1697164783"/>
        <c:axId val="1697161903"/>
      </c:barChart>
      <c:catAx>
        <c:axId val="1697164783"/>
        <c:scaling>
          <c:orientation val="minMax"/>
        </c:scaling>
        <c:delete val="0"/>
        <c:axPos val="b"/>
        <c:numFmt formatCode="@" sourceLinked="0"/>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Inter" panose="02000503000000020004" pitchFamily="2" charset="0"/>
                <a:ea typeface="Inter" panose="02000503000000020004" pitchFamily="2" charset="0"/>
                <a:cs typeface="+mn-cs"/>
              </a:defRPr>
            </a:pPr>
            <a:endParaRPr lang="es-CR"/>
          </a:p>
        </c:txPr>
        <c:crossAx val="1697161903"/>
        <c:crosses val="autoZero"/>
        <c:auto val="1"/>
        <c:lblAlgn val="ctr"/>
        <c:lblOffset val="100"/>
        <c:noMultiLvlLbl val="0"/>
      </c:catAx>
      <c:valAx>
        <c:axId val="1697161903"/>
        <c:scaling>
          <c:orientation val="minMax"/>
        </c:scaling>
        <c:delete val="0"/>
        <c:axPos val="l"/>
        <c:numFmt formatCode="0.0%" sourceLinked="1"/>
        <c:majorTickMark val="none"/>
        <c:minorTickMark val="none"/>
        <c:tickLblPos val="nextTo"/>
        <c:spPr>
          <a:noFill/>
          <a:ln w="12700">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crossAx val="1697164783"/>
        <c:crosses val="autoZero"/>
        <c:crossBetween val="between"/>
      </c:valAx>
      <c:spPr>
        <a:noFill/>
        <a:ln>
          <a:noFill/>
        </a:ln>
        <a:effectLst/>
      </c:spPr>
    </c:plotArea>
    <c:legend>
      <c:legendPos val="b"/>
      <c:layout>
        <c:manualLayout>
          <c:xMode val="edge"/>
          <c:yMode val="edge"/>
          <c:x val="0.23502724886661894"/>
          <c:y val="0.89663122493611525"/>
          <c:w val="0.52994550226676207"/>
          <c:h val="9.7369974823932851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800">
          <a:latin typeface="HendersonSansW00-BasicLight" panose="02000505030000020004" pitchFamily="2" charset="0"/>
        </a:defRPr>
      </a:pPr>
      <a:endParaRPr lang="es-CR"/>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2771417417114518E-2"/>
          <c:y val="3.8526182631865864E-2"/>
          <c:w val="0.88768643772520062"/>
          <c:h val="0.81066449026777232"/>
        </c:manualLayout>
      </c:layout>
      <c:lineChart>
        <c:grouping val="standard"/>
        <c:varyColors val="0"/>
        <c:ser>
          <c:idx val="0"/>
          <c:order val="0"/>
          <c:tx>
            <c:strRef>
              <c:f>INGRESOS!$I$5</c:f>
              <c:strCache>
                <c:ptCount val="1"/>
                <c:pt idx="0">
                  <c:v>Variación mensual</c:v>
                </c:pt>
              </c:strCache>
            </c:strRef>
          </c:tx>
          <c:spPr>
            <a:ln w="28575" cap="rnd">
              <a:solidFill>
                <a:schemeClr val="accent1"/>
              </a:solidFill>
              <a:round/>
            </a:ln>
            <a:effectLst/>
          </c:spPr>
          <c:marker>
            <c:symbol val="square"/>
            <c:size val="2"/>
            <c:spPr>
              <a:solidFill>
                <a:srgbClr val="1F77B4"/>
              </a:solidFill>
              <a:ln w="50800">
                <a:solidFill>
                  <a:schemeClr val="accent1"/>
                </a:solidFill>
                <a:bevel/>
              </a:ln>
              <a:effectLst/>
            </c:spPr>
          </c:marker>
          <c:dLbls>
            <c:dLbl>
              <c:idx val="0"/>
              <c:layout>
                <c:manualLayout>
                  <c:x val="-7.7614238149559922E-2"/>
                  <c:y val="-1.074201883859653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15C-4B0A-8494-0E45BB7DD544}"/>
                </c:ext>
              </c:extLst>
            </c:dLbl>
            <c:dLbl>
              <c:idx val="1"/>
              <c:layout>
                <c:manualLayout>
                  <c:x val="-1.2445638210399559E-2"/>
                  <c:y val="-4.4538528976675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15C-4B0A-8494-0E45BB7DD544}"/>
                </c:ext>
              </c:extLst>
            </c:dLbl>
            <c:dLbl>
              <c:idx val="2"/>
              <c:layout>
                <c:manualLayout>
                  <c:x val="-9.576435454402208E-3"/>
                  <c:y val="-2.64051449650817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15C-4B0A-8494-0E45BB7DD544}"/>
                </c:ext>
              </c:extLst>
            </c:dLbl>
            <c:dLbl>
              <c:idx val="3"/>
              <c:layout>
                <c:manualLayout>
                  <c:x val="-9.2954193446668082E-3"/>
                  <c:y val="3.57892924676612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15C-4B0A-8494-0E45BB7DD544}"/>
                </c:ext>
              </c:extLst>
            </c:dLbl>
            <c:dLbl>
              <c:idx val="4"/>
              <c:layout>
                <c:manualLayout>
                  <c:x val="-6.3557048968976765E-2"/>
                  <c:y val="-2.140916533375443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C15C-4B0A-8494-0E45BB7DD544}"/>
                </c:ext>
              </c:extLst>
            </c:dLbl>
            <c:dLbl>
              <c:idx val="5"/>
              <c:layout>
                <c:manualLayout>
                  <c:x val="-4.7190302625599364E-3"/>
                  <c:y val="-7.9817149588376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C15C-4B0A-8494-0E45BB7DD544}"/>
                </c:ext>
              </c:extLst>
            </c:dLbl>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INGRESOS!$J$4:$O$4</c:f>
              <c:numCache>
                <c:formatCode>General</c:formatCode>
                <c:ptCount val="6"/>
                <c:pt idx="0">
                  <c:v>2021</c:v>
                </c:pt>
                <c:pt idx="1">
                  <c:v>2022</c:v>
                </c:pt>
                <c:pt idx="2">
                  <c:v>2023</c:v>
                </c:pt>
                <c:pt idx="3">
                  <c:v>2024</c:v>
                </c:pt>
                <c:pt idx="4">
                  <c:v>2025</c:v>
                </c:pt>
                <c:pt idx="5">
                  <c:v>2026</c:v>
                </c:pt>
              </c:numCache>
            </c:numRef>
          </c:cat>
          <c:val>
            <c:numRef>
              <c:f>INGRESOS!$J$5:$O$5</c:f>
              <c:numCache>
                <c:formatCode>0.0%</c:formatCode>
                <c:ptCount val="6"/>
                <c:pt idx="0">
                  <c:v>0.71404153565231776</c:v>
                </c:pt>
                <c:pt idx="1">
                  <c:v>0.21265608847491624</c:v>
                </c:pt>
                <c:pt idx="2">
                  <c:v>1.6317159620655719E-2</c:v>
                </c:pt>
                <c:pt idx="3">
                  <c:v>4.9893076882109755E-2</c:v>
                </c:pt>
                <c:pt idx="4">
                  <c:v>-3.6071991915585855E-2</c:v>
                </c:pt>
                <c:pt idx="5">
                  <c:v>9.3709574907925086E-2</c:v>
                </c:pt>
              </c:numCache>
            </c:numRef>
          </c:val>
          <c:smooth val="1"/>
          <c:extLst>
            <c:ext xmlns:c16="http://schemas.microsoft.com/office/drawing/2014/chart" uri="{C3380CC4-5D6E-409C-BE32-E72D297353CC}">
              <c16:uniqueId val="{00000006-C15C-4B0A-8494-0E45BB7DD544}"/>
            </c:ext>
          </c:extLst>
        </c:ser>
        <c:ser>
          <c:idx val="1"/>
          <c:order val="1"/>
          <c:tx>
            <c:strRef>
              <c:f>INGRESOS!$I$6</c:f>
              <c:strCache>
                <c:ptCount val="1"/>
                <c:pt idx="0">
                  <c:v>Variación acumulada</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dLbl>
              <c:idx val="2"/>
              <c:layout>
                <c:manualLayout>
                  <c:x val="0"/>
                  <c:y val="-0.12288786482334869"/>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C15C-4B0A-8494-0E45BB7DD544}"/>
                </c:ext>
              </c:extLst>
            </c:dLbl>
            <c:dLbl>
              <c:idx val="3"/>
              <c:layout>
                <c:manualLayout>
                  <c:x val="3.3452807646356032E-2"/>
                  <c:y val="-0.1290322580645161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C15C-4B0A-8494-0E45BB7DD544}"/>
                </c:ext>
              </c:extLst>
            </c:dLbl>
            <c:dLbl>
              <c:idx val="4"/>
              <c:showLegendKey val="0"/>
              <c:showVal val="1"/>
              <c:showCatName val="0"/>
              <c:showSerName val="0"/>
              <c:showPercent val="0"/>
              <c:showBubbleSize val="0"/>
              <c:extLst>
                <c:ext xmlns:c15="http://schemas.microsoft.com/office/drawing/2012/chart" uri="{CE6537A1-D6FC-4f65-9D91-7224C49458BB}">
                  <c15:layout>
                    <c:manualLayout>
                      <c:w val="5.8052662771992211E-2"/>
                      <c:h val="8.4055299539170514E-2"/>
                    </c:manualLayout>
                  </c15:layout>
                </c:ext>
                <c:ext xmlns:c16="http://schemas.microsoft.com/office/drawing/2014/chart" uri="{C3380CC4-5D6E-409C-BE32-E72D297353CC}">
                  <c16:uniqueId val="{00000009-C15C-4B0A-8494-0E45BB7DD544}"/>
                </c:ext>
              </c:extLst>
            </c:dLbl>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INGRESOS!$J$4:$O$4</c:f>
              <c:numCache>
                <c:formatCode>General</c:formatCode>
                <c:ptCount val="6"/>
                <c:pt idx="0">
                  <c:v>2021</c:v>
                </c:pt>
                <c:pt idx="1">
                  <c:v>2022</c:v>
                </c:pt>
                <c:pt idx="2">
                  <c:v>2023</c:v>
                </c:pt>
                <c:pt idx="3">
                  <c:v>2024</c:v>
                </c:pt>
                <c:pt idx="4">
                  <c:v>2025</c:v>
                </c:pt>
                <c:pt idx="5">
                  <c:v>2026</c:v>
                </c:pt>
              </c:numCache>
            </c:numRef>
          </c:cat>
          <c:val>
            <c:numRef>
              <c:f>INGRESOS!$J$6:$O$6</c:f>
              <c:numCache>
                <c:formatCode>0.0%</c:formatCode>
                <c:ptCount val="6"/>
                <c:pt idx="0">
                  <c:v>0.36266026848769717</c:v>
                </c:pt>
                <c:pt idx="1">
                  <c:v>0.12372617257541663</c:v>
                </c:pt>
                <c:pt idx="2">
                  <c:v>3.9544494090111293E-2</c:v>
                </c:pt>
                <c:pt idx="3">
                  <c:v>1.6210643994017282E-2</c:v>
                </c:pt>
                <c:pt idx="4">
                  <c:v>1.1662360640553482E-2</c:v>
                </c:pt>
                <c:pt idx="5">
                  <c:v>1.074952936300777E-3</c:v>
                </c:pt>
              </c:numCache>
            </c:numRef>
          </c:val>
          <c:smooth val="0"/>
          <c:extLst>
            <c:ext xmlns:c16="http://schemas.microsoft.com/office/drawing/2014/chart" uri="{C3380CC4-5D6E-409C-BE32-E72D297353CC}">
              <c16:uniqueId val="{00000007-C15C-4B0A-8494-0E45BB7DD544}"/>
            </c:ext>
          </c:extLst>
        </c:ser>
        <c:dLbls>
          <c:showLegendKey val="0"/>
          <c:showVal val="0"/>
          <c:showCatName val="0"/>
          <c:showSerName val="0"/>
          <c:showPercent val="0"/>
          <c:showBubbleSize val="0"/>
        </c:dLbls>
        <c:marker val="1"/>
        <c:smooth val="0"/>
        <c:axId val="215436288"/>
        <c:axId val="217312640"/>
      </c:lineChart>
      <c:catAx>
        <c:axId val="215436288"/>
        <c:scaling>
          <c:orientation val="minMax"/>
        </c:scaling>
        <c:delete val="0"/>
        <c:axPos val="b"/>
        <c:numFmt formatCode="General" sourceLinked="1"/>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HendersonSansW00-BasicSmBd" panose="02000505030000020004" pitchFamily="2" charset="0"/>
                <a:ea typeface="+mn-ea"/>
                <a:cs typeface="+mn-cs"/>
              </a:defRPr>
            </a:pPr>
            <a:endParaRPr lang="es-CR"/>
          </a:p>
        </c:txPr>
        <c:crossAx val="217312640"/>
        <c:crosses val="autoZero"/>
        <c:auto val="1"/>
        <c:lblAlgn val="ctr"/>
        <c:lblOffset val="100"/>
        <c:noMultiLvlLbl val="0"/>
      </c:catAx>
      <c:valAx>
        <c:axId val="217312640"/>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HendersonSansW00-BasicSmBd" panose="02000505030000020004" pitchFamily="2" charset="0"/>
                <a:ea typeface="+mn-ea"/>
                <a:cs typeface="+mn-cs"/>
              </a:defRPr>
            </a:pPr>
            <a:endParaRPr lang="es-CR"/>
          </a:p>
        </c:txPr>
        <c:crossAx val="215436288"/>
        <c:crosses val="autoZero"/>
        <c:crossBetween val="between"/>
      </c:valAx>
      <c:spPr>
        <a:noFill/>
        <a:ln>
          <a:noFill/>
        </a:ln>
        <a:effectLst/>
      </c:spPr>
    </c:plotArea>
    <c:legend>
      <c:legendPos val="b"/>
      <c:layout>
        <c:manualLayout>
          <c:xMode val="edge"/>
          <c:yMode val="edge"/>
          <c:x val="0.30711015215624737"/>
          <c:y val="0.11921368750068065"/>
          <c:w val="0.61488179635908502"/>
          <c:h val="0.13042637305191623"/>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HendersonSansW00-BasicSmBd" panose="02000505030000020004" pitchFamily="2" charset="0"/>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800">
          <a:latin typeface="HendersonSansW00-BasicSmBd" panose="02000505030000020004" pitchFamily="2" charset="0"/>
        </a:defRPr>
      </a:pPr>
      <a:endParaRPr lang="es-CR"/>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0422221333693445E-2"/>
          <c:y val="3.1563518620705153E-2"/>
          <c:w val="0.88768643772520062"/>
          <c:h val="0.81066449026777232"/>
        </c:manualLayout>
      </c:layout>
      <c:lineChart>
        <c:grouping val="standard"/>
        <c:varyColors val="0"/>
        <c:ser>
          <c:idx val="0"/>
          <c:order val="0"/>
          <c:tx>
            <c:strRef>
              <c:f>INGRESOS!$I$34</c:f>
              <c:strCache>
                <c:ptCount val="1"/>
                <c:pt idx="0">
                  <c:v>Variación mensual</c:v>
                </c:pt>
              </c:strCache>
            </c:strRef>
          </c:tx>
          <c:spPr>
            <a:ln w="28575" cap="rnd">
              <a:solidFill>
                <a:schemeClr val="accent1"/>
              </a:solidFill>
              <a:round/>
            </a:ln>
            <a:effectLst/>
          </c:spPr>
          <c:marker>
            <c:symbol val="square"/>
            <c:size val="2"/>
            <c:spPr>
              <a:solidFill>
                <a:srgbClr val="1F77B4"/>
              </a:solidFill>
              <a:ln w="50800">
                <a:solidFill>
                  <a:schemeClr val="accent1"/>
                </a:solidFill>
                <a:bevel/>
              </a:ln>
              <a:effectLst/>
            </c:spPr>
          </c:marker>
          <c:dLbls>
            <c:dLbl>
              <c:idx val="0"/>
              <c:layout>
                <c:manualLayout>
                  <c:x val="-7.7614238149559922E-2"/>
                  <c:y val="-1.074201883859653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09F-4022-ADD7-3E5159F69495}"/>
                </c:ext>
              </c:extLst>
            </c:dLbl>
            <c:dLbl>
              <c:idx val="1"/>
              <c:layout>
                <c:manualLayout>
                  <c:x val="-3.3427189293278356E-2"/>
                  <c:y val="-4.833511723257825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09F-4022-ADD7-3E5159F69495}"/>
                </c:ext>
              </c:extLst>
            </c:dLbl>
            <c:dLbl>
              <c:idx val="2"/>
              <c:layout>
                <c:manualLayout>
                  <c:x val="-9.576435454402208E-3"/>
                  <c:y val="-2.64051449650817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09F-4022-ADD7-3E5159F69495}"/>
                </c:ext>
              </c:extLst>
            </c:dLbl>
            <c:dLbl>
              <c:idx val="3"/>
              <c:layout>
                <c:manualLayout>
                  <c:x val="-6.3376737830787261E-2"/>
                  <c:y val="2.532776919249664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09F-4022-ADD7-3E5159F69495}"/>
                </c:ext>
              </c:extLst>
            </c:dLbl>
            <c:dLbl>
              <c:idx val="4"/>
              <c:layout>
                <c:manualLayout>
                  <c:x val="-2.4217154558397965E-3"/>
                  <c:y val="-4.8601111729830736E-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09F-4022-ADD7-3E5159F69495}"/>
                </c:ext>
              </c:extLst>
            </c:dLbl>
            <c:dLbl>
              <c:idx val="5"/>
              <c:layout>
                <c:manualLayout>
                  <c:x val="-4.7190302625599364E-3"/>
                  <c:y val="-7.9817149588376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09F-4022-ADD7-3E5159F69495}"/>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INGRESOS!$J$33:$O$33</c:f>
              <c:numCache>
                <c:formatCode>General</c:formatCode>
                <c:ptCount val="6"/>
                <c:pt idx="0">
                  <c:v>2021</c:v>
                </c:pt>
                <c:pt idx="1">
                  <c:v>2022</c:v>
                </c:pt>
                <c:pt idx="2">
                  <c:v>2023</c:v>
                </c:pt>
                <c:pt idx="3">
                  <c:v>2024</c:v>
                </c:pt>
                <c:pt idx="4">
                  <c:v>2025</c:v>
                </c:pt>
                <c:pt idx="5">
                  <c:v>2026</c:v>
                </c:pt>
              </c:numCache>
            </c:numRef>
          </c:cat>
          <c:val>
            <c:numRef>
              <c:f>INGRESOS!$J$34:$O$34</c:f>
              <c:numCache>
                <c:formatCode>0.0%</c:formatCode>
                <c:ptCount val="6"/>
                <c:pt idx="0">
                  <c:v>0.79242325199872488</c:v>
                </c:pt>
                <c:pt idx="1">
                  <c:v>0.1874530261751628</c:v>
                </c:pt>
                <c:pt idx="2">
                  <c:v>2.5766439702696209E-2</c:v>
                </c:pt>
                <c:pt idx="3">
                  <c:v>4.9436176289413325E-2</c:v>
                </c:pt>
                <c:pt idx="4">
                  <c:v>-2.5554572960106992E-2</c:v>
                </c:pt>
                <c:pt idx="5">
                  <c:v>8.88853057485679E-2</c:v>
                </c:pt>
              </c:numCache>
            </c:numRef>
          </c:val>
          <c:smooth val="1"/>
          <c:extLst>
            <c:ext xmlns:c16="http://schemas.microsoft.com/office/drawing/2014/chart" uri="{C3380CC4-5D6E-409C-BE32-E72D297353CC}">
              <c16:uniqueId val="{00000006-009F-4022-ADD7-3E5159F69495}"/>
            </c:ext>
          </c:extLst>
        </c:ser>
        <c:ser>
          <c:idx val="1"/>
          <c:order val="1"/>
          <c:tx>
            <c:strRef>
              <c:f>INGRESOS!$I$35</c:f>
              <c:strCache>
                <c:ptCount val="1"/>
                <c:pt idx="0">
                  <c:v>Variación acumulada</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dLbl>
              <c:idx val="2"/>
              <c:layout>
                <c:manualLayout>
                  <c:x val="7.6074553062000757E-3"/>
                  <c:y val="-0.119976004799040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09F-4022-ADD7-3E5159F69495}"/>
                </c:ext>
              </c:extLst>
            </c:dLbl>
            <c:dLbl>
              <c:idx val="4"/>
              <c:layout>
                <c:manualLayout>
                  <c:x val="0"/>
                  <c:y val="-0.1019796040791842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009F-4022-ADD7-3E5159F69495}"/>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INGRESOS!$J$33:$O$33</c:f>
              <c:numCache>
                <c:formatCode>General</c:formatCode>
                <c:ptCount val="6"/>
                <c:pt idx="0">
                  <c:v>2021</c:v>
                </c:pt>
                <c:pt idx="1">
                  <c:v>2022</c:v>
                </c:pt>
                <c:pt idx="2">
                  <c:v>2023</c:v>
                </c:pt>
                <c:pt idx="3">
                  <c:v>2024</c:v>
                </c:pt>
                <c:pt idx="4">
                  <c:v>2025</c:v>
                </c:pt>
                <c:pt idx="5">
                  <c:v>2026</c:v>
                </c:pt>
              </c:numCache>
            </c:numRef>
          </c:cat>
          <c:val>
            <c:numRef>
              <c:f>INGRESOS!$J$35:$O$35</c:f>
              <c:numCache>
                <c:formatCode>0.0%</c:formatCode>
                <c:ptCount val="6"/>
                <c:pt idx="0">
                  <c:v>0.32764259972821108</c:v>
                </c:pt>
                <c:pt idx="1">
                  <c:v>0.13030749329722546</c:v>
                </c:pt>
                <c:pt idx="2">
                  <c:v>7.4025777740511556E-2</c:v>
                </c:pt>
                <c:pt idx="3">
                  <c:v>6.8223636725222025E-3</c:v>
                </c:pt>
                <c:pt idx="4">
                  <c:v>1.3165142297722809E-2</c:v>
                </c:pt>
                <c:pt idx="5">
                  <c:v>-4.8682736119557424E-3</c:v>
                </c:pt>
              </c:numCache>
            </c:numRef>
          </c:val>
          <c:smooth val="0"/>
          <c:extLst>
            <c:ext xmlns:c16="http://schemas.microsoft.com/office/drawing/2014/chart" uri="{C3380CC4-5D6E-409C-BE32-E72D297353CC}">
              <c16:uniqueId val="{00000007-009F-4022-ADD7-3E5159F69495}"/>
            </c:ext>
          </c:extLst>
        </c:ser>
        <c:dLbls>
          <c:showLegendKey val="0"/>
          <c:showVal val="0"/>
          <c:showCatName val="0"/>
          <c:showSerName val="0"/>
          <c:showPercent val="0"/>
          <c:showBubbleSize val="0"/>
        </c:dLbls>
        <c:marker val="1"/>
        <c:smooth val="0"/>
        <c:axId val="215436288"/>
        <c:axId val="217312640"/>
      </c:lineChart>
      <c:catAx>
        <c:axId val="215436288"/>
        <c:scaling>
          <c:orientation val="minMax"/>
        </c:scaling>
        <c:delete val="0"/>
        <c:axPos val="b"/>
        <c:numFmt formatCode="General" sourceLinked="1"/>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Bold" panose="02000505030000020004" pitchFamily="2" charset="0"/>
                <a:ea typeface="+mn-ea"/>
                <a:cs typeface="+mn-cs"/>
              </a:defRPr>
            </a:pPr>
            <a:endParaRPr lang="es-CR"/>
          </a:p>
        </c:txPr>
        <c:crossAx val="217312640"/>
        <c:crosses val="autoZero"/>
        <c:auto val="1"/>
        <c:lblAlgn val="ctr"/>
        <c:lblOffset val="100"/>
        <c:noMultiLvlLbl val="0"/>
      </c:catAx>
      <c:valAx>
        <c:axId val="217312640"/>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Bold" panose="02000505030000020004" pitchFamily="2" charset="0"/>
                <a:ea typeface="+mn-ea"/>
                <a:cs typeface="+mn-cs"/>
              </a:defRPr>
            </a:pPr>
            <a:endParaRPr lang="es-CR"/>
          </a:p>
        </c:txPr>
        <c:crossAx val="215436288"/>
        <c:crosses val="autoZero"/>
        <c:crossBetween val="between"/>
      </c:valAx>
      <c:spPr>
        <a:noFill/>
        <a:ln>
          <a:noFill/>
        </a:ln>
        <a:effectLst/>
      </c:spPr>
    </c:plotArea>
    <c:legend>
      <c:legendPos val="b"/>
      <c:layout>
        <c:manualLayout>
          <c:xMode val="edge"/>
          <c:yMode val="edge"/>
          <c:x val="0.13125316353333352"/>
          <c:y val="0.93749344619265118"/>
          <c:w val="0.85236063775610138"/>
          <c:h val="5.874821032513900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Bold" panose="02000505030000020004" pitchFamily="2" charset="0"/>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900">
          <a:latin typeface="HendersonSansW00-BasicBold" panose="02000505030000020004" pitchFamily="2" charset="0"/>
        </a:defRPr>
      </a:pPr>
      <a:endParaRPr lang="es-CR"/>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4041836637890143"/>
          <c:y val="5.6410256410256411E-2"/>
          <c:w val="0.79130854125162065"/>
          <c:h val="0.64449424591156868"/>
        </c:manualLayout>
      </c:layout>
      <c:barChart>
        <c:barDir val="col"/>
        <c:grouping val="percentStacked"/>
        <c:varyColors val="0"/>
        <c:ser>
          <c:idx val="0"/>
          <c:order val="0"/>
          <c:tx>
            <c:strRef>
              <c:f>INGRESOS!$A$57</c:f>
              <c:strCache>
                <c:ptCount val="1"/>
                <c:pt idx="0">
                  <c:v>Ingresos y utilidades</c:v>
                </c:pt>
              </c:strCache>
            </c:strRef>
          </c:tx>
          <c:spPr>
            <a:solidFill>
              <a:schemeClr val="accent1">
                <a:shade val="53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INGRESOS!$J$56:$L$56</c:f>
              <c:strCache>
                <c:ptCount val="3"/>
                <c:pt idx="0">
                  <c:v>2024</c:v>
                </c:pt>
                <c:pt idx="1">
                  <c:v>2025</c:v>
                </c:pt>
                <c:pt idx="2">
                  <c:v>2026</c:v>
                </c:pt>
              </c:strCache>
            </c:strRef>
          </c:cat>
          <c:val>
            <c:numRef>
              <c:f>INGRESOS!$J$57:$L$57</c:f>
              <c:numCache>
                <c:formatCode>0.0%</c:formatCode>
                <c:ptCount val="3"/>
                <c:pt idx="0">
                  <c:v>0.37334789012921765</c:v>
                </c:pt>
                <c:pt idx="1">
                  <c:v>0.37161339200575255</c:v>
                </c:pt>
                <c:pt idx="2">
                  <c:v>0.39070836048199925</c:v>
                </c:pt>
              </c:numCache>
            </c:numRef>
          </c:val>
          <c:extLst>
            <c:ext xmlns:c16="http://schemas.microsoft.com/office/drawing/2014/chart" uri="{C3380CC4-5D6E-409C-BE32-E72D297353CC}">
              <c16:uniqueId val="{00000000-C917-49B7-B8C4-0F98349FC587}"/>
            </c:ext>
          </c:extLst>
        </c:ser>
        <c:ser>
          <c:idx val="1"/>
          <c:order val="1"/>
          <c:tx>
            <c:strRef>
              <c:f>INGRESOS!$A$58</c:f>
              <c:strCache>
                <c:ptCount val="1"/>
                <c:pt idx="0">
                  <c:v>IVA</c:v>
                </c:pt>
              </c:strCache>
            </c:strRef>
          </c:tx>
          <c:spPr>
            <a:solidFill>
              <a:schemeClr val="accent1">
                <a:shade val="76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INGRESOS!$J$56:$L$56</c:f>
              <c:strCache>
                <c:ptCount val="3"/>
                <c:pt idx="0">
                  <c:v>2024</c:v>
                </c:pt>
                <c:pt idx="1">
                  <c:v>2025</c:v>
                </c:pt>
                <c:pt idx="2">
                  <c:v>2026</c:v>
                </c:pt>
              </c:strCache>
            </c:strRef>
          </c:cat>
          <c:val>
            <c:numRef>
              <c:f>INGRESOS!$J$58:$L$58</c:f>
              <c:numCache>
                <c:formatCode>0.0%</c:formatCode>
                <c:ptCount val="3"/>
                <c:pt idx="0">
                  <c:v>0.36183844600019405</c:v>
                </c:pt>
                <c:pt idx="1">
                  <c:v>0.37122652455285421</c:v>
                </c:pt>
                <c:pt idx="2">
                  <c:v>0.35997956993906083</c:v>
                </c:pt>
              </c:numCache>
            </c:numRef>
          </c:val>
          <c:extLst>
            <c:ext xmlns:c16="http://schemas.microsoft.com/office/drawing/2014/chart" uri="{C3380CC4-5D6E-409C-BE32-E72D297353CC}">
              <c16:uniqueId val="{00000001-C917-49B7-B8C4-0F98349FC587}"/>
            </c:ext>
          </c:extLst>
        </c:ser>
        <c:ser>
          <c:idx val="2"/>
          <c:order val="2"/>
          <c:tx>
            <c:strRef>
              <c:f>INGRESOS!$A$59</c:f>
              <c:strCache>
                <c:ptCount val="1"/>
                <c:pt idx="0">
                  <c:v>Consumo </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INGRESOS!$J$56:$L$56</c:f>
              <c:strCache>
                <c:ptCount val="3"/>
                <c:pt idx="0">
                  <c:v>2024</c:v>
                </c:pt>
                <c:pt idx="1">
                  <c:v>2025</c:v>
                </c:pt>
                <c:pt idx="2">
                  <c:v>2026</c:v>
                </c:pt>
              </c:strCache>
            </c:strRef>
          </c:cat>
          <c:val>
            <c:numRef>
              <c:f>INGRESOS!$J$59:$L$59</c:f>
              <c:numCache>
                <c:formatCode>0.0%</c:formatCode>
                <c:ptCount val="3"/>
                <c:pt idx="0">
                  <c:v>4.9003582290641098E-2</c:v>
                </c:pt>
                <c:pt idx="1">
                  <c:v>4.3752636397489275E-2</c:v>
                </c:pt>
                <c:pt idx="2">
                  <c:v>4.0528954723600762E-2</c:v>
                </c:pt>
              </c:numCache>
            </c:numRef>
          </c:val>
          <c:extLst>
            <c:ext xmlns:c16="http://schemas.microsoft.com/office/drawing/2014/chart" uri="{C3380CC4-5D6E-409C-BE32-E72D297353CC}">
              <c16:uniqueId val="{00000002-C917-49B7-B8C4-0F98349FC587}"/>
            </c:ext>
          </c:extLst>
        </c:ser>
        <c:ser>
          <c:idx val="3"/>
          <c:order val="3"/>
          <c:tx>
            <c:strRef>
              <c:f>INGRESOS!$A$60</c:f>
              <c:strCache>
                <c:ptCount val="1"/>
                <c:pt idx="0">
                  <c:v>Combustibles</c:v>
                </c:pt>
              </c:strCache>
            </c:strRef>
          </c:tx>
          <c:spPr>
            <a:solidFill>
              <a:schemeClr val="accent1">
                <a:tint val="77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INGRESOS!$J$56:$L$56</c:f>
              <c:strCache>
                <c:ptCount val="3"/>
                <c:pt idx="0">
                  <c:v>2024</c:v>
                </c:pt>
                <c:pt idx="1">
                  <c:v>2025</c:v>
                </c:pt>
                <c:pt idx="2">
                  <c:v>2026</c:v>
                </c:pt>
              </c:strCache>
            </c:strRef>
          </c:cat>
          <c:val>
            <c:numRef>
              <c:f>INGRESOS!$J$60:$L$60</c:f>
              <c:numCache>
                <c:formatCode>0.0%</c:formatCode>
                <c:ptCount val="3"/>
                <c:pt idx="0">
                  <c:v>0.1035809660023624</c:v>
                </c:pt>
                <c:pt idx="1">
                  <c:v>9.6287381572636069E-2</c:v>
                </c:pt>
                <c:pt idx="2">
                  <c:v>9.8472750054584335E-2</c:v>
                </c:pt>
              </c:numCache>
            </c:numRef>
          </c:val>
          <c:extLst>
            <c:ext xmlns:c16="http://schemas.microsoft.com/office/drawing/2014/chart" uri="{C3380CC4-5D6E-409C-BE32-E72D297353CC}">
              <c16:uniqueId val="{00000003-C917-49B7-B8C4-0F98349FC587}"/>
            </c:ext>
          </c:extLst>
        </c:ser>
        <c:ser>
          <c:idx val="4"/>
          <c:order val="4"/>
          <c:tx>
            <c:strRef>
              <c:f>INGRESOS!$A$61</c:f>
              <c:strCache>
                <c:ptCount val="1"/>
                <c:pt idx="0">
                  <c:v>Otros tributarios</c:v>
                </c:pt>
              </c:strCache>
            </c:strRef>
          </c:tx>
          <c:spPr>
            <a:solidFill>
              <a:schemeClr val="accent1">
                <a:tint val="54000"/>
              </a:schemeClr>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INGRESOS!$J$56:$L$56</c:f>
              <c:strCache>
                <c:ptCount val="3"/>
                <c:pt idx="0">
                  <c:v>2024</c:v>
                </c:pt>
                <c:pt idx="1">
                  <c:v>2025</c:v>
                </c:pt>
                <c:pt idx="2">
                  <c:v>2026</c:v>
                </c:pt>
              </c:strCache>
            </c:strRef>
          </c:cat>
          <c:val>
            <c:numRef>
              <c:f>INGRESOS!$J$61:$L$61</c:f>
              <c:numCache>
                <c:formatCode>0.0%</c:formatCode>
                <c:ptCount val="3"/>
                <c:pt idx="0">
                  <c:v>0.1122291155775848</c:v>
                </c:pt>
                <c:pt idx="1">
                  <c:v>0.11712006547126783</c:v>
                </c:pt>
                <c:pt idx="2">
                  <c:v>0.1103103648007548</c:v>
                </c:pt>
              </c:numCache>
            </c:numRef>
          </c:val>
          <c:extLst>
            <c:ext xmlns:c16="http://schemas.microsoft.com/office/drawing/2014/chart" uri="{C3380CC4-5D6E-409C-BE32-E72D297353CC}">
              <c16:uniqueId val="{00000004-C917-49B7-B8C4-0F98349FC587}"/>
            </c:ext>
          </c:extLst>
        </c:ser>
        <c:dLbls>
          <c:dLblPos val="ctr"/>
          <c:showLegendKey val="0"/>
          <c:showVal val="1"/>
          <c:showCatName val="0"/>
          <c:showSerName val="0"/>
          <c:showPercent val="0"/>
          <c:showBubbleSize val="0"/>
        </c:dLbls>
        <c:gapWidth val="150"/>
        <c:overlap val="100"/>
        <c:axId val="221501440"/>
        <c:axId val="217316096"/>
      </c:barChart>
      <c:catAx>
        <c:axId val="2215014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crossAx val="217316096"/>
        <c:crosses val="autoZero"/>
        <c:auto val="1"/>
        <c:lblAlgn val="ctr"/>
        <c:lblOffset val="100"/>
        <c:noMultiLvlLbl val="0"/>
      </c:catAx>
      <c:valAx>
        <c:axId val="217316096"/>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crossAx val="221501440"/>
        <c:crosses val="autoZero"/>
        <c:crossBetween val="between"/>
      </c:valAx>
      <c:spPr>
        <a:noFill/>
        <a:ln>
          <a:noFill/>
        </a:ln>
        <a:effectLst/>
      </c:spPr>
    </c:plotArea>
    <c:legend>
      <c:legendPos val="b"/>
      <c:layout>
        <c:manualLayout>
          <c:xMode val="edge"/>
          <c:yMode val="edge"/>
          <c:x val="0"/>
          <c:y val="0.80961356753482738"/>
          <c:w val="0.9910191948897954"/>
          <c:h val="0.14078473241692246"/>
        </c:manualLayout>
      </c:layout>
      <c:overlay val="0"/>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b="0" cap="none" spc="0">
          <a:ln w="0"/>
          <a:solidFill>
            <a:schemeClr val="tx1"/>
          </a:solidFill>
          <a:effectLst>
            <a:outerShdw blurRad="38100" dist="19050" dir="2700000" algn="tl" rotWithShape="0">
              <a:schemeClr val="dk1">
                <a:alpha val="40000"/>
              </a:schemeClr>
            </a:outerShdw>
          </a:effectLst>
        </a:defRPr>
      </a:pPr>
      <a:endParaRPr lang="es-CR"/>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8026959390506282E-2"/>
          <c:y val="2.58546050755845E-2"/>
          <c:w val="0.88768643772520062"/>
          <c:h val="0.81066449026777232"/>
        </c:manualLayout>
      </c:layout>
      <c:lineChart>
        <c:grouping val="standard"/>
        <c:varyColors val="0"/>
        <c:ser>
          <c:idx val="0"/>
          <c:order val="0"/>
          <c:tx>
            <c:strRef>
              <c:f>INGRESOS!$I$90</c:f>
              <c:strCache>
                <c:ptCount val="1"/>
                <c:pt idx="0">
                  <c:v>Variación mensual</c:v>
                </c:pt>
              </c:strCache>
            </c:strRef>
          </c:tx>
          <c:spPr>
            <a:ln w="28575" cap="rnd">
              <a:solidFill>
                <a:schemeClr val="accent1"/>
              </a:solidFill>
              <a:round/>
            </a:ln>
            <a:effectLst/>
          </c:spPr>
          <c:marker>
            <c:symbol val="square"/>
            <c:size val="2"/>
            <c:spPr>
              <a:solidFill>
                <a:srgbClr val="1F77B4"/>
              </a:solidFill>
              <a:ln w="50800">
                <a:solidFill>
                  <a:schemeClr val="accent1"/>
                </a:solidFill>
                <a:bevel/>
              </a:ln>
              <a:effectLst/>
            </c:spPr>
          </c:marker>
          <c:dLbls>
            <c:dLbl>
              <c:idx val="0"/>
              <c:layout>
                <c:manualLayout>
                  <c:x val="-7.7614238149559922E-2"/>
                  <c:y val="-1.074201883859653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8154-4047-B665-D86D7B1F9637}"/>
                </c:ext>
              </c:extLst>
            </c:dLbl>
            <c:dLbl>
              <c:idx val="1"/>
              <c:layout>
                <c:manualLayout>
                  <c:x val="-7.5301531655607032E-2"/>
                  <c:y val="-4.111351228642583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154-4047-B665-D86D7B1F9637}"/>
                </c:ext>
              </c:extLst>
            </c:dLbl>
            <c:dLbl>
              <c:idx val="2"/>
              <c:layout>
                <c:manualLayout>
                  <c:x val="-9.576435454402208E-3"/>
                  <c:y val="-2.64051449650817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154-4047-B665-D86D7B1F9637}"/>
                </c:ext>
              </c:extLst>
            </c:dLbl>
            <c:dLbl>
              <c:idx val="3"/>
              <c:layout>
                <c:manualLayout>
                  <c:x val="-6.3376737830787261E-2"/>
                  <c:y val="2.532776919249664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8154-4047-B665-D86D7B1F9637}"/>
                </c:ext>
              </c:extLst>
            </c:dLbl>
            <c:dLbl>
              <c:idx val="4"/>
              <c:layout>
                <c:manualLayout>
                  <c:x val="-7.2305242437731305E-3"/>
                  <c:y val="-3.5769373954692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8154-4047-B665-D86D7B1F9637}"/>
                </c:ext>
              </c:extLst>
            </c:dLbl>
            <c:dLbl>
              <c:idx val="5"/>
              <c:layout>
                <c:manualLayout>
                  <c:x val="-4.7190302625599364E-3"/>
                  <c:y val="-7.9817149588376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8154-4047-B665-D86D7B1F9637}"/>
                </c:ext>
              </c:extLst>
            </c:dLbl>
            <c:spPr>
              <a:noFill/>
              <a:ln>
                <a:noFill/>
              </a:ln>
              <a:effectLst/>
            </c:spPr>
            <c:txPr>
              <a:bodyPr rot="0" spcFirstLastPara="1" vertOverflow="ellipsis" vert="horz" wrap="square" lIns="38100" tIns="19050" rIns="38100" bIns="19050" anchor="ctr" anchorCtr="1">
                <a:spAutoFit/>
              </a:bodyPr>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INGRESOS!$J$89:$O$89</c:f>
              <c:numCache>
                <c:formatCode>General</c:formatCode>
                <c:ptCount val="6"/>
                <c:pt idx="0">
                  <c:v>2021</c:v>
                </c:pt>
                <c:pt idx="1">
                  <c:v>2022</c:v>
                </c:pt>
                <c:pt idx="2">
                  <c:v>2023</c:v>
                </c:pt>
                <c:pt idx="3">
                  <c:v>2024</c:v>
                </c:pt>
                <c:pt idx="4">
                  <c:v>2025</c:v>
                </c:pt>
                <c:pt idx="5">
                  <c:v>2026</c:v>
                </c:pt>
              </c:numCache>
            </c:numRef>
          </c:cat>
          <c:val>
            <c:numRef>
              <c:f>INGRESOS!$J$90:$O$90</c:f>
              <c:numCache>
                <c:formatCode>0.0%</c:formatCode>
                <c:ptCount val="6"/>
                <c:pt idx="0">
                  <c:v>0.70707844923026908</c:v>
                </c:pt>
                <c:pt idx="1">
                  <c:v>0.19825204238537042</c:v>
                </c:pt>
                <c:pt idx="2">
                  <c:v>7.2066874905764022E-2</c:v>
                </c:pt>
                <c:pt idx="3">
                  <c:v>7.4747575410347711E-3</c:v>
                </c:pt>
                <c:pt idx="4">
                  <c:v>-7.0641536525149373E-2</c:v>
                </c:pt>
                <c:pt idx="5">
                  <c:v>0.26850336016037368</c:v>
                </c:pt>
              </c:numCache>
            </c:numRef>
          </c:val>
          <c:smooth val="1"/>
          <c:extLst>
            <c:ext xmlns:c16="http://schemas.microsoft.com/office/drawing/2014/chart" uri="{C3380CC4-5D6E-409C-BE32-E72D297353CC}">
              <c16:uniqueId val="{00000006-8154-4047-B665-D86D7B1F9637}"/>
            </c:ext>
          </c:extLst>
        </c:ser>
        <c:ser>
          <c:idx val="1"/>
          <c:order val="1"/>
          <c:tx>
            <c:strRef>
              <c:f>INGRESOS!$I$91</c:f>
              <c:strCache>
                <c:ptCount val="1"/>
                <c:pt idx="0">
                  <c:v>Variación acumulada</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INGRESOS!$J$89:$O$89</c:f>
              <c:numCache>
                <c:formatCode>General</c:formatCode>
                <c:ptCount val="6"/>
                <c:pt idx="0">
                  <c:v>2021</c:v>
                </c:pt>
                <c:pt idx="1">
                  <c:v>2022</c:v>
                </c:pt>
                <c:pt idx="2">
                  <c:v>2023</c:v>
                </c:pt>
                <c:pt idx="3">
                  <c:v>2024</c:v>
                </c:pt>
                <c:pt idx="4">
                  <c:v>2025</c:v>
                </c:pt>
                <c:pt idx="5">
                  <c:v>2026</c:v>
                </c:pt>
              </c:numCache>
            </c:numRef>
          </c:cat>
          <c:val>
            <c:numRef>
              <c:f>INGRESOS!$J$91:$O$91</c:f>
              <c:numCache>
                <c:formatCode>0.0%</c:formatCode>
                <c:ptCount val="6"/>
                <c:pt idx="0">
                  <c:v>0.30873670775657058</c:v>
                </c:pt>
                <c:pt idx="1">
                  <c:v>0.17790971002616063</c:v>
                </c:pt>
                <c:pt idx="2">
                  <c:v>3.8425079412268026E-2</c:v>
                </c:pt>
                <c:pt idx="3">
                  <c:v>-5.8934815694222764E-2</c:v>
                </c:pt>
                <c:pt idx="4">
                  <c:v>8.4581837624344569E-3</c:v>
                </c:pt>
                <c:pt idx="5">
                  <c:v>4.6265537369750032E-2</c:v>
                </c:pt>
              </c:numCache>
            </c:numRef>
          </c:val>
          <c:smooth val="0"/>
          <c:extLst>
            <c:ext xmlns:c16="http://schemas.microsoft.com/office/drawing/2014/chart" uri="{C3380CC4-5D6E-409C-BE32-E72D297353CC}">
              <c16:uniqueId val="{00000007-8154-4047-B665-D86D7B1F9637}"/>
            </c:ext>
          </c:extLst>
        </c:ser>
        <c:dLbls>
          <c:showLegendKey val="0"/>
          <c:showVal val="0"/>
          <c:showCatName val="0"/>
          <c:showSerName val="0"/>
          <c:showPercent val="0"/>
          <c:showBubbleSize val="0"/>
        </c:dLbls>
        <c:marker val="1"/>
        <c:smooth val="0"/>
        <c:axId val="215436288"/>
        <c:axId val="217312640"/>
      </c:lineChart>
      <c:catAx>
        <c:axId val="215436288"/>
        <c:scaling>
          <c:orientation val="minMax"/>
        </c:scaling>
        <c:delete val="0"/>
        <c:axPos val="b"/>
        <c:numFmt formatCode="General" sourceLinked="1"/>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crossAx val="217312640"/>
        <c:crosses val="autoZero"/>
        <c:auto val="1"/>
        <c:lblAlgn val="ctr"/>
        <c:lblOffset val="100"/>
        <c:noMultiLvlLbl val="0"/>
      </c:catAx>
      <c:valAx>
        <c:axId val="217312640"/>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crossAx val="215436288"/>
        <c:crosses val="autoZero"/>
        <c:crossBetween val="between"/>
      </c:valAx>
      <c:spPr>
        <a:noFill/>
        <a:ln>
          <a:noFill/>
        </a:ln>
        <a:effectLst/>
      </c:spPr>
    </c:plotArea>
    <c:legend>
      <c:legendPos val="b"/>
      <c:layout>
        <c:manualLayout>
          <c:xMode val="edge"/>
          <c:yMode val="edge"/>
          <c:x val="0.12384183285500527"/>
          <c:y val="0.76982601473131929"/>
          <c:w val="0.8103873230799421"/>
          <c:h val="5.8748194220958831E-2"/>
        </c:manualLayout>
      </c:layout>
      <c:overlay val="0"/>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s-CR"/>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8026959390506282E-2"/>
          <c:y val="2.8082159862500376E-2"/>
          <c:w val="0.88768643772520062"/>
          <c:h val="0.81066449026777232"/>
        </c:manualLayout>
      </c:layout>
      <c:lineChart>
        <c:grouping val="standard"/>
        <c:varyColors val="0"/>
        <c:ser>
          <c:idx val="0"/>
          <c:order val="0"/>
          <c:tx>
            <c:strRef>
              <c:f>INGRESOS!$I$113</c:f>
              <c:strCache>
                <c:ptCount val="1"/>
                <c:pt idx="0">
                  <c:v>Variación mensual</c:v>
                </c:pt>
              </c:strCache>
            </c:strRef>
          </c:tx>
          <c:spPr>
            <a:ln w="28575" cap="rnd">
              <a:solidFill>
                <a:schemeClr val="accent1"/>
              </a:solidFill>
              <a:round/>
            </a:ln>
            <a:effectLst/>
          </c:spPr>
          <c:marker>
            <c:symbol val="square"/>
            <c:size val="2"/>
            <c:spPr>
              <a:solidFill>
                <a:srgbClr val="1F77B4"/>
              </a:solidFill>
              <a:ln w="50800">
                <a:solidFill>
                  <a:schemeClr val="accent1"/>
                </a:solidFill>
                <a:bevel/>
              </a:ln>
              <a:effectLst/>
            </c:spPr>
          </c:marker>
          <c:dLbls>
            <c:dLbl>
              <c:idx val="0"/>
              <c:layout>
                <c:manualLayout>
                  <c:x val="-4.7983275853565092E-2"/>
                  <c:y val="3.879414789721179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4E08-42D7-971A-148748A67F6F}"/>
                </c:ext>
              </c:extLst>
            </c:dLbl>
            <c:dLbl>
              <c:idx val="1"/>
              <c:layout>
                <c:manualLayout>
                  <c:x val="-8.2529185684312764E-2"/>
                  <c:y val="-1.984233296249281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E08-42D7-971A-148748A67F6F}"/>
                </c:ext>
              </c:extLst>
            </c:dLbl>
            <c:dLbl>
              <c:idx val="2"/>
              <c:layout>
                <c:manualLayout>
                  <c:x val="-9.576435454402208E-3"/>
                  <c:y val="-2.64051449650817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E08-42D7-971A-148748A67F6F}"/>
                </c:ext>
              </c:extLst>
            </c:dLbl>
            <c:dLbl>
              <c:idx val="3"/>
              <c:layout>
                <c:manualLayout>
                  <c:x val="-3.2056827192672943E-2"/>
                  <c:y val="-4.533490683222901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E08-42D7-971A-148748A67F6F}"/>
                </c:ext>
              </c:extLst>
            </c:dLbl>
            <c:dLbl>
              <c:idx val="4"/>
              <c:layout>
                <c:manualLayout>
                  <c:x val="-3.5411871842466872E-2"/>
                  <c:y val="-3.605819392241507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4E08-42D7-971A-148748A67F6F}"/>
                </c:ext>
              </c:extLst>
            </c:dLbl>
            <c:dLbl>
              <c:idx val="5"/>
              <c:layout>
                <c:manualLayout>
                  <c:x val="-4.7190302625599364E-3"/>
                  <c:y val="-7.9817149588376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4E08-42D7-971A-148748A67F6F}"/>
                </c:ext>
              </c:extLst>
            </c:dLbl>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HendersonSansW00-BasicSmBd"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INGRESOS!$J$112:$O$112</c:f>
              <c:numCache>
                <c:formatCode>General</c:formatCode>
                <c:ptCount val="6"/>
                <c:pt idx="0">
                  <c:v>2021</c:v>
                </c:pt>
                <c:pt idx="1">
                  <c:v>2022</c:v>
                </c:pt>
                <c:pt idx="2">
                  <c:v>2023</c:v>
                </c:pt>
                <c:pt idx="3">
                  <c:v>2024</c:v>
                </c:pt>
                <c:pt idx="4">
                  <c:v>2025</c:v>
                </c:pt>
                <c:pt idx="5">
                  <c:v>2026</c:v>
                </c:pt>
              </c:numCache>
            </c:numRef>
          </c:cat>
          <c:val>
            <c:numRef>
              <c:f>INGRESOS!$J$113:$O$113</c:f>
              <c:numCache>
                <c:formatCode>0.0%</c:formatCode>
                <c:ptCount val="6"/>
                <c:pt idx="0">
                  <c:v>0.8374275292553981</c:v>
                </c:pt>
                <c:pt idx="1">
                  <c:v>-0.26672719037167336</c:v>
                </c:pt>
                <c:pt idx="2">
                  <c:v>0.4893617461217008</c:v>
                </c:pt>
                <c:pt idx="3">
                  <c:v>6.4506983817757879E-2</c:v>
                </c:pt>
                <c:pt idx="4">
                  <c:v>6.3346770176024414E-2</c:v>
                </c:pt>
                <c:pt idx="5">
                  <c:v>-1.9279489575562359E-2</c:v>
                </c:pt>
              </c:numCache>
            </c:numRef>
          </c:val>
          <c:smooth val="1"/>
          <c:extLst>
            <c:ext xmlns:c16="http://schemas.microsoft.com/office/drawing/2014/chart" uri="{C3380CC4-5D6E-409C-BE32-E72D297353CC}">
              <c16:uniqueId val="{00000006-4E08-42D7-971A-148748A67F6F}"/>
            </c:ext>
          </c:extLst>
        </c:ser>
        <c:ser>
          <c:idx val="1"/>
          <c:order val="1"/>
          <c:tx>
            <c:strRef>
              <c:f>INGRESOS!$I$114</c:f>
              <c:strCache>
                <c:ptCount val="1"/>
                <c:pt idx="0">
                  <c:v>Variación acumulada</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dLbl>
              <c:idx val="5"/>
              <c:layout>
                <c:manualLayout>
                  <c:x val="-7.3946954608215057E-3"/>
                  <c:y val="2.78508008475852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4E08-42D7-971A-148748A67F6F}"/>
                </c:ext>
              </c:extLst>
            </c:dLbl>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HendersonSansW00-BasicSmBd"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INGRESOS!$J$112:$O$112</c:f>
              <c:numCache>
                <c:formatCode>General</c:formatCode>
                <c:ptCount val="6"/>
                <c:pt idx="0">
                  <c:v>2021</c:v>
                </c:pt>
                <c:pt idx="1">
                  <c:v>2022</c:v>
                </c:pt>
                <c:pt idx="2">
                  <c:v>2023</c:v>
                </c:pt>
                <c:pt idx="3">
                  <c:v>2024</c:v>
                </c:pt>
                <c:pt idx="4">
                  <c:v>2025</c:v>
                </c:pt>
                <c:pt idx="5">
                  <c:v>2026</c:v>
                </c:pt>
              </c:numCache>
            </c:numRef>
          </c:cat>
          <c:val>
            <c:numRef>
              <c:f>INGRESOS!$J$114:$O$114</c:f>
              <c:numCache>
                <c:formatCode>0.0%</c:formatCode>
                <c:ptCount val="6"/>
                <c:pt idx="0">
                  <c:v>0.36035938747441332</c:v>
                </c:pt>
                <c:pt idx="1">
                  <c:v>2.5080304396694064E-2</c:v>
                </c:pt>
                <c:pt idx="2">
                  <c:v>0.15795855783297652</c:v>
                </c:pt>
                <c:pt idx="3">
                  <c:v>4.0895308051712931E-2</c:v>
                </c:pt>
                <c:pt idx="4">
                  <c:v>3.9452216122661588E-2</c:v>
                </c:pt>
                <c:pt idx="5">
                  <c:v>-3.5017523789898419E-2</c:v>
                </c:pt>
              </c:numCache>
            </c:numRef>
          </c:val>
          <c:smooth val="0"/>
          <c:extLst>
            <c:ext xmlns:c16="http://schemas.microsoft.com/office/drawing/2014/chart" uri="{C3380CC4-5D6E-409C-BE32-E72D297353CC}">
              <c16:uniqueId val="{00000008-4E08-42D7-971A-148748A67F6F}"/>
            </c:ext>
          </c:extLst>
        </c:ser>
        <c:dLbls>
          <c:showLegendKey val="0"/>
          <c:showVal val="0"/>
          <c:showCatName val="0"/>
          <c:showSerName val="0"/>
          <c:showPercent val="0"/>
          <c:showBubbleSize val="0"/>
        </c:dLbls>
        <c:marker val="1"/>
        <c:smooth val="0"/>
        <c:axId val="215436288"/>
        <c:axId val="217312640"/>
      </c:lineChart>
      <c:catAx>
        <c:axId val="215436288"/>
        <c:scaling>
          <c:orientation val="minMax"/>
        </c:scaling>
        <c:delete val="0"/>
        <c:axPos val="b"/>
        <c:numFmt formatCode="General" sourceLinked="1"/>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HendersonSansW00-BasicSmBd" panose="02000505030000020004" pitchFamily="2" charset="0"/>
                <a:ea typeface="+mn-ea"/>
                <a:cs typeface="+mn-cs"/>
              </a:defRPr>
            </a:pPr>
            <a:endParaRPr lang="es-CR"/>
          </a:p>
        </c:txPr>
        <c:crossAx val="217312640"/>
        <c:crosses val="autoZero"/>
        <c:auto val="1"/>
        <c:lblAlgn val="ctr"/>
        <c:lblOffset val="100"/>
        <c:noMultiLvlLbl val="0"/>
      </c:catAx>
      <c:valAx>
        <c:axId val="217312640"/>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HendersonSansW00-BasicSmBd" panose="02000505030000020004" pitchFamily="2" charset="0"/>
                <a:ea typeface="+mn-ea"/>
                <a:cs typeface="+mn-cs"/>
              </a:defRPr>
            </a:pPr>
            <a:endParaRPr lang="es-CR"/>
          </a:p>
        </c:txPr>
        <c:crossAx val="215436288"/>
        <c:crosses val="autoZero"/>
        <c:crossBetween val="between"/>
      </c:valAx>
      <c:spPr>
        <a:noFill/>
        <a:ln>
          <a:noFill/>
        </a:ln>
        <a:effectLst/>
      </c:spPr>
    </c:plotArea>
    <c:legend>
      <c:legendPos val="b"/>
      <c:layout>
        <c:manualLayout>
          <c:xMode val="edge"/>
          <c:yMode val="edge"/>
          <c:x val="5.6523946776591602E-2"/>
          <c:y val="0.92233219691497637"/>
          <c:w val="0.93276825059444257"/>
          <c:h val="5.8748178116787488E-2"/>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HendersonSansW00-BasicSmBd" panose="02000505030000020004" pitchFamily="2" charset="0"/>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800">
          <a:latin typeface="HendersonSansW00-BasicSmBd" panose="02000505030000020004" pitchFamily="2" charset="0"/>
        </a:defRPr>
      </a:pPr>
      <a:endParaRPr lang="es-CR"/>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8026912139747102E-2"/>
          <c:y val="3.1820331081610878E-2"/>
          <c:w val="0.88768643772520062"/>
          <c:h val="0.81066449026777232"/>
        </c:manualLayout>
      </c:layout>
      <c:lineChart>
        <c:grouping val="standard"/>
        <c:varyColors val="0"/>
        <c:ser>
          <c:idx val="0"/>
          <c:order val="0"/>
          <c:tx>
            <c:strRef>
              <c:f>GASTOS!$I$5</c:f>
              <c:strCache>
                <c:ptCount val="1"/>
                <c:pt idx="0">
                  <c:v>Variación mensual</c:v>
                </c:pt>
              </c:strCache>
            </c:strRef>
          </c:tx>
          <c:spPr>
            <a:ln w="28575" cap="rnd">
              <a:solidFill>
                <a:schemeClr val="accent1"/>
              </a:solidFill>
              <a:round/>
            </a:ln>
            <a:effectLst/>
          </c:spPr>
          <c:marker>
            <c:symbol val="square"/>
            <c:size val="2"/>
            <c:spPr>
              <a:solidFill>
                <a:srgbClr val="1F77B4"/>
              </a:solidFill>
              <a:ln w="50800">
                <a:solidFill>
                  <a:schemeClr val="accent1"/>
                </a:solidFill>
                <a:bevel/>
              </a:ln>
              <a:effectLst/>
            </c:spPr>
          </c:marker>
          <c:dLbls>
            <c:dLbl>
              <c:idx val="0"/>
              <c:layout>
                <c:manualLayout>
                  <c:x val="-5.9135870826116779E-2"/>
                  <c:y val="-1.074197077700153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3FF-4798-AF8C-1BC06AE8E618}"/>
                </c:ext>
              </c:extLst>
            </c:dLbl>
            <c:dLbl>
              <c:idx val="1"/>
              <c:layout>
                <c:manualLayout>
                  <c:x val="-4.496115367919276E-3"/>
                  <c:y val="-4.031624130884954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3FF-4798-AF8C-1BC06AE8E618}"/>
                </c:ext>
              </c:extLst>
            </c:dLbl>
            <c:dLbl>
              <c:idx val="2"/>
              <c:layout>
                <c:manualLayout>
                  <c:x val="-9.576435454402208E-3"/>
                  <c:y val="-2.640514496508172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3FF-4798-AF8C-1BC06AE8E618}"/>
                </c:ext>
              </c:extLst>
            </c:dLbl>
            <c:dLbl>
              <c:idx val="3"/>
              <c:layout>
                <c:manualLayout>
                  <c:x val="-1.2642812317065681E-2"/>
                  <c:y val="-4.78103100700777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3FF-4798-AF8C-1BC06AE8E618}"/>
                </c:ext>
              </c:extLst>
            </c:dLbl>
            <c:dLbl>
              <c:idx val="4"/>
              <c:layout>
                <c:manualLayout>
                  <c:x val="-2.5095326818049195E-2"/>
                  <c:y val="-4.584703575199879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3FF-4798-AF8C-1BC06AE8E618}"/>
                </c:ext>
              </c:extLst>
            </c:dLbl>
            <c:dLbl>
              <c:idx val="5"/>
              <c:layout>
                <c:manualLayout>
                  <c:x val="-4.7190236566477346E-3"/>
                  <c:y val="2.890014090095826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3FF-4798-AF8C-1BC06AE8E618}"/>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HendersonSansW00-BasicSmBd"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GASTOS!$J$4:$O$4</c:f>
              <c:numCache>
                <c:formatCode>General</c:formatCode>
                <c:ptCount val="6"/>
                <c:pt idx="0">
                  <c:v>2021</c:v>
                </c:pt>
                <c:pt idx="1">
                  <c:v>2022</c:v>
                </c:pt>
                <c:pt idx="2">
                  <c:v>2023</c:v>
                </c:pt>
                <c:pt idx="3">
                  <c:v>2024</c:v>
                </c:pt>
                <c:pt idx="4">
                  <c:v>2025</c:v>
                </c:pt>
                <c:pt idx="5">
                  <c:v>2026</c:v>
                </c:pt>
              </c:numCache>
            </c:numRef>
          </c:cat>
          <c:val>
            <c:numRef>
              <c:f>GASTOS!$J$5:$O$5</c:f>
              <c:numCache>
                <c:formatCode>0.0%</c:formatCode>
                <c:ptCount val="6"/>
                <c:pt idx="0">
                  <c:v>6.6089868722202461E-2</c:v>
                </c:pt>
                <c:pt idx="1">
                  <c:v>0.10709615514853277</c:v>
                </c:pt>
                <c:pt idx="2">
                  <c:v>-9.3560105211357714E-2</c:v>
                </c:pt>
                <c:pt idx="3">
                  <c:v>0.110602965390598</c:v>
                </c:pt>
                <c:pt idx="4">
                  <c:v>-4.5615500499001094E-2</c:v>
                </c:pt>
                <c:pt idx="5">
                  <c:v>-2.7223651383649461E-2</c:v>
                </c:pt>
              </c:numCache>
            </c:numRef>
          </c:val>
          <c:smooth val="1"/>
          <c:extLst>
            <c:ext xmlns:c16="http://schemas.microsoft.com/office/drawing/2014/chart" uri="{C3380CC4-5D6E-409C-BE32-E72D297353CC}">
              <c16:uniqueId val="{00000006-E3FF-4798-AF8C-1BC06AE8E618}"/>
            </c:ext>
          </c:extLst>
        </c:ser>
        <c:ser>
          <c:idx val="1"/>
          <c:order val="1"/>
          <c:tx>
            <c:strRef>
              <c:f>GASTOS!$I$6</c:f>
              <c:strCache>
                <c:ptCount val="1"/>
                <c:pt idx="0">
                  <c:v>Variación acumulada</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HendersonSansW00-BasicSmBd"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GASTOS!$J$4:$O$4</c:f>
              <c:numCache>
                <c:formatCode>General</c:formatCode>
                <c:ptCount val="6"/>
                <c:pt idx="0">
                  <c:v>2021</c:v>
                </c:pt>
                <c:pt idx="1">
                  <c:v>2022</c:v>
                </c:pt>
                <c:pt idx="2">
                  <c:v>2023</c:v>
                </c:pt>
                <c:pt idx="3">
                  <c:v>2024</c:v>
                </c:pt>
                <c:pt idx="4">
                  <c:v>2025</c:v>
                </c:pt>
                <c:pt idx="5">
                  <c:v>2026</c:v>
                </c:pt>
              </c:numCache>
            </c:numRef>
          </c:cat>
          <c:val>
            <c:numRef>
              <c:f>GASTOS!$J$6:$O$6</c:f>
              <c:numCache>
                <c:formatCode>0.0%</c:formatCode>
                <c:ptCount val="6"/>
                <c:pt idx="0">
                  <c:v>5.9017460108467423E-2</c:v>
                </c:pt>
                <c:pt idx="1">
                  <c:v>2.067267662505512E-2</c:v>
                </c:pt>
                <c:pt idx="2">
                  <c:v>2.8607234663253545E-2</c:v>
                </c:pt>
                <c:pt idx="3">
                  <c:v>8.9209410745715978E-2</c:v>
                </c:pt>
                <c:pt idx="4">
                  <c:v>-1.3556259388509906E-2</c:v>
                </c:pt>
                <c:pt idx="5">
                  <c:v>1.0740003810946641E-2</c:v>
                </c:pt>
              </c:numCache>
            </c:numRef>
          </c:val>
          <c:smooth val="0"/>
          <c:extLst>
            <c:ext xmlns:c16="http://schemas.microsoft.com/office/drawing/2014/chart" uri="{C3380CC4-5D6E-409C-BE32-E72D297353CC}">
              <c16:uniqueId val="{00000007-E3FF-4798-AF8C-1BC06AE8E618}"/>
            </c:ext>
          </c:extLst>
        </c:ser>
        <c:dLbls>
          <c:showLegendKey val="0"/>
          <c:showVal val="0"/>
          <c:showCatName val="0"/>
          <c:showSerName val="0"/>
          <c:showPercent val="0"/>
          <c:showBubbleSize val="0"/>
        </c:dLbls>
        <c:marker val="1"/>
        <c:smooth val="0"/>
        <c:axId val="215436288"/>
        <c:axId val="217312640"/>
      </c:lineChart>
      <c:catAx>
        <c:axId val="215436288"/>
        <c:scaling>
          <c:orientation val="minMax"/>
        </c:scaling>
        <c:delete val="0"/>
        <c:axPos val="b"/>
        <c:numFmt formatCode="General" sourceLinked="1"/>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SmBd" panose="02000505030000020004" pitchFamily="2" charset="0"/>
                <a:ea typeface="+mn-ea"/>
                <a:cs typeface="+mn-cs"/>
              </a:defRPr>
            </a:pPr>
            <a:endParaRPr lang="es-CR"/>
          </a:p>
        </c:txPr>
        <c:crossAx val="217312640"/>
        <c:crosses val="autoZero"/>
        <c:auto val="1"/>
        <c:lblAlgn val="ctr"/>
        <c:lblOffset val="100"/>
        <c:noMultiLvlLbl val="0"/>
      </c:catAx>
      <c:valAx>
        <c:axId val="217312640"/>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SmBd" panose="02000505030000020004" pitchFamily="2" charset="0"/>
                <a:ea typeface="+mn-ea"/>
                <a:cs typeface="+mn-cs"/>
              </a:defRPr>
            </a:pPr>
            <a:endParaRPr lang="es-CR"/>
          </a:p>
        </c:txPr>
        <c:crossAx val="215436288"/>
        <c:crosses val="autoZero"/>
        <c:crossBetween val="between"/>
      </c:valAx>
      <c:spPr>
        <a:noFill/>
        <a:ln>
          <a:noFill/>
        </a:ln>
        <a:effectLst/>
      </c:spPr>
    </c:plotArea>
    <c:legend>
      <c:legendPos val="b"/>
      <c:layout>
        <c:manualLayout>
          <c:xMode val="edge"/>
          <c:yMode val="edge"/>
          <c:x val="0.19375417354549188"/>
          <c:y val="0.8055233628038051"/>
          <c:w val="0.6838393552454296"/>
          <c:h val="5.135175750090063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SmBd" panose="02000505030000020004" pitchFamily="2" charset="0"/>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900">
          <a:latin typeface="HendersonSansW00-BasicSmBd" panose="02000505030000020004" pitchFamily="2" charset="0"/>
        </a:defRPr>
      </a:pPr>
      <a:endParaRPr lang="es-CR"/>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barChart>
        <c:barDir val="col"/>
        <c:grouping val="percentStacked"/>
        <c:varyColors val="0"/>
        <c:ser>
          <c:idx val="0"/>
          <c:order val="0"/>
          <c:tx>
            <c:strRef>
              <c:f>GASTOS!$T$34</c:f>
              <c:strCache>
                <c:ptCount val="1"/>
                <c:pt idx="0">
                  <c:v>Remuneraciones</c:v>
                </c:pt>
              </c:strCache>
            </c:strRef>
          </c:tx>
          <c:spPr>
            <a:solidFill>
              <a:srgbClr val="1E3A5F"/>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GASTOS!$U$33:$W$33</c:f>
              <c:numCache>
                <c:formatCode>General</c:formatCode>
                <c:ptCount val="3"/>
                <c:pt idx="0">
                  <c:v>2024</c:v>
                </c:pt>
                <c:pt idx="1">
                  <c:v>2025</c:v>
                </c:pt>
                <c:pt idx="2">
                  <c:v>2026</c:v>
                </c:pt>
              </c:numCache>
            </c:numRef>
          </c:cat>
          <c:val>
            <c:numRef>
              <c:f>GASTOS!$U$34:$W$34</c:f>
              <c:numCache>
                <c:formatCode>0.0%</c:formatCode>
                <c:ptCount val="3"/>
                <c:pt idx="0">
                  <c:v>0.31851193459641236</c:v>
                </c:pt>
                <c:pt idx="1">
                  <c:v>0.32600770006628615</c:v>
                </c:pt>
                <c:pt idx="2">
                  <c:v>0.33303184077921155</c:v>
                </c:pt>
              </c:numCache>
            </c:numRef>
          </c:val>
          <c:extLst>
            <c:ext xmlns:c16="http://schemas.microsoft.com/office/drawing/2014/chart" uri="{C3380CC4-5D6E-409C-BE32-E72D297353CC}">
              <c16:uniqueId val="{00000000-0109-43AD-8500-CDC74808BEAB}"/>
            </c:ext>
          </c:extLst>
        </c:ser>
        <c:ser>
          <c:idx val="1"/>
          <c:order val="1"/>
          <c:tx>
            <c:strRef>
              <c:f>GASTOS!$T$35</c:f>
              <c:strCache>
                <c:ptCount val="1"/>
                <c:pt idx="0">
                  <c:v>Transferencias corrientes</c:v>
                </c:pt>
              </c:strCache>
            </c:strRef>
          </c:tx>
          <c:spPr>
            <a:solidFill>
              <a:srgbClr val="2F5D9A"/>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GASTOS!$U$33:$W$33</c:f>
              <c:numCache>
                <c:formatCode>General</c:formatCode>
                <c:ptCount val="3"/>
                <c:pt idx="0">
                  <c:v>2024</c:v>
                </c:pt>
                <c:pt idx="1">
                  <c:v>2025</c:v>
                </c:pt>
                <c:pt idx="2">
                  <c:v>2026</c:v>
                </c:pt>
              </c:numCache>
            </c:numRef>
          </c:cat>
          <c:val>
            <c:numRef>
              <c:f>GASTOS!$U$35:$W$35</c:f>
              <c:numCache>
                <c:formatCode>0.0%</c:formatCode>
                <c:ptCount val="3"/>
                <c:pt idx="0">
                  <c:v>0.31972102309091266</c:v>
                </c:pt>
                <c:pt idx="1">
                  <c:v>0.32733581191861805</c:v>
                </c:pt>
                <c:pt idx="2">
                  <c:v>0.30545217409111897</c:v>
                </c:pt>
              </c:numCache>
            </c:numRef>
          </c:val>
          <c:extLst>
            <c:ext xmlns:c16="http://schemas.microsoft.com/office/drawing/2014/chart" uri="{C3380CC4-5D6E-409C-BE32-E72D297353CC}">
              <c16:uniqueId val="{00000001-0109-43AD-8500-CDC74808BEAB}"/>
            </c:ext>
          </c:extLst>
        </c:ser>
        <c:ser>
          <c:idx val="2"/>
          <c:order val="2"/>
          <c:tx>
            <c:strRef>
              <c:f>GASTOS!$T$36</c:f>
              <c:strCache>
                <c:ptCount val="1"/>
                <c:pt idx="0">
                  <c:v>Intereses    </c:v>
                </c:pt>
              </c:strCache>
            </c:strRef>
          </c:tx>
          <c:spPr>
            <a:solidFill>
              <a:srgbClr val="4B7DC2"/>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GASTOS!$U$33:$W$33</c:f>
              <c:numCache>
                <c:formatCode>General</c:formatCode>
                <c:ptCount val="3"/>
                <c:pt idx="0">
                  <c:v>2024</c:v>
                </c:pt>
                <c:pt idx="1">
                  <c:v>2025</c:v>
                </c:pt>
                <c:pt idx="2">
                  <c:v>2026</c:v>
                </c:pt>
              </c:numCache>
            </c:numRef>
          </c:cat>
          <c:val>
            <c:numRef>
              <c:f>GASTOS!$U$36:$W$36</c:f>
              <c:numCache>
                <c:formatCode>0.0%</c:formatCode>
                <c:ptCount val="3"/>
                <c:pt idx="0">
                  <c:v>0.26410570501619857</c:v>
                </c:pt>
                <c:pt idx="1">
                  <c:v>0.252072494326672</c:v>
                </c:pt>
                <c:pt idx="2">
                  <c:v>0.26239629267476594</c:v>
                </c:pt>
              </c:numCache>
            </c:numRef>
          </c:val>
          <c:extLst>
            <c:ext xmlns:c16="http://schemas.microsoft.com/office/drawing/2014/chart" uri="{C3380CC4-5D6E-409C-BE32-E72D297353CC}">
              <c16:uniqueId val="{00000002-0109-43AD-8500-CDC74808BEAB}"/>
            </c:ext>
          </c:extLst>
        </c:ser>
        <c:ser>
          <c:idx val="3"/>
          <c:order val="3"/>
          <c:tx>
            <c:strRef>
              <c:f>GASTOS!$T$37</c:f>
              <c:strCache>
                <c:ptCount val="1"/>
                <c:pt idx="0">
                  <c:v>Transferencias capital</c:v>
                </c:pt>
              </c:strCache>
            </c:strRef>
          </c:tx>
          <c:spPr>
            <a:solidFill>
              <a:srgbClr val="7DA9E3"/>
            </a:solidFill>
            <a:ln>
              <a:noFill/>
            </a:ln>
            <a:effectLst/>
          </c:spPr>
          <c:invertIfNegative val="0"/>
          <c:dLbls>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GASTOS!$U$33:$W$33</c:f>
              <c:numCache>
                <c:formatCode>General</c:formatCode>
                <c:ptCount val="3"/>
                <c:pt idx="0">
                  <c:v>2024</c:v>
                </c:pt>
                <c:pt idx="1">
                  <c:v>2025</c:v>
                </c:pt>
                <c:pt idx="2">
                  <c:v>2026</c:v>
                </c:pt>
              </c:numCache>
            </c:numRef>
          </c:cat>
          <c:val>
            <c:numRef>
              <c:f>GASTOS!$U$37:$W$37</c:f>
              <c:numCache>
                <c:formatCode>0.0%</c:formatCode>
                <c:ptCount val="3"/>
                <c:pt idx="0">
                  <c:v>4.0788403443291141E-2</c:v>
                </c:pt>
                <c:pt idx="1">
                  <c:v>3.9892480031078509E-2</c:v>
                </c:pt>
                <c:pt idx="2">
                  <c:v>4.7668550616664675E-2</c:v>
                </c:pt>
              </c:numCache>
            </c:numRef>
          </c:val>
          <c:extLst>
            <c:ext xmlns:c16="http://schemas.microsoft.com/office/drawing/2014/chart" uri="{C3380CC4-5D6E-409C-BE32-E72D297353CC}">
              <c16:uniqueId val="{00000003-0109-43AD-8500-CDC74808BEAB}"/>
            </c:ext>
          </c:extLst>
        </c:ser>
        <c:ser>
          <c:idx val="4"/>
          <c:order val="4"/>
          <c:tx>
            <c:strRef>
              <c:f>GASTOS!$T$38</c:f>
              <c:strCache>
                <c:ptCount val="1"/>
                <c:pt idx="0">
                  <c:v>Bienes y Servicios</c:v>
                </c:pt>
              </c:strCache>
            </c:strRef>
          </c:tx>
          <c:spPr>
            <a:solidFill>
              <a:srgbClr val="BFD4F2"/>
            </a:solidFill>
            <a:ln>
              <a:noFill/>
            </a:ln>
            <a:effectLst/>
          </c:spPr>
          <c:invertIfNegative val="0"/>
          <c:dLbls>
            <c:delete val="1"/>
          </c:dLbls>
          <c:cat>
            <c:numRef>
              <c:f>GASTOS!$U$33:$W$33</c:f>
              <c:numCache>
                <c:formatCode>General</c:formatCode>
                <c:ptCount val="3"/>
                <c:pt idx="0">
                  <c:v>2024</c:v>
                </c:pt>
                <c:pt idx="1">
                  <c:v>2025</c:v>
                </c:pt>
                <c:pt idx="2">
                  <c:v>2026</c:v>
                </c:pt>
              </c:numCache>
            </c:numRef>
          </c:cat>
          <c:val>
            <c:numRef>
              <c:f>GASTOS!$U$38:$W$38</c:f>
              <c:numCache>
                <c:formatCode>0.0%</c:formatCode>
                <c:ptCount val="3"/>
                <c:pt idx="0">
                  <c:v>2.6736096926436557E-2</c:v>
                </c:pt>
                <c:pt idx="1">
                  <c:v>2.8680524529762039E-2</c:v>
                </c:pt>
                <c:pt idx="2">
                  <c:v>3.0003461440264577E-2</c:v>
                </c:pt>
              </c:numCache>
            </c:numRef>
          </c:val>
          <c:extLst>
            <c:ext xmlns:c16="http://schemas.microsoft.com/office/drawing/2014/chart" uri="{C3380CC4-5D6E-409C-BE32-E72D297353CC}">
              <c16:uniqueId val="{00000004-0109-43AD-8500-CDC74808BEAB}"/>
            </c:ext>
          </c:extLst>
        </c:ser>
        <c:ser>
          <c:idx val="5"/>
          <c:order val="5"/>
          <c:tx>
            <c:strRef>
              <c:f>GASTOS!$T$39</c:f>
              <c:strCache>
                <c:ptCount val="1"/>
                <c:pt idx="0">
                  <c:v>Inversion </c:v>
                </c:pt>
              </c:strCache>
            </c:strRef>
          </c:tx>
          <c:spPr>
            <a:solidFill>
              <a:schemeClr val="accent1">
                <a:tint val="65000"/>
              </a:schemeClr>
            </a:solidFill>
            <a:ln>
              <a:noFill/>
            </a:ln>
            <a:effectLst/>
          </c:spPr>
          <c:invertIfNegative val="0"/>
          <c:dLbls>
            <c:delete val="1"/>
          </c:dLbls>
          <c:cat>
            <c:numRef>
              <c:f>GASTOS!$U$33:$W$33</c:f>
              <c:numCache>
                <c:formatCode>General</c:formatCode>
                <c:ptCount val="3"/>
                <c:pt idx="0">
                  <c:v>2024</c:v>
                </c:pt>
                <c:pt idx="1">
                  <c:v>2025</c:v>
                </c:pt>
                <c:pt idx="2">
                  <c:v>2026</c:v>
                </c:pt>
              </c:numCache>
            </c:numRef>
          </c:cat>
          <c:val>
            <c:numRef>
              <c:f>GASTOS!$U$39:$W$39</c:f>
              <c:numCache>
                <c:formatCode>0.0%</c:formatCode>
                <c:ptCount val="3"/>
                <c:pt idx="0">
                  <c:v>2.0249201458095733E-2</c:v>
                </c:pt>
                <c:pt idx="1">
                  <c:v>1.8304198299899006E-2</c:v>
                </c:pt>
                <c:pt idx="2">
                  <c:v>1.7043092403013192E-2</c:v>
                </c:pt>
              </c:numCache>
            </c:numRef>
          </c:val>
          <c:extLst>
            <c:ext xmlns:c16="http://schemas.microsoft.com/office/drawing/2014/chart" uri="{C3380CC4-5D6E-409C-BE32-E72D297353CC}">
              <c16:uniqueId val="{00000005-0109-43AD-8500-CDC74808BEAB}"/>
            </c:ext>
          </c:extLst>
        </c:ser>
        <c:ser>
          <c:idx val="6"/>
          <c:order val="6"/>
          <c:tx>
            <c:strRef>
              <c:f>GASTOS!$T$40</c:f>
              <c:strCache>
                <c:ptCount val="1"/>
                <c:pt idx="0">
                  <c:v>Concesión Neta de Préstamos</c:v>
                </c:pt>
              </c:strCache>
            </c:strRef>
          </c:tx>
          <c:spPr>
            <a:solidFill>
              <a:srgbClr val="FFFF00"/>
            </a:solidFill>
            <a:ln>
              <a:noFill/>
            </a:ln>
            <a:effectLst/>
          </c:spPr>
          <c:invertIfNegative val="0"/>
          <c:dLbls>
            <c:delete val="1"/>
          </c:dLbls>
          <c:cat>
            <c:numRef>
              <c:f>GASTOS!$U$33:$W$33</c:f>
              <c:numCache>
                <c:formatCode>General</c:formatCode>
                <c:ptCount val="3"/>
                <c:pt idx="0">
                  <c:v>2024</c:v>
                </c:pt>
                <c:pt idx="1">
                  <c:v>2025</c:v>
                </c:pt>
                <c:pt idx="2">
                  <c:v>2026</c:v>
                </c:pt>
              </c:numCache>
            </c:numRef>
          </c:cat>
          <c:val>
            <c:numRef>
              <c:f>GASTOS!$U$40:$W$40</c:f>
              <c:numCache>
                <c:formatCode>0.0%</c:formatCode>
                <c:ptCount val="3"/>
                <c:pt idx="0">
                  <c:v>1.0067363149707886E-3</c:v>
                </c:pt>
                <c:pt idx="1">
                  <c:v>9.7290504023030285E-4</c:v>
                </c:pt>
                <c:pt idx="2">
                  <c:v>8.4982357718057198E-4</c:v>
                </c:pt>
              </c:numCache>
            </c:numRef>
          </c:val>
          <c:extLst>
            <c:ext xmlns:c16="http://schemas.microsoft.com/office/drawing/2014/chart" uri="{C3380CC4-5D6E-409C-BE32-E72D297353CC}">
              <c16:uniqueId val="{00000006-0109-43AD-8500-CDC74808BEAB}"/>
            </c:ext>
          </c:extLst>
        </c:ser>
        <c:dLbls>
          <c:dLblPos val="ctr"/>
          <c:showLegendKey val="0"/>
          <c:showVal val="1"/>
          <c:showCatName val="0"/>
          <c:showSerName val="0"/>
          <c:showPercent val="0"/>
          <c:showBubbleSize val="0"/>
        </c:dLbls>
        <c:gapWidth val="150"/>
        <c:overlap val="100"/>
        <c:axId val="221501440"/>
        <c:axId val="217316096"/>
      </c:barChart>
      <c:catAx>
        <c:axId val="2215014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crossAx val="217316096"/>
        <c:crosses val="autoZero"/>
        <c:auto val="1"/>
        <c:lblAlgn val="ctr"/>
        <c:lblOffset val="100"/>
        <c:noMultiLvlLbl val="0"/>
      </c:catAx>
      <c:valAx>
        <c:axId val="217316096"/>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crossAx val="221501440"/>
        <c:crosses val="autoZero"/>
        <c:crossBetween val="between"/>
      </c:valAx>
      <c:spPr>
        <a:noFill/>
        <a:ln>
          <a:noFill/>
        </a:ln>
        <a:effectLst/>
      </c:spPr>
    </c:plotArea>
    <c:legend>
      <c:legendPos val="b"/>
      <c:layout>
        <c:manualLayout>
          <c:xMode val="edge"/>
          <c:yMode val="edge"/>
          <c:x val="4.1459888435931326E-2"/>
          <c:y val="0.74094148608782395"/>
          <c:w val="0.88723798202448168"/>
          <c:h val="0.1586179151428786"/>
        </c:manualLayout>
      </c:layout>
      <c:overlay val="0"/>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900" b="0" cap="none" spc="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defRPr>
      </a:pPr>
      <a:endParaRPr lang="es-CR"/>
    </a:p>
  </c:txPr>
  <c:externalData r:id="rId4">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8026910014597962E-2"/>
          <c:y val="3.8526241349299953E-2"/>
          <c:w val="0.88768643772520062"/>
          <c:h val="0.81066449026777232"/>
        </c:manualLayout>
      </c:layout>
      <c:lineChart>
        <c:grouping val="standard"/>
        <c:varyColors val="0"/>
        <c:ser>
          <c:idx val="0"/>
          <c:order val="0"/>
          <c:tx>
            <c:strRef>
              <c:f>GASTOS!$I$65</c:f>
              <c:strCache>
                <c:ptCount val="1"/>
                <c:pt idx="0">
                  <c:v>Variación mensual</c:v>
                </c:pt>
              </c:strCache>
            </c:strRef>
          </c:tx>
          <c:spPr>
            <a:ln w="28575" cap="rnd">
              <a:solidFill>
                <a:schemeClr val="accent1"/>
              </a:solidFill>
              <a:round/>
            </a:ln>
            <a:effectLst/>
          </c:spPr>
          <c:marker>
            <c:symbol val="square"/>
            <c:size val="2"/>
            <c:spPr>
              <a:solidFill>
                <a:srgbClr val="1F77B4"/>
              </a:solidFill>
              <a:ln w="50800">
                <a:solidFill>
                  <a:schemeClr val="accent1"/>
                </a:solidFill>
                <a:bevel/>
              </a:ln>
              <a:effectLst/>
            </c:spPr>
          </c:marker>
          <c:dLbls>
            <c:dLbl>
              <c:idx val="0"/>
              <c:layout>
                <c:manualLayout>
                  <c:x val="-5.9135870826116779E-2"/>
                  <c:y val="-1.074197077700153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144-4E49-9D91-B432A7B86DA3}"/>
                </c:ext>
              </c:extLst>
            </c:dLbl>
            <c:dLbl>
              <c:idx val="1"/>
              <c:layout>
                <c:manualLayout>
                  <c:x val="-1.4548291045012512E-2"/>
                  <c:y val="-3.0987290739030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144-4E49-9D91-B432A7B86DA3}"/>
                </c:ext>
              </c:extLst>
            </c:dLbl>
            <c:dLbl>
              <c:idx val="2"/>
              <c:layout>
                <c:manualLayout>
                  <c:x val="-3.6374179781064324E-2"/>
                  <c:y val="-4.678468604322811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144-4E49-9D91-B432A7B86DA3}"/>
                </c:ext>
              </c:extLst>
            </c:dLbl>
            <c:dLbl>
              <c:idx val="3"/>
              <c:layout>
                <c:manualLayout>
                  <c:x val="-2.9410048887621946E-2"/>
                  <c:y val="-3.917110142618724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144-4E49-9D91-B432A7B86DA3}"/>
                </c:ext>
              </c:extLst>
            </c:dLbl>
            <c:dLbl>
              <c:idx val="4"/>
              <c:layout>
                <c:manualLayout>
                  <c:x val="-2.6680182035118839E-2"/>
                  <c:y val="-3.925682668152197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144-4E49-9D91-B432A7B86DA3}"/>
                </c:ext>
              </c:extLst>
            </c:dLbl>
            <c:dLbl>
              <c:idx val="5"/>
              <c:layout>
                <c:manualLayout>
                  <c:x val="-4.7190302625599364E-3"/>
                  <c:y val="-7.9817149588376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A144-4E49-9D91-B432A7B86DA3}"/>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GASTOS!$J$64:$O$64</c:f>
              <c:numCache>
                <c:formatCode>General</c:formatCode>
                <c:ptCount val="6"/>
                <c:pt idx="0">
                  <c:v>2021</c:v>
                </c:pt>
                <c:pt idx="1">
                  <c:v>2022</c:v>
                </c:pt>
                <c:pt idx="2">
                  <c:v>2023</c:v>
                </c:pt>
                <c:pt idx="3">
                  <c:v>2024</c:v>
                </c:pt>
                <c:pt idx="4">
                  <c:v>2025</c:v>
                </c:pt>
                <c:pt idx="5">
                  <c:v>2026</c:v>
                </c:pt>
              </c:numCache>
            </c:numRef>
          </c:cat>
          <c:val>
            <c:numRef>
              <c:f>GASTOS!$J$65:$O$65</c:f>
              <c:numCache>
                <c:formatCode>0.0%</c:formatCode>
                <c:ptCount val="6"/>
                <c:pt idx="0">
                  <c:v>6.1599702574957726E-2</c:v>
                </c:pt>
                <c:pt idx="1">
                  <c:v>-3.521807017642975E-2</c:v>
                </c:pt>
                <c:pt idx="2">
                  <c:v>1.8233070279076946E-2</c:v>
                </c:pt>
                <c:pt idx="3">
                  <c:v>9.3514726435268924E-2</c:v>
                </c:pt>
                <c:pt idx="4">
                  <c:v>1.2879093803330077E-2</c:v>
                </c:pt>
                <c:pt idx="5">
                  <c:v>4.8303283403359432E-2</c:v>
                </c:pt>
              </c:numCache>
            </c:numRef>
          </c:val>
          <c:smooth val="1"/>
          <c:extLst>
            <c:ext xmlns:c16="http://schemas.microsoft.com/office/drawing/2014/chart" uri="{C3380CC4-5D6E-409C-BE32-E72D297353CC}">
              <c16:uniqueId val="{00000006-A144-4E49-9D91-B432A7B86DA3}"/>
            </c:ext>
          </c:extLst>
        </c:ser>
        <c:ser>
          <c:idx val="1"/>
          <c:order val="1"/>
          <c:tx>
            <c:strRef>
              <c:f>GASTOS!$I$66</c:f>
              <c:strCache>
                <c:ptCount val="1"/>
                <c:pt idx="0">
                  <c:v>Variación acumulada</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GASTOS!$J$64:$O$64</c:f>
              <c:numCache>
                <c:formatCode>General</c:formatCode>
                <c:ptCount val="6"/>
                <c:pt idx="0">
                  <c:v>2021</c:v>
                </c:pt>
                <c:pt idx="1">
                  <c:v>2022</c:v>
                </c:pt>
                <c:pt idx="2">
                  <c:v>2023</c:v>
                </c:pt>
                <c:pt idx="3">
                  <c:v>2024</c:v>
                </c:pt>
                <c:pt idx="4">
                  <c:v>2025</c:v>
                </c:pt>
                <c:pt idx="5">
                  <c:v>2026</c:v>
                </c:pt>
              </c:numCache>
            </c:numRef>
          </c:cat>
          <c:val>
            <c:numRef>
              <c:f>GASTOS!$J$66:$O$66</c:f>
              <c:numCache>
                <c:formatCode>0.0%</c:formatCode>
                <c:ptCount val="6"/>
                <c:pt idx="0">
                  <c:v>5.6915641848947596E-2</c:v>
                </c:pt>
                <c:pt idx="1">
                  <c:v>-5.653539012224984E-3</c:v>
                </c:pt>
                <c:pt idx="2">
                  <c:v>1.8391843709775868E-2</c:v>
                </c:pt>
                <c:pt idx="3">
                  <c:v>7.5869278749588043E-2</c:v>
                </c:pt>
                <c:pt idx="4">
                  <c:v>9.6584152459520123E-3</c:v>
                </c:pt>
                <c:pt idx="5">
                  <c:v>3.2517342228129076E-2</c:v>
                </c:pt>
              </c:numCache>
            </c:numRef>
          </c:val>
          <c:smooth val="0"/>
          <c:extLst>
            <c:ext xmlns:c16="http://schemas.microsoft.com/office/drawing/2014/chart" uri="{C3380CC4-5D6E-409C-BE32-E72D297353CC}">
              <c16:uniqueId val="{00000007-A144-4E49-9D91-B432A7B86DA3}"/>
            </c:ext>
          </c:extLst>
        </c:ser>
        <c:dLbls>
          <c:showLegendKey val="0"/>
          <c:showVal val="0"/>
          <c:showCatName val="0"/>
          <c:showSerName val="0"/>
          <c:showPercent val="0"/>
          <c:showBubbleSize val="0"/>
        </c:dLbls>
        <c:marker val="1"/>
        <c:smooth val="0"/>
        <c:axId val="215436288"/>
        <c:axId val="217312640"/>
      </c:lineChart>
      <c:catAx>
        <c:axId val="215436288"/>
        <c:scaling>
          <c:orientation val="minMax"/>
        </c:scaling>
        <c:delete val="0"/>
        <c:axPos val="b"/>
        <c:numFmt formatCode="General" sourceLinked="1"/>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Inter" panose="02000503000000020004" pitchFamily="2" charset="0"/>
                <a:ea typeface="Inter" panose="02000503000000020004" pitchFamily="2" charset="0"/>
                <a:cs typeface="+mn-cs"/>
              </a:defRPr>
            </a:pPr>
            <a:endParaRPr lang="es-CR"/>
          </a:p>
        </c:txPr>
        <c:crossAx val="217312640"/>
        <c:crosses val="autoZero"/>
        <c:auto val="1"/>
        <c:lblAlgn val="ctr"/>
        <c:lblOffset val="100"/>
        <c:noMultiLvlLbl val="0"/>
      </c:catAx>
      <c:valAx>
        <c:axId val="217312640"/>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Inter" panose="02000503000000020004" pitchFamily="2" charset="0"/>
                <a:ea typeface="Inter" panose="02000503000000020004" pitchFamily="2" charset="0"/>
                <a:cs typeface="+mn-cs"/>
              </a:defRPr>
            </a:pPr>
            <a:endParaRPr lang="es-CR"/>
          </a:p>
        </c:txPr>
        <c:crossAx val="215436288"/>
        <c:crosses val="autoZero"/>
        <c:crossBetween val="between"/>
      </c:valAx>
      <c:spPr>
        <a:noFill/>
        <a:ln>
          <a:noFill/>
        </a:ln>
        <a:effectLst/>
      </c:spPr>
    </c:plotArea>
    <c:legend>
      <c:legendPos val="b"/>
      <c:layout>
        <c:manualLayout>
          <c:xMode val="edge"/>
          <c:yMode val="edge"/>
          <c:x val="0"/>
          <c:y val="0.76321582879063199"/>
          <c:w val="1"/>
          <c:h val="5.6365521387779456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Inter" panose="02000503000000020004" pitchFamily="2" charset="0"/>
              <a:ea typeface="Inter" panose="02000503000000020004" pitchFamily="2" charset="0"/>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latin typeface="Inter" panose="02000503000000020004" pitchFamily="2" charset="0"/>
          <a:ea typeface="Inter" panose="02000503000000020004" pitchFamily="2" charset="0"/>
        </a:defRPr>
      </a:pPr>
      <a:endParaRPr lang="es-CR"/>
    </a:p>
  </c:txPr>
  <c:externalData r:id="rId4">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0279273867927681"/>
          <c:y val="3.2259088744245115E-2"/>
          <c:w val="0.87562428705846718"/>
          <c:h val="0.82186581997142405"/>
        </c:manualLayout>
      </c:layout>
      <c:barChart>
        <c:barDir val="col"/>
        <c:grouping val="percentStacked"/>
        <c:varyColors val="0"/>
        <c:ser>
          <c:idx val="0"/>
          <c:order val="0"/>
          <c:tx>
            <c:strRef>
              <c:f>GASTOS!$P$100</c:f>
              <c:strCache>
                <c:ptCount val="1"/>
                <c:pt idx="0">
                  <c:v>MEP</c:v>
                </c:pt>
              </c:strCache>
            </c:strRef>
          </c:tx>
          <c:spPr>
            <a:solidFill>
              <a:srgbClr val="BFD4F2"/>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GASTOS!$Q$99:$S$99</c:f>
              <c:numCache>
                <c:formatCode>General</c:formatCode>
                <c:ptCount val="3"/>
                <c:pt idx="0">
                  <c:v>2024</c:v>
                </c:pt>
                <c:pt idx="1">
                  <c:v>2025</c:v>
                </c:pt>
                <c:pt idx="2">
                  <c:v>2026</c:v>
                </c:pt>
              </c:numCache>
            </c:numRef>
          </c:cat>
          <c:val>
            <c:numRef>
              <c:f>GASTOS!$Q$100:$S$100</c:f>
              <c:numCache>
                <c:formatCode>0.0%</c:formatCode>
                <c:ptCount val="3"/>
                <c:pt idx="0">
                  <c:v>0.58743349808194012</c:v>
                </c:pt>
                <c:pt idx="1">
                  <c:v>0.57832869103420259</c:v>
                </c:pt>
                <c:pt idx="2">
                  <c:v>0.57761886017057085</c:v>
                </c:pt>
              </c:numCache>
            </c:numRef>
          </c:val>
          <c:extLst>
            <c:ext xmlns:c16="http://schemas.microsoft.com/office/drawing/2014/chart" uri="{C3380CC4-5D6E-409C-BE32-E72D297353CC}">
              <c16:uniqueId val="{00000000-C51F-4E2B-AF4A-EF67FCB02AD6}"/>
            </c:ext>
          </c:extLst>
        </c:ser>
        <c:ser>
          <c:idx val="1"/>
          <c:order val="1"/>
          <c:tx>
            <c:strRef>
              <c:f>GASTOS!$P$101</c:f>
              <c:strCache>
                <c:ptCount val="1"/>
                <c:pt idx="0">
                  <c:v>PJ</c:v>
                </c:pt>
              </c:strCache>
            </c:strRef>
          </c:tx>
          <c:spPr>
            <a:solidFill>
              <a:srgbClr val="2F5D9A"/>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GASTOS!$Q$99:$S$99</c:f>
              <c:numCache>
                <c:formatCode>General</c:formatCode>
                <c:ptCount val="3"/>
                <c:pt idx="0">
                  <c:v>2024</c:v>
                </c:pt>
                <c:pt idx="1">
                  <c:v>2025</c:v>
                </c:pt>
                <c:pt idx="2">
                  <c:v>2026</c:v>
                </c:pt>
              </c:numCache>
            </c:numRef>
          </c:cat>
          <c:val>
            <c:numRef>
              <c:f>GASTOS!$Q$101:$S$101</c:f>
              <c:numCache>
                <c:formatCode>0.0%</c:formatCode>
                <c:ptCount val="3"/>
                <c:pt idx="0">
                  <c:v>0.14084614918394239</c:v>
                </c:pt>
                <c:pt idx="1">
                  <c:v>0.14697830695978212</c:v>
                </c:pt>
                <c:pt idx="2">
                  <c:v>0.14129897298643915</c:v>
                </c:pt>
              </c:numCache>
            </c:numRef>
          </c:val>
          <c:extLst>
            <c:ext xmlns:c16="http://schemas.microsoft.com/office/drawing/2014/chart" uri="{C3380CC4-5D6E-409C-BE32-E72D297353CC}">
              <c16:uniqueId val="{00000001-C51F-4E2B-AF4A-EF67FCB02AD6}"/>
            </c:ext>
          </c:extLst>
        </c:ser>
        <c:ser>
          <c:idx val="2"/>
          <c:order val="2"/>
          <c:tx>
            <c:strRef>
              <c:f>GASTOS!$P$102</c:f>
              <c:strCache>
                <c:ptCount val="1"/>
                <c:pt idx="0">
                  <c:v>R.MIN</c:v>
                </c:pt>
              </c:strCache>
            </c:strRef>
          </c:tx>
          <c:spPr>
            <a:solidFill>
              <a:srgbClr val="4B7DC2"/>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GASTOS!$Q$99:$S$99</c:f>
              <c:numCache>
                <c:formatCode>General</c:formatCode>
                <c:ptCount val="3"/>
                <c:pt idx="0">
                  <c:v>2024</c:v>
                </c:pt>
                <c:pt idx="1">
                  <c:v>2025</c:v>
                </c:pt>
                <c:pt idx="2">
                  <c:v>2026</c:v>
                </c:pt>
              </c:numCache>
            </c:numRef>
          </c:cat>
          <c:val>
            <c:numRef>
              <c:f>GASTOS!$Q$102:$S$102</c:f>
              <c:numCache>
                <c:formatCode>0.0%</c:formatCode>
                <c:ptCount val="3"/>
                <c:pt idx="0">
                  <c:v>0.12456111965773844</c:v>
                </c:pt>
                <c:pt idx="1">
                  <c:v>0.12463477724670532</c:v>
                </c:pt>
                <c:pt idx="2">
                  <c:v>0.12707025242138653</c:v>
                </c:pt>
              </c:numCache>
            </c:numRef>
          </c:val>
          <c:extLst>
            <c:ext xmlns:c16="http://schemas.microsoft.com/office/drawing/2014/chart" uri="{C3380CC4-5D6E-409C-BE32-E72D297353CC}">
              <c16:uniqueId val="{00000002-C51F-4E2B-AF4A-EF67FCB02AD6}"/>
            </c:ext>
          </c:extLst>
        </c:ser>
        <c:ser>
          <c:idx val="3"/>
          <c:order val="3"/>
          <c:tx>
            <c:strRef>
              <c:f>GASTOS!$P$103</c:f>
              <c:strCache>
                <c:ptCount val="1"/>
                <c:pt idx="0">
                  <c:v>MSP</c:v>
                </c:pt>
              </c:strCache>
            </c:strRef>
          </c:tx>
          <c:spPr>
            <a:solidFill>
              <a:srgbClr val="7DA9E3"/>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GASTOS!$Q$99:$S$99</c:f>
              <c:numCache>
                <c:formatCode>General</c:formatCode>
                <c:ptCount val="3"/>
                <c:pt idx="0">
                  <c:v>2024</c:v>
                </c:pt>
                <c:pt idx="1">
                  <c:v>2025</c:v>
                </c:pt>
                <c:pt idx="2">
                  <c:v>2026</c:v>
                </c:pt>
              </c:numCache>
            </c:numRef>
          </c:cat>
          <c:val>
            <c:numRef>
              <c:f>GASTOS!$Q$103:$S$103</c:f>
              <c:numCache>
                <c:formatCode>0.0%</c:formatCode>
                <c:ptCount val="3"/>
                <c:pt idx="0">
                  <c:v>7.7407447642551239E-2</c:v>
                </c:pt>
                <c:pt idx="1">
                  <c:v>8.0633735714936927E-2</c:v>
                </c:pt>
                <c:pt idx="2">
                  <c:v>8.5171586312551895E-2</c:v>
                </c:pt>
              </c:numCache>
            </c:numRef>
          </c:val>
          <c:extLst>
            <c:ext xmlns:c16="http://schemas.microsoft.com/office/drawing/2014/chart" uri="{C3380CC4-5D6E-409C-BE32-E72D297353CC}">
              <c16:uniqueId val="{00000003-C51F-4E2B-AF4A-EF67FCB02AD6}"/>
            </c:ext>
          </c:extLst>
        </c:ser>
        <c:ser>
          <c:idx val="4"/>
          <c:order val="4"/>
          <c:tx>
            <c:strRef>
              <c:f>GASTOS!$P$104</c:f>
              <c:strCache>
                <c:ptCount val="1"/>
                <c:pt idx="0">
                  <c:v>MJ</c:v>
                </c:pt>
              </c:strCache>
            </c:strRef>
          </c:tx>
          <c:spPr>
            <a:solidFill>
              <a:srgbClr val="BFD4F2"/>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GASTOS!$Q$99:$S$99</c:f>
              <c:numCache>
                <c:formatCode>General</c:formatCode>
                <c:ptCount val="3"/>
                <c:pt idx="0">
                  <c:v>2024</c:v>
                </c:pt>
                <c:pt idx="1">
                  <c:v>2025</c:v>
                </c:pt>
                <c:pt idx="2">
                  <c:v>2026</c:v>
                </c:pt>
              </c:numCache>
            </c:numRef>
          </c:cat>
          <c:val>
            <c:numRef>
              <c:f>GASTOS!$Q$104:$S$104</c:f>
              <c:numCache>
                <c:formatCode>0.0%</c:formatCode>
                <c:ptCount val="3"/>
                <c:pt idx="0">
                  <c:v>4.14837701752135E-2</c:v>
                </c:pt>
                <c:pt idx="1">
                  <c:v>4.1367344946475676E-2</c:v>
                </c:pt>
                <c:pt idx="2">
                  <c:v>4.193564067542617E-2</c:v>
                </c:pt>
              </c:numCache>
            </c:numRef>
          </c:val>
          <c:extLst>
            <c:ext xmlns:c16="http://schemas.microsoft.com/office/drawing/2014/chart" uri="{C3380CC4-5D6E-409C-BE32-E72D297353CC}">
              <c16:uniqueId val="{00000004-C51F-4E2B-AF4A-EF67FCB02AD6}"/>
            </c:ext>
          </c:extLst>
        </c:ser>
        <c:ser>
          <c:idx val="5"/>
          <c:order val="5"/>
          <c:tx>
            <c:strRef>
              <c:f>GASTOS!$P$105</c:f>
              <c:strCache>
                <c:ptCount val="1"/>
                <c:pt idx="0">
                  <c:v>MS</c:v>
                </c:pt>
              </c:strCache>
            </c:strRef>
          </c:tx>
          <c:spPr>
            <a:solidFill>
              <a:schemeClr val="accent1">
                <a:tint val="50000"/>
              </a:schemeClr>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GASTOS!$Q$99:$S$99</c:f>
              <c:numCache>
                <c:formatCode>General</c:formatCode>
                <c:ptCount val="3"/>
                <c:pt idx="0">
                  <c:v>2024</c:v>
                </c:pt>
                <c:pt idx="1">
                  <c:v>2025</c:v>
                </c:pt>
                <c:pt idx="2">
                  <c:v>2026</c:v>
                </c:pt>
              </c:numCache>
            </c:numRef>
          </c:cat>
          <c:val>
            <c:numRef>
              <c:f>GASTOS!$Q$105:$S$105</c:f>
              <c:numCache>
                <c:formatCode>0.0%</c:formatCode>
                <c:ptCount val="3"/>
                <c:pt idx="0">
                  <c:v>2.8268015258614321E-2</c:v>
                </c:pt>
                <c:pt idx="1">
                  <c:v>2.8057144097897276E-2</c:v>
                </c:pt>
                <c:pt idx="2">
                  <c:v>2.6904687433625459E-2</c:v>
                </c:pt>
              </c:numCache>
            </c:numRef>
          </c:val>
          <c:extLst>
            <c:ext xmlns:c16="http://schemas.microsoft.com/office/drawing/2014/chart" uri="{C3380CC4-5D6E-409C-BE32-E72D297353CC}">
              <c16:uniqueId val="{00000005-C51F-4E2B-AF4A-EF67FCB02AD6}"/>
            </c:ext>
          </c:extLst>
        </c:ser>
        <c:dLbls>
          <c:dLblPos val="ctr"/>
          <c:showLegendKey val="0"/>
          <c:showVal val="1"/>
          <c:showCatName val="0"/>
          <c:showSerName val="0"/>
          <c:showPercent val="0"/>
          <c:showBubbleSize val="0"/>
        </c:dLbls>
        <c:gapWidth val="150"/>
        <c:overlap val="100"/>
        <c:axId val="221501440"/>
        <c:axId val="217316096"/>
      </c:barChart>
      <c:catAx>
        <c:axId val="2215014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crossAx val="217316096"/>
        <c:crosses val="autoZero"/>
        <c:auto val="1"/>
        <c:lblAlgn val="ctr"/>
        <c:lblOffset val="100"/>
        <c:noMultiLvlLbl val="0"/>
      </c:catAx>
      <c:valAx>
        <c:axId val="217316096"/>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crossAx val="2215014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800" b="0" cap="none" spc="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defRPr>
      </a:pPr>
      <a:endParaRPr lang="es-CR"/>
    </a:p>
  </c:txPr>
  <c:externalData r:id="rId4">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3070301849359996E-3"/>
          <c:y val="0.1076926068750496"/>
          <c:w val="0.9773677165354332"/>
          <c:h val="0.64291513386461174"/>
        </c:manualLayout>
      </c:layout>
      <c:doughnutChart>
        <c:varyColors val="1"/>
        <c:ser>
          <c:idx val="0"/>
          <c:order val="0"/>
          <c:spPr>
            <a:effectLst>
              <a:outerShdw blurRad="63500" sx="102000" sy="102000" algn="ctr" rotWithShape="0">
                <a:prstClr val="black">
                  <a:alpha val="20000"/>
                </a:prstClr>
              </a:outerShdw>
            </a:effectLst>
          </c:spPr>
          <c:dPt>
            <c:idx val="0"/>
            <c:bubble3D val="0"/>
            <c:spPr>
              <a:solidFill>
                <a:schemeClr val="accent1">
                  <a:shade val="5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1-52B2-4416-A5F1-68BFD210BCDD}"/>
              </c:ext>
            </c:extLst>
          </c:dPt>
          <c:dPt>
            <c:idx val="1"/>
            <c:bubble3D val="0"/>
            <c:spPr>
              <a:solidFill>
                <a:schemeClr val="accent1">
                  <a:shade val="7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3-52B2-4416-A5F1-68BFD210BCDD}"/>
              </c:ext>
            </c:extLst>
          </c:dPt>
          <c:dPt>
            <c:idx val="2"/>
            <c:bubble3D val="0"/>
            <c:spPr>
              <a:solidFill>
                <a:schemeClr val="accent1">
                  <a:shade val="9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5-52B2-4416-A5F1-68BFD210BCDD}"/>
              </c:ext>
            </c:extLst>
          </c:dPt>
          <c:dPt>
            <c:idx val="3"/>
            <c:bubble3D val="0"/>
            <c:spPr>
              <a:solidFill>
                <a:schemeClr val="accent1">
                  <a:tint val="9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7-52B2-4416-A5F1-68BFD210BCDD}"/>
              </c:ext>
            </c:extLst>
          </c:dPt>
          <c:dPt>
            <c:idx val="4"/>
            <c:bubble3D val="0"/>
            <c:spPr>
              <a:solidFill>
                <a:schemeClr val="accent1">
                  <a:tint val="7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9-52B2-4416-A5F1-68BFD210BCDD}"/>
              </c:ext>
            </c:extLst>
          </c:dPt>
          <c:dPt>
            <c:idx val="5"/>
            <c:bubble3D val="0"/>
            <c:spPr>
              <a:solidFill>
                <a:schemeClr val="accent1">
                  <a:tint val="5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B-52B2-4416-A5F1-68BFD210BCDD}"/>
              </c:ext>
            </c:extLst>
          </c:dPt>
          <c:dLbls>
            <c:dLbl>
              <c:idx val="0"/>
              <c:layout>
                <c:manualLayout>
                  <c:x val="0.1158884898892123"/>
                  <c:y val="-2.2811983438715103E-2"/>
                </c:manualLayout>
              </c:layout>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52B2-4416-A5F1-68BFD210BCDD}"/>
                </c:ext>
              </c:extLst>
            </c:dLbl>
            <c:dLbl>
              <c:idx val="1"/>
              <c:layout>
                <c:manualLayout>
                  <c:x val="-5.3207742929540988E-3"/>
                  <c:y val="0.10590111913703344"/>
                </c:manualLayout>
              </c:layout>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52B2-4416-A5F1-68BFD210BCDD}"/>
                </c:ext>
              </c:extLst>
            </c:dLbl>
            <c:dLbl>
              <c:idx val="2"/>
              <c:layout>
                <c:manualLayout>
                  <c:x val="-0.12388398473905866"/>
                  <c:y val="6.1492941916312792E-2"/>
                </c:manualLayout>
              </c:layout>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52B2-4416-A5F1-68BFD210BCDD}"/>
                </c:ext>
              </c:extLst>
            </c:dLbl>
            <c:dLbl>
              <c:idx val="3"/>
              <c:layout>
                <c:manualLayout>
                  <c:x val="-0.10765729006809326"/>
                  <c:y val="-1.9193018288077908E-2"/>
                </c:manualLayout>
              </c:layout>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52B2-4416-A5F1-68BFD210BCDD}"/>
                </c:ext>
              </c:extLst>
            </c:dLbl>
            <c:dLbl>
              <c:idx val="4"/>
              <c:layout>
                <c:manualLayout>
                  <c:x val="-9.6863488811552198E-2"/>
                  <c:y val="-8.3645797469086958E-2"/>
                </c:manualLayout>
              </c:layout>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9-52B2-4416-A5F1-68BFD210BCDD}"/>
                </c:ext>
              </c:extLst>
            </c:dLbl>
            <c:dLbl>
              <c:idx val="5"/>
              <c:layout>
                <c:manualLayout>
                  <c:x val="-9.707217786128073E-3"/>
                  <c:y val="-0.1219682282333456"/>
                </c:manualLayout>
              </c:layout>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B-52B2-4416-A5F1-68BFD210BCDD}"/>
                </c:ext>
              </c:extLst>
            </c:dLbl>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showLegendKey val="0"/>
            <c:showVal val="0"/>
            <c:showCatName val="1"/>
            <c:showSerName val="0"/>
            <c:showPercent val="1"/>
            <c:showBubbleSize val="0"/>
            <c:showLeaderLines val="0"/>
            <c:extLst>
              <c:ext xmlns:c15="http://schemas.microsoft.com/office/drawing/2012/chart" uri="{CE6537A1-D6FC-4f65-9D91-7224C49458BB}"/>
            </c:extLst>
          </c:dLbls>
          <c:cat>
            <c:strRef>
              <c:f>REMUNERACIONES!$O$39:$O$44</c:f>
              <c:strCache>
                <c:ptCount val="6"/>
                <c:pt idx="0">
                  <c:v>Salario escolar</c:v>
                </c:pt>
                <c:pt idx="1">
                  <c:v>Salario base</c:v>
                </c:pt>
                <c:pt idx="2">
                  <c:v>Otros incentivos</c:v>
                </c:pt>
                <c:pt idx="3">
                  <c:v>Cargas sociales</c:v>
                </c:pt>
                <c:pt idx="4">
                  <c:v>Anualidades</c:v>
                </c:pt>
                <c:pt idx="5">
                  <c:v>Dedicación o Prohibición</c:v>
                </c:pt>
              </c:strCache>
            </c:strRef>
          </c:cat>
          <c:val>
            <c:numRef>
              <c:f>REMUNERACIONES!$P$39:$P$44</c:f>
              <c:numCache>
                <c:formatCode>0.0%</c:formatCode>
                <c:ptCount val="6"/>
                <c:pt idx="0">
                  <c:v>0.11402732807152317</c:v>
                </c:pt>
                <c:pt idx="1">
                  <c:v>0.40336807637259414</c:v>
                </c:pt>
                <c:pt idx="2">
                  <c:v>0.16662479230862806</c:v>
                </c:pt>
                <c:pt idx="3">
                  <c:v>0.18294883468279508</c:v>
                </c:pt>
                <c:pt idx="4">
                  <c:v>9.5853304182988555E-2</c:v>
                </c:pt>
                <c:pt idx="5">
                  <c:v>3.7177664381471021E-2</c:v>
                </c:pt>
              </c:numCache>
            </c:numRef>
          </c:val>
          <c:extLst>
            <c:ext xmlns:c16="http://schemas.microsoft.com/office/drawing/2014/chart" uri="{C3380CC4-5D6E-409C-BE32-E72D297353CC}">
              <c16:uniqueId val="{0000000C-52B2-4416-A5F1-68BFD210BCDD}"/>
            </c:ext>
          </c:extLst>
        </c:ser>
        <c:dLbls>
          <c:showLegendKey val="0"/>
          <c:showVal val="0"/>
          <c:showCatName val="0"/>
          <c:showSerName val="0"/>
          <c:showPercent val="1"/>
          <c:showBubbleSize val="0"/>
          <c:showLeaderLines val="0"/>
        </c:dLbls>
        <c:firstSliceAng val="0"/>
        <c:holeSize val="65"/>
      </c:doughnut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900" b="0" cap="none" spc="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defRPr>
      </a:pPr>
      <a:endParaRPr lang="es-CR"/>
    </a:p>
  </c:txPr>
  <c:externalData r:id="rId4">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1476907847626451E-2"/>
          <c:y val="3.1825922901116153E-2"/>
          <c:w val="0.88768643772520062"/>
          <c:h val="0.81066449026777232"/>
        </c:manualLayout>
      </c:layout>
      <c:lineChart>
        <c:grouping val="standard"/>
        <c:varyColors val="0"/>
        <c:ser>
          <c:idx val="0"/>
          <c:order val="0"/>
          <c:tx>
            <c:strRef>
              <c:f>GASTOS!$I$123</c:f>
              <c:strCache>
                <c:ptCount val="1"/>
                <c:pt idx="0">
                  <c:v>Variación mensual</c:v>
                </c:pt>
              </c:strCache>
            </c:strRef>
          </c:tx>
          <c:spPr>
            <a:ln w="28575" cap="rnd">
              <a:solidFill>
                <a:schemeClr val="accent1"/>
              </a:solidFill>
              <a:round/>
            </a:ln>
            <a:effectLst/>
          </c:spPr>
          <c:marker>
            <c:symbol val="square"/>
            <c:size val="2"/>
            <c:spPr>
              <a:solidFill>
                <a:srgbClr val="1F77B4"/>
              </a:solidFill>
              <a:ln w="50800">
                <a:solidFill>
                  <a:schemeClr val="accent1"/>
                </a:solidFill>
                <a:bevel/>
              </a:ln>
              <a:effectLst/>
            </c:spPr>
          </c:marker>
          <c:dLbls>
            <c:dLbl>
              <c:idx val="0"/>
              <c:layout>
                <c:manualLayout>
                  <c:x val="-5.9135870826116779E-2"/>
                  <c:y val="-1.074197077700153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D9F5-41C3-9859-0C9719E6892D}"/>
                </c:ext>
              </c:extLst>
            </c:dLbl>
            <c:dLbl>
              <c:idx val="1"/>
              <c:layout>
                <c:manualLayout>
                  <c:x val="-1.4548291045012512E-2"/>
                  <c:y val="-3.0987290739030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D9F5-41C3-9859-0C9719E6892D}"/>
                </c:ext>
              </c:extLst>
            </c:dLbl>
            <c:dLbl>
              <c:idx val="2"/>
              <c:layout>
                <c:manualLayout>
                  <c:x val="-4.8115391797835673E-2"/>
                  <c:y val="-5.465616818225695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D9F5-41C3-9859-0C9719E6892D}"/>
                </c:ext>
              </c:extLst>
            </c:dLbl>
            <c:dLbl>
              <c:idx val="3"/>
              <c:layout>
                <c:manualLayout>
                  <c:x val="-2.9410075529038078E-2"/>
                  <c:y val="-4.632397750275132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D9F5-41C3-9859-0C9719E6892D}"/>
                </c:ext>
              </c:extLst>
            </c:dLbl>
            <c:dLbl>
              <c:idx val="4"/>
              <c:layout>
                <c:manualLayout>
                  <c:x val="-3.6731409767435601E-2"/>
                  <c:y val="3.178746619062638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D9F5-41C3-9859-0C9719E6892D}"/>
                </c:ext>
              </c:extLst>
            </c:dLbl>
            <c:dLbl>
              <c:idx val="5"/>
              <c:layout>
                <c:manualLayout>
                  <c:x val="-4.7190302625599364E-3"/>
                  <c:y val="-7.9817149588376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D9F5-41C3-9859-0C9719E6892D}"/>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HendersonSansW00-BasicLight"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GASTOS!$J$122:$O$122</c:f>
              <c:numCache>
                <c:formatCode>General</c:formatCode>
                <c:ptCount val="6"/>
                <c:pt idx="0">
                  <c:v>2021</c:v>
                </c:pt>
                <c:pt idx="1">
                  <c:v>2022</c:v>
                </c:pt>
                <c:pt idx="2">
                  <c:v>2023</c:v>
                </c:pt>
                <c:pt idx="3">
                  <c:v>2024</c:v>
                </c:pt>
                <c:pt idx="4">
                  <c:v>2025</c:v>
                </c:pt>
                <c:pt idx="5">
                  <c:v>2026</c:v>
                </c:pt>
              </c:numCache>
            </c:numRef>
          </c:cat>
          <c:val>
            <c:numRef>
              <c:f>GASTOS!$J$123:$O$123</c:f>
              <c:numCache>
                <c:formatCode>0.0%</c:formatCode>
                <c:ptCount val="6"/>
                <c:pt idx="0">
                  <c:v>0.51790179753706056</c:v>
                </c:pt>
                <c:pt idx="1">
                  <c:v>5.0215613223088651E-2</c:v>
                </c:pt>
                <c:pt idx="2">
                  <c:v>-0.14573012295910237</c:v>
                </c:pt>
                <c:pt idx="3">
                  <c:v>0.16142983883644058</c:v>
                </c:pt>
                <c:pt idx="4">
                  <c:v>2.9868159851580423E-3</c:v>
                </c:pt>
                <c:pt idx="5">
                  <c:v>0.29774445365549451</c:v>
                </c:pt>
              </c:numCache>
            </c:numRef>
          </c:val>
          <c:smooth val="1"/>
          <c:extLst>
            <c:ext xmlns:c16="http://schemas.microsoft.com/office/drawing/2014/chart" uri="{C3380CC4-5D6E-409C-BE32-E72D297353CC}">
              <c16:uniqueId val="{00000006-D9F5-41C3-9859-0C9719E6892D}"/>
            </c:ext>
          </c:extLst>
        </c:ser>
        <c:ser>
          <c:idx val="1"/>
          <c:order val="1"/>
          <c:tx>
            <c:strRef>
              <c:f>GASTOS!$I$124</c:f>
              <c:strCache>
                <c:ptCount val="1"/>
                <c:pt idx="0">
                  <c:v>Variación anual</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HendersonSansW00-BasicLight"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GASTOS!$J$122:$O$122</c:f>
              <c:numCache>
                <c:formatCode>General</c:formatCode>
                <c:ptCount val="6"/>
                <c:pt idx="0">
                  <c:v>2021</c:v>
                </c:pt>
                <c:pt idx="1">
                  <c:v>2022</c:v>
                </c:pt>
                <c:pt idx="2">
                  <c:v>2023</c:v>
                </c:pt>
                <c:pt idx="3">
                  <c:v>2024</c:v>
                </c:pt>
                <c:pt idx="4">
                  <c:v>2025</c:v>
                </c:pt>
                <c:pt idx="5">
                  <c:v>2026</c:v>
                </c:pt>
              </c:numCache>
            </c:numRef>
          </c:cat>
          <c:val>
            <c:numRef>
              <c:f>GASTOS!$J$124:$O$124</c:f>
              <c:numCache>
                <c:formatCode>0.0%</c:formatCode>
                <c:ptCount val="6"/>
                <c:pt idx="0">
                  <c:v>0.4150959145130253</c:v>
                </c:pt>
                <c:pt idx="1">
                  <c:v>6.5096230807540234E-2</c:v>
                </c:pt>
                <c:pt idx="2">
                  <c:v>-4.4404230443429782E-2</c:v>
                </c:pt>
                <c:pt idx="3">
                  <c:v>3.7874259032788515E-2</c:v>
                </c:pt>
                <c:pt idx="4">
                  <c:v>5.1077007614498404E-2</c:v>
                </c:pt>
                <c:pt idx="5">
                  <c:v>0.11518514873759345</c:v>
                </c:pt>
              </c:numCache>
            </c:numRef>
          </c:val>
          <c:smooth val="0"/>
          <c:extLst>
            <c:ext xmlns:c16="http://schemas.microsoft.com/office/drawing/2014/chart" uri="{C3380CC4-5D6E-409C-BE32-E72D297353CC}">
              <c16:uniqueId val="{00000007-D9F5-41C3-9859-0C9719E6892D}"/>
            </c:ext>
          </c:extLst>
        </c:ser>
        <c:dLbls>
          <c:showLegendKey val="0"/>
          <c:showVal val="0"/>
          <c:showCatName val="0"/>
          <c:showSerName val="0"/>
          <c:showPercent val="0"/>
          <c:showBubbleSize val="0"/>
        </c:dLbls>
        <c:marker val="1"/>
        <c:smooth val="0"/>
        <c:axId val="215436288"/>
        <c:axId val="217312640"/>
      </c:lineChart>
      <c:catAx>
        <c:axId val="215436288"/>
        <c:scaling>
          <c:orientation val="minMax"/>
        </c:scaling>
        <c:delete val="0"/>
        <c:axPos val="b"/>
        <c:numFmt formatCode="General" sourceLinked="1"/>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crossAx val="217312640"/>
        <c:crosses val="autoZero"/>
        <c:auto val="1"/>
        <c:lblAlgn val="ctr"/>
        <c:lblOffset val="100"/>
        <c:noMultiLvlLbl val="0"/>
      </c:catAx>
      <c:valAx>
        <c:axId val="217312640"/>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crossAx val="215436288"/>
        <c:crosses val="autoZero"/>
        <c:crossBetween val="between"/>
      </c:valAx>
      <c:spPr>
        <a:noFill/>
        <a:ln>
          <a:noFill/>
        </a:ln>
        <a:effectLst/>
      </c:spPr>
    </c:plotArea>
    <c:legend>
      <c:legendPos val="b"/>
      <c:layout>
        <c:manualLayout>
          <c:xMode val="edge"/>
          <c:yMode val="edge"/>
          <c:x val="0.34054194018074685"/>
          <c:y val="0.12777775153630683"/>
          <c:w val="0.60401357473627904"/>
          <c:h val="5.6534222205339574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900">
          <a:latin typeface="HendersonSansW00-BasicLight" panose="02000505030000020004" pitchFamily="2" charset="0"/>
        </a:defRPr>
      </a:pPr>
      <a:endParaRPr lang="es-CR"/>
    </a:p>
  </c:txPr>
  <c:externalData r:id="rId4">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5.4057466856797146E-2"/>
          <c:y val="3.7528310772022094E-2"/>
          <c:w val="0.9223838089819425"/>
          <c:h val="0.76780747895983448"/>
        </c:manualLayout>
      </c:layout>
      <c:barChart>
        <c:barDir val="col"/>
        <c:grouping val="clustered"/>
        <c:varyColors val="0"/>
        <c:ser>
          <c:idx val="0"/>
          <c:order val="0"/>
          <c:tx>
            <c:strRef>
              <c:f>'Bienes y servicios (Acum) '!$Q$12</c:f>
              <c:strCache>
                <c:ptCount val="1"/>
                <c:pt idx="0">
                  <c:v>jun-25</c:v>
                </c:pt>
              </c:strCache>
            </c:strRef>
          </c:tx>
          <c:spPr>
            <a:solidFill>
              <a:srgbClr val="4572A7"/>
            </a:solidFill>
            <a:ln w="12700">
              <a:solidFill>
                <a:schemeClr val="tx1"/>
              </a:solidFill>
            </a:ln>
            <a:effectLst/>
          </c:spPr>
          <c:invertIfNegative val="0"/>
          <c:dLbls>
            <c:dLbl>
              <c:idx val="1"/>
              <c:layout>
                <c:manualLayout>
                  <c:x val="-2.4414824910638316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88C-4211-A5B3-95D93879344D}"/>
                </c:ext>
              </c:extLst>
            </c:dLbl>
            <c:dLbl>
              <c:idx val="2"/>
              <c:layout>
                <c:manualLayout>
                  <c:x val="-1.2897199615137633E-2"/>
                  <c:y val="2.453179049619119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88C-4211-A5B3-95D93879344D}"/>
                </c:ext>
              </c:extLst>
            </c:dLbl>
            <c:dLbl>
              <c:idx val="3"/>
              <c:layout>
                <c:manualLayout>
                  <c:x val="-1.0031155256218159E-2"/>
                  <c:y val="4.9063580992382396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88C-4211-A5B3-95D93879344D}"/>
                </c:ext>
              </c:extLst>
            </c:dLbl>
            <c:dLbl>
              <c:idx val="5"/>
              <c:layout>
                <c:manualLayout>
                  <c:x val="-1.8629288332976581E-2"/>
                  <c:y val="2.4531790496190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88C-4211-A5B3-95D93879344D}"/>
                </c:ext>
              </c:extLst>
            </c:dLbl>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HendersonSansW00-BasicLight"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'Bienes y servicios (Acum) '!$P$13:$P$18</c:f>
              <c:strCache>
                <c:ptCount val="6"/>
                <c:pt idx="0">
                  <c:v> SERV DE GEST Y APOYO</c:v>
                </c:pt>
                <c:pt idx="1">
                  <c:v> MANTEN. Y REPARACION</c:v>
                </c:pt>
                <c:pt idx="2">
                  <c:v>SEGUROS REASEG Y OTR</c:v>
                </c:pt>
                <c:pt idx="3">
                  <c:v>OTROS SERVICIOS</c:v>
                </c:pt>
                <c:pt idx="4">
                  <c:v> ALQUILERES</c:v>
                </c:pt>
                <c:pt idx="5">
                  <c:v> SERVICIOS BASICOS</c:v>
                </c:pt>
              </c:strCache>
            </c:strRef>
          </c:cat>
          <c:val>
            <c:numRef>
              <c:f>'Bienes y servicios (Acum) '!$Q$13:$Q$18</c:f>
              <c:numCache>
                <c:formatCode>#\ ##0.0</c:formatCode>
                <c:ptCount val="6"/>
                <c:pt idx="0">
                  <c:v>22281.808839469995</c:v>
                </c:pt>
                <c:pt idx="1">
                  <c:v>6781.7177980799988</c:v>
                </c:pt>
                <c:pt idx="2">
                  <c:v>9480.1618054200044</c:v>
                </c:pt>
                <c:pt idx="3">
                  <c:v>21602.969784550001</c:v>
                </c:pt>
                <c:pt idx="4">
                  <c:v>28944.478695879989</c:v>
                </c:pt>
                <c:pt idx="5">
                  <c:v>17851.943300940002</c:v>
                </c:pt>
              </c:numCache>
            </c:numRef>
          </c:val>
          <c:extLst>
            <c:ext xmlns:c16="http://schemas.microsoft.com/office/drawing/2014/chart" uri="{C3380CC4-5D6E-409C-BE32-E72D297353CC}">
              <c16:uniqueId val="{00000004-388C-4211-A5B3-95D93879344D}"/>
            </c:ext>
          </c:extLst>
        </c:ser>
        <c:ser>
          <c:idx val="1"/>
          <c:order val="1"/>
          <c:tx>
            <c:strRef>
              <c:f>'Bienes y servicios (Acum) '!$R$12</c:f>
              <c:strCache>
                <c:ptCount val="1"/>
                <c:pt idx="0">
                  <c:v>jun-26</c:v>
                </c:pt>
              </c:strCache>
            </c:strRef>
          </c:tx>
          <c:spPr>
            <a:solidFill>
              <a:srgbClr val="93A9CF"/>
            </a:solidFill>
            <a:ln w="12700">
              <a:solidFill>
                <a:schemeClr val="tx1"/>
              </a:solidFill>
            </a:ln>
            <a:effectLst/>
          </c:spPr>
          <c:invertIfNegative val="0"/>
          <c:dLbls>
            <c:dLbl>
              <c:idx val="0"/>
              <c:layout>
                <c:manualLayout>
                  <c:x val="2.2769455201246853E-2"/>
                  <c:y val="6.806697039542354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388C-4211-A5B3-95D93879344D}"/>
                </c:ext>
              </c:extLst>
            </c:dLbl>
            <c:dLbl>
              <c:idx val="3"/>
              <c:layout>
                <c:manualLayout>
                  <c:x val="2.4663223999944986E-2"/>
                  <c:y val="-3.1954867720947422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388C-4211-A5B3-95D93879344D}"/>
                </c:ext>
              </c:extLst>
            </c:dLbl>
            <c:dLbl>
              <c:idx val="4"/>
              <c:layout>
                <c:manualLayout>
                  <c:x val="2.0069336759333499E-2"/>
                  <c:y val="4.9062764189721011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388C-4211-A5B3-95D93879344D}"/>
                </c:ext>
              </c:extLst>
            </c:dLbl>
            <c:spPr>
              <a:noFill/>
              <a:ln>
                <a:noFill/>
              </a:ln>
              <a:effectLst/>
            </c:spPr>
            <c:txPr>
              <a:bodyPr rot="0" spcFirstLastPara="1" vertOverflow="ellipsis" vert="horz" wrap="square" anchor="ctr" anchorCtr="1"/>
              <a:lstStyle/>
              <a:p>
                <a:pPr>
                  <a:defRPr sz="800" b="0" i="0" u="none" strike="noStrike" kern="1200" baseline="0">
                    <a:solidFill>
                      <a:schemeClr val="tx1">
                        <a:lumMod val="75000"/>
                        <a:lumOff val="25000"/>
                      </a:schemeClr>
                    </a:solidFill>
                    <a:latin typeface="HendersonSansW00-BasicLight"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'Bienes y servicios (Acum) '!$P$13:$P$18</c:f>
              <c:strCache>
                <c:ptCount val="6"/>
                <c:pt idx="0">
                  <c:v> SERV DE GEST Y APOYO</c:v>
                </c:pt>
                <c:pt idx="1">
                  <c:v> MANTEN. Y REPARACION</c:v>
                </c:pt>
                <c:pt idx="2">
                  <c:v>SEGUROS REASEG Y OTR</c:v>
                </c:pt>
                <c:pt idx="3">
                  <c:v>OTROS SERVICIOS</c:v>
                </c:pt>
                <c:pt idx="4">
                  <c:v> ALQUILERES</c:v>
                </c:pt>
                <c:pt idx="5">
                  <c:v> SERVICIOS BASICOS</c:v>
                </c:pt>
              </c:strCache>
            </c:strRef>
          </c:cat>
          <c:val>
            <c:numRef>
              <c:f>'Bienes y servicios (Acum) '!$R$13:$R$18</c:f>
              <c:numCache>
                <c:formatCode>#\ ##0.0</c:formatCode>
                <c:ptCount val="6"/>
                <c:pt idx="0">
                  <c:v>28973.261257179998</c:v>
                </c:pt>
                <c:pt idx="1">
                  <c:v>8826.4927433100002</c:v>
                </c:pt>
                <c:pt idx="2">
                  <c:v>11635.393266350002</c:v>
                </c:pt>
                <c:pt idx="3">
                  <c:v>26059.887719069993</c:v>
                </c:pt>
                <c:pt idx="4">
                  <c:v>26112.187701249997</c:v>
                </c:pt>
                <c:pt idx="5">
                  <c:v>20195.564808879997</c:v>
                </c:pt>
              </c:numCache>
            </c:numRef>
          </c:val>
          <c:extLst>
            <c:ext xmlns:c16="http://schemas.microsoft.com/office/drawing/2014/chart" uri="{C3380CC4-5D6E-409C-BE32-E72D297353CC}">
              <c16:uniqueId val="{00000008-388C-4211-A5B3-95D93879344D}"/>
            </c:ext>
          </c:extLst>
        </c:ser>
        <c:dLbls>
          <c:showLegendKey val="0"/>
          <c:showVal val="0"/>
          <c:showCatName val="0"/>
          <c:showSerName val="0"/>
          <c:showPercent val="0"/>
          <c:showBubbleSize val="0"/>
        </c:dLbls>
        <c:gapWidth val="219"/>
        <c:axId val="1359944063"/>
        <c:axId val="1359945023"/>
      </c:barChart>
      <c:catAx>
        <c:axId val="1359944063"/>
        <c:scaling>
          <c:orientation val="minMax"/>
        </c:scaling>
        <c:delete val="0"/>
        <c:axPos val="b"/>
        <c:numFmt formatCode="@" sourceLinked="0"/>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Inter" panose="02000503000000020004" pitchFamily="2" charset="0"/>
                <a:ea typeface="Inter" panose="02000503000000020004" pitchFamily="2" charset="0"/>
                <a:cs typeface="+mn-cs"/>
              </a:defRPr>
            </a:pPr>
            <a:endParaRPr lang="es-CR"/>
          </a:p>
        </c:txPr>
        <c:crossAx val="1359945023"/>
        <c:crosses val="autoZero"/>
        <c:auto val="1"/>
        <c:lblAlgn val="ctr"/>
        <c:lblOffset val="100"/>
        <c:noMultiLvlLbl val="0"/>
      </c:catAx>
      <c:valAx>
        <c:axId val="1359945023"/>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crossAx val="135994406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sz="900">
          <a:latin typeface="HendersonSansW00-BasicLight" panose="02000505030000020004" pitchFamily="2" charset="0"/>
        </a:defRPr>
      </a:pPr>
      <a:endParaRPr lang="es-CR"/>
    </a:p>
  </c:txPr>
  <c:externalData r:id="rId4">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8026910014597962E-2"/>
          <c:y val="3.8526241349299953E-2"/>
          <c:w val="0.88768643772520062"/>
          <c:h val="0.81066449026777232"/>
        </c:manualLayout>
      </c:layout>
      <c:lineChart>
        <c:grouping val="standard"/>
        <c:varyColors val="0"/>
        <c:ser>
          <c:idx val="0"/>
          <c:order val="0"/>
          <c:tx>
            <c:strRef>
              <c:f>GASTOS!$I$149</c:f>
              <c:strCache>
                <c:ptCount val="1"/>
                <c:pt idx="0">
                  <c:v>Variación mensual</c:v>
                </c:pt>
              </c:strCache>
            </c:strRef>
          </c:tx>
          <c:spPr>
            <a:ln w="28575" cap="rnd">
              <a:solidFill>
                <a:schemeClr val="accent1"/>
              </a:solidFill>
              <a:round/>
            </a:ln>
            <a:effectLst/>
          </c:spPr>
          <c:marker>
            <c:symbol val="square"/>
            <c:size val="2"/>
            <c:spPr>
              <a:solidFill>
                <a:srgbClr val="1F77B4"/>
              </a:solidFill>
              <a:ln w="50800">
                <a:solidFill>
                  <a:schemeClr val="accent1"/>
                </a:solidFill>
                <a:bevel/>
              </a:ln>
              <a:effectLst/>
            </c:spPr>
          </c:marker>
          <c:dLbls>
            <c:dLbl>
              <c:idx val="0"/>
              <c:layout>
                <c:manualLayout>
                  <c:x val="-5.9135870826116779E-2"/>
                  <c:y val="-1.074197077700153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B85-4E8F-B88E-13750471AD6C}"/>
                </c:ext>
              </c:extLst>
            </c:dLbl>
            <c:dLbl>
              <c:idx val="1"/>
              <c:layout>
                <c:manualLayout>
                  <c:x val="-2.9606691539928964E-2"/>
                  <c:y val="-4.19023494170576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B85-4E8F-B88E-13750471AD6C}"/>
                </c:ext>
              </c:extLst>
            </c:dLbl>
            <c:dLbl>
              <c:idx val="2"/>
              <c:layout>
                <c:manualLayout>
                  <c:x val="-2.9691558405122248E-2"/>
                  <c:y val="-4.441156492853311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B85-4E8F-B88E-13750471AD6C}"/>
                </c:ext>
              </c:extLst>
            </c:dLbl>
            <c:dLbl>
              <c:idx val="3"/>
              <c:layout>
                <c:manualLayout>
                  <c:x val="-2.9410129530675268E-2"/>
                  <c:y val="3.735867629566305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B85-4E8F-B88E-13750471AD6C}"/>
                </c:ext>
              </c:extLst>
            </c:dLbl>
            <c:dLbl>
              <c:idx val="4"/>
              <c:layout>
                <c:manualLayout>
                  <c:x val="-3.0029984928489371E-2"/>
                  <c:y val="-3.667110911461973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B85-4E8F-B88E-13750471AD6C}"/>
                </c:ext>
              </c:extLst>
            </c:dLbl>
            <c:dLbl>
              <c:idx val="5"/>
              <c:layout>
                <c:manualLayout>
                  <c:x val="-4.7190302625599364E-3"/>
                  <c:y val="-7.9817149588376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B85-4E8F-B88E-13750471AD6C}"/>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HendersonSansW00-BasicLight"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GASTOS!$J$148:$O$148</c:f>
              <c:numCache>
                <c:formatCode>General</c:formatCode>
                <c:ptCount val="6"/>
                <c:pt idx="0">
                  <c:v>2021</c:v>
                </c:pt>
                <c:pt idx="1">
                  <c:v>2022</c:v>
                </c:pt>
                <c:pt idx="2">
                  <c:v>2023</c:v>
                </c:pt>
                <c:pt idx="3">
                  <c:v>2024</c:v>
                </c:pt>
                <c:pt idx="4">
                  <c:v>2025</c:v>
                </c:pt>
                <c:pt idx="5">
                  <c:v>2026</c:v>
                </c:pt>
              </c:numCache>
            </c:numRef>
          </c:cat>
          <c:val>
            <c:numRef>
              <c:f>GASTOS!$J$149:$O$149</c:f>
              <c:numCache>
                <c:formatCode>0.0%</c:formatCode>
                <c:ptCount val="6"/>
                <c:pt idx="0">
                  <c:v>0.27392482914705663</c:v>
                </c:pt>
                <c:pt idx="1">
                  <c:v>0.29317690425988241</c:v>
                </c:pt>
                <c:pt idx="2">
                  <c:v>-0.19193435290476069</c:v>
                </c:pt>
                <c:pt idx="3">
                  <c:v>0.14731022010454575</c:v>
                </c:pt>
                <c:pt idx="4">
                  <c:v>1.2983574201417714E-2</c:v>
                </c:pt>
                <c:pt idx="5">
                  <c:v>-2.6697958090939E-2</c:v>
                </c:pt>
              </c:numCache>
            </c:numRef>
          </c:val>
          <c:smooth val="1"/>
          <c:extLst>
            <c:ext xmlns:c16="http://schemas.microsoft.com/office/drawing/2014/chart" uri="{C3380CC4-5D6E-409C-BE32-E72D297353CC}">
              <c16:uniqueId val="{00000006-EB85-4E8F-B88E-13750471AD6C}"/>
            </c:ext>
          </c:extLst>
        </c:ser>
        <c:ser>
          <c:idx val="1"/>
          <c:order val="1"/>
          <c:tx>
            <c:strRef>
              <c:f>GASTOS!$I$150</c:f>
              <c:strCache>
                <c:ptCount val="1"/>
                <c:pt idx="0">
                  <c:v>Variación acumulada</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HendersonSansW00-BasicLight"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GASTOS!$J$148:$O$148</c:f>
              <c:numCache>
                <c:formatCode>General</c:formatCode>
                <c:ptCount val="6"/>
                <c:pt idx="0">
                  <c:v>2021</c:v>
                </c:pt>
                <c:pt idx="1">
                  <c:v>2022</c:v>
                </c:pt>
                <c:pt idx="2">
                  <c:v>2023</c:v>
                </c:pt>
                <c:pt idx="3">
                  <c:v>2024</c:v>
                </c:pt>
                <c:pt idx="4">
                  <c:v>2025</c:v>
                </c:pt>
                <c:pt idx="5">
                  <c:v>2026</c:v>
                </c:pt>
              </c:numCache>
            </c:numRef>
          </c:cat>
          <c:val>
            <c:numRef>
              <c:f>GASTOS!$J$150:$O$150</c:f>
              <c:numCache>
                <c:formatCode>0.0%</c:formatCode>
                <c:ptCount val="6"/>
                <c:pt idx="0">
                  <c:v>0.12788704594226963</c:v>
                </c:pt>
                <c:pt idx="1">
                  <c:v>0.10478766376635096</c:v>
                </c:pt>
                <c:pt idx="2">
                  <c:v>4.4248678655157025E-2</c:v>
                </c:pt>
                <c:pt idx="3">
                  <c:v>0.10365760218604048</c:v>
                </c:pt>
                <c:pt idx="4">
                  <c:v>-4.1883721432537713E-2</c:v>
                </c:pt>
                <c:pt idx="5">
                  <c:v>4.5137605433386296E-2</c:v>
                </c:pt>
              </c:numCache>
            </c:numRef>
          </c:val>
          <c:smooth val="0"/>
          <c:extLst>
            <c:ext xmlns:c16="http://schemas.microsoft.com/office/drawing/2014/chart" uri="{C3380CC4-5D6E-409C-BE32-E72D297353CC}">
              <c16:uniqueId val="{00000007-EB85-4E8F-B88E-13750471AD6C}"/>
            </c:ext>
          </c:extLst>
        </c:ser>
        <c:dLbls>
          <c:showLegendKey val="0"/>
          <c:showVal val="0"/>
          <c:showCatName val="0"/>
          <c:showSerName val="0"/>
          <c:showPercent val="0"/>
          <c:showBubbleSize val="0"/>
        </c:dLbls>
        <c:marker val="1"/>
        <c:smooth val="0"/>
        <c:axId val="215436288"/>
        <c:axId val="217312640"/>
      </c:lineChart>
      <c:catAx>
        <c:axId val="215436288"/>
        <c:scaling>
          <c:orientation val="minMax"/>
        </c:scaling>
        <c:delete val="0"/>
        <c:axPos val="b"/>
        <c:numFmt formatCode="General" sourceLinked="1"/>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crossAx val="217312640"/>
        <c:crosses val="autoZero"/>
        <c:auto val="1"/>
        <c:lblAlgn val="ctr"/>
        <c:lblOffset val="100"/>
        <c:noMultiLvlLbl val="0"/>
      </c:catAx>
      <c:valAx>
        <c:axId val="217312640"/>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Inter" panose="02000503000000020004" pitchFamily="2" charset="0"/>
                <a:ea typeface="Inter" panose="02000503000000020004" pitchFamily="2" charset="0"/>
                <a:cs typeface="+mn-cs"/>
              </a:defRPr>
            </a:pPr>
            <a:endParaRPr lang="es-CR"/>
          </a:p>
        </c:txPr>
        <c:crossAx val="215436288"/>
        <c:crosses val="autoZero"/>
        <c:crossBetween val="between"/>
      </c:valAx>
      <c:spPr>
        <a:noFill/>
        <a:ln>
          <a:noFill/>
        </a:ln>
        <a:effectLst/>
      </c:spPr>
    </c:plotArea>
    <c:legend>
      <c:legendPos val="b"/>
      <c:layout>
        <c:manualLayout>
          <c:xMode val="edge"/>
          <c:yMode val="edge"/>
          <c:x val="0.3410812872528865"/>
          <c:y val="3.4361496797633131E-2"/>
          <c:w val="0.65548894142357905"/>
          <c:h val="5.619244616247445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Inter" panose="02000503000000020004" pitchFamily="2" charset="0"/>
              <a:ea typeface="Inter" panose="02000503000000020004" pitchFamily="2" charset="0"/>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900">
          <a:latin typeface="HendersonSansW00-BasicLight" panose="02000505030000020004" pitchFamily="2" charset="0"/>
        </a:defRPr>
      </a:pPr>
      <a:endParaRPr lang="es-CR"/>
    </a:p>
  </c:txPr>
  <c:externalData r:id="rId4">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8026910014597962E-2"/>
          <c:y val="3.8526241349299953E-2"/>
          <c:w val="0.88768643772520062"/>
          <c:h val="0.81066449026777232"/>
        </c:manualLayout>
      </c:layout>
      <c:lineChart>
        <c:grouping val="standard"/>
        <c:varyColors val="0"/>
        <c:ser>
          <c:idx val="0"/>
          <c:order val="0"/>
          <c:tx>
            <c:strRef>
              <c:f>GASTOS!$I$176</c:f>
              <c:strCache>
                <c:ptCount val="1"/>
                <c:pt idx="0">
                  <c:v>Variación mensual</c:v>
                </c:pt>
              </c:strCache>
            </c:strRef>
          </c:tx>
          <c:spPr>
            <a:ln w="28575" cap="rnd">
              <a:solidFill>
                <a:schemeClr val="accent1"/>
              </a:solidFill>
              <a:round/>
            </a:ln>
            <a:effectLst/>
          </c:spPr>
          <c:marker>
            <c:symbol val="square"/>
            <c:size val="2"/>
            <c:spPr>
              <a:solidFill>
                <a:srgbClr val="1F77B4"/>
              </a:solidFill>
              <a:ln w="50800">
                <a:solidFill>
                  <a:schemeClr val="accent1"/>
                </a:solidFill>
                <a:bevel/>
              </a:ln>
              <a:effectLst/>
            </c:spPr>
          </c:marker>
          <c:dLbls>
            <c:dLbl>
              <c:idx val="0"/>
              <c:layout>
                <c:manualLayout>
                  <c:x val="-5.9135870826116779E-2"/>
                  <c:y val="-1.074197077700153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FC07-4C5A-8941-C66E15632150}"/>
                </c:ext>
              </c:extLst>
            </c:dLbl>
            <c:dLbl>
              <c:idx val="1"/>
              <c:layout>
                <c:manualLayout>
                  <c:x val="-3.1318173229144979E-2"/>
                  <c:y val="-4.525377138164730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C07-4C5A-8941-C66E15632150}"/>
                </c:ext>
              </c:extLst>
            </c:dLbl>
            <c:dLbl>
              <c:idx val="2"/>
              <c:layout>
                <c:manualLayout>
                  <c:x val="-3.8059216319419914E-2"/>
                  <c:y val="-3.009420114516439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FC07-4C5A-8941-C66E15632150}"/>
                </c:ext>
              </c:extLst>
            </c:dLbl>
            <c:dLbl>
              <c:idx val="3"/>
              <c:layout>
                <c:manualLayout>
                  <c:x val="-2.7733105649630753E-2"/>
                  <c:y val="-4.275739700805788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C07-4C5A-8941-C66E15632150}"/>
                </c:ext>
              </c:extLst>
            </c:dLbl>
            <c:dLbl>
              <c:idx val="4"/>
              <c:layout>
                <c:manualLayout>
                  <c:x val="-1.8306514290776142E-2"/>
                  <c:y val="-4.607151933883674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FC07-4C5A-8941-C66E15632150}"/>
                </c:ext>
              </c:extLst>
            </c:dLbl>
            <c:dLbl>
              <c:idx val="5"/>
              <c:layout>
                <c:manualLayout>
                  <c:x val="-4.7190302625599364E-3"/>
                  <c:y val="-7.98171495883762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C07-4C5A-8941-C66E15632150}"/>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HendersonSansW00-BasicLight"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GASTOS!$J$175:$O$175</c:f>
              <c:numCache>
                <c:formatCode>General</c:formatCode>
                <c:ptCount val="6"/>
                <c:pt idx="0">
                  <c:v>2021</c:v>
                </c:pt>
                <c:pt idx="1">
                  <c:v>2022</c:v>
                </c:pt>
                <c:pt idx="2">
                  <c:v>2023</c:v>
                </c:pt>
                <c:pt idx="3">
                  <c:v>2024</c:v>
                </c:pt>
                <c:pt idx="4">
                  <c:v>2025</c:v>
                </c:pt>
                <c:pt idx="5">
                  <c:v>2026</c:v>
                </c:pt>
              </c:numCache>
            </c:numRef>
          </c:cat>
          <c:val>
            <c:numRef>
              <c:f>GASTOS!$J$176:$O$176</c:f>
              <c:numCache>
                <c:formatCode>0.0%</c:formatCode>
                <c:ptCount val="6"/>
                <c:pt idx="0">
                  <c:v>-1.3055349232102498E-2</c:v>
                </c:pt>
                <c:pt idx="1">
                  <c:v>2.7353684171444348E-2</c:v>
                </c:pt>
                <c:pt idx="2">
                  <c:v>-0.14258666339223636</c:v>
                </c:pt>
                <c:pt idx="3">
                  <c:v>-1.4015595573815487E-2</c:v>
                </c:pt>
                <c:pt idx="4">
                  <c:v>-3.7293460183654981E-2</c:v>
                </c:pt>
                <c:pt idx="5">
                  <c:v>-7.6953295424552426E-2</c:v>
                </c:pt>
              </c:numCache>
            </c:numRef>
          </c:val>
          <c:smooth val="1"/>
          <c:extLst>
            <c:ext xmlns:c16="http://schemas.microsoft.com/office/drawing/2014/chart" uri="{C3380CC4-5D6E-409C-BE32-E72D297353CC}">
              <c16:uniqueId val="{00000006-FC07-4C5A-8941-C66E15632150}"/>
            </c:ext>
          </c:extLst>
        </c:ser>
        <c:ser>
          <c:idx val="1"/>
          <c:order val="1"/>
          <c:tx>
            <c:strRef>
              <c:f>GASTOS!$I$177</c:f>
              <c:strCache>
                <c:ptCount val="1"/>
                <c:pt idx="0">
                  <c:v>Variación acumulada</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HendersonSansW00-BasicLight"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GASTOS!$J$175:$O$175</c:f>
              <c:numCache>
                <c:formatCode>General</c:formatCode>
                <c:ptCount val="6"/>
                <c:pt idx="0">
                  <c:v>2021</c:v>
                </c:pt>
                <c:pt idx="1">
                  <c:v>2022</c:v>
                </c:pt>
                <c:pt idx="2">
                  <c:v>2023</c:v>
                </c:pt>
                <c:pt idx="3">
                  <c:v>2024</c:v>
                </c:pt>
                <c:pt idx="4">
                  <c:v>2025</c:v>
                </c:pt>
                <c:pt idx="5">
                  <c:v>2026</c:v>
                </c:pt>
              </c:numCache>
            </c:numRef>
          </c:cat>
          <c:val>
            <c:numRef>
              <c:f>GASTOS!$J$177:$O$177</c:f>
              <c:numCache>
                <c:formatCode>0.0%</c:formatCode>
                <c:ptCount val="6"/>
                <c:pt idx="0">
                  <c:v>-4.3838470505746852E-2</c:v>
                </c:pt>
                <c:pt idx="1">
                  <c:v>1.2418937132662178E-2</c:v>
                </c:pt>
                <c:pt idx="2">
                  <c:v>6.5667127569946082E-3</c:v>
                </c:pt>
                <c:pt idx="3">
                  <c:v>6.2808845800043311E-2</c:v>
                </c:pt>
                <c:pt idx="4">
                  <c:v>7.5920306781038782E-3</c:v>
                </c:pt>
                <c:pt idx="5">
                  <c:v>-5.4263352683998844E-2</c:v>
                </c:pt>
              </c:numCache>
            </c:numRef>
          </c:val>
          <c:smooth val="0"/>
          <c:extLst>
            <c:ext xmlns:c16="http://schemas.microsoft.com/office/drawing/2014/chart" uri="{C3380CC4-5D6E-409C-BE32-E72D297353CC}">
              <c16:uniqueId val="{00000007-FC07-4C5A-8941-C66E15632150}"/>
            </c:ext>
          </c:extLst>
        </c:ser>
        <c:dLbls>
          <c:showLegendKey val="0"/>
          <c:showVal val="0"/>
          <c:showCatName val="0"/>
          <c:showSerName val="0"/>
          <c:showPercent val="0"/>
          <c:showBubbleSize val="0"/>
        </c:dLbls>
        <c:marker val="1"/>
        <c:smooth val="0"/>
        <c:axId val="215436288"/>
        <c:axId val="217312640"/>
      </c:lineChart>
      <c:catAx>
        <c:axId val="215436288"/>
        <c:scaling>
          <c:orientation val="minMax"/>
        </c:scaling>
        <c:delete val="0"/>
        <c:axPos val="b"/>
        <c:numFmt formatCode="General" sourceLinked="1"/>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Inter" panose="02000503000000020004" pitchFamily="2" charset="0"/>
                <a:ea typeface="Inter" panose="02000503000000020004" pitchFamily="2" charset="0"/>
                <a:cs typeface="+mn-cs"/>
              </a:defRPr>
            </a:pPr>
            <a:endParaRPr lang="es-CR"/>
          </a:p>
        </c:txPr>
        <c:crossAx val="217312640"/>
        <c:crosses val="autoZero"/>
        <c:auto val="1"/>
        <c:lblAlgn val="ctr"/>
        <c:lblOffset val="100"/>
        <c:noMultiLvlLbl val="0"/>
      </c:catAx>
      <c:valAx>
        <c:axId val="217312640"/>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Inter" panose="02000503000000020004" pitchFamily="2" charset="0"/>
                <a:ea typeface="Inter" panose="02000503000000020004" pitchFamily="2" charset="0"/>
                <a:cs typeface="+mn-cs"/>
              </a:defRPr>
            </a:pPr>
            <a:endParaRPr lang="es-CR"/>
          </a:p>
        </c:txPr>
        <c:crossAx val="215436288"/>
        <c:crosses val="autoZero"/>
        <c:crossBetween val="between"/>
      </c:valAx>
      <c:spPr>
        <a:noFill/>
        <a:ln>
          <a:noFill/>
        </a:ln>
        <a:effectLst/>
      </c:spPr>
    </c:plotArea>
    <c:legend>
      <c:legendPos val="b"/>
      <c:layout>
        <c:manualLayout>
          <c:xMode val="edge"/>
          <c:yMode val="edge"/>
          <c:x val="0.16025880338964849"/>
          <c:y val="0.92571575692003072"/>
          <c:w val="0.62132819944995654"/>
          <c:h val="5.649514669062347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900">
          <a:latin typeface="HendersonSansW00-BasicLight" panose="02000505030000020004" pitchFamily="2" charset="0"/>
        </a:defRPr>
      </a:pPr>
      <a:endParaRPr lang="es-CR"/>
    </a:p>
  </c:txPr>
  <c:externalData r:id="rId4">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manualLayout>
          <c:layoutTarget val="inner"/>
          <c:xMode val="edge"/>
          <c:yMode val="edge"/>
          <c:x val="0.24957289066957355"/>
          <c:y val="0.15566614806491369"/>
          <c:w val="0.58448118965885443"/>
          <c:h val="0.73886244394895506"/>
        </c:manualLayout>
      </c:layout>
      <c:doughnutChart>
        <c:varyColors val="1"/>
        <c:ser>
          <c:idx val="0"/>
          <c:order val="0"/>
          <c:spPr>
            <a:effectLst>
              <a:outerShdw blurRad="63500" sx="102000" sy="102000" algn="ctr" rotWithShape="0">
                <a:prstClr val="black">
                  <a:alpha val="20000"/>
                </a:prstClr>
              </a:outerShdw>
            </a:effectLst>
          </c:spPr>
          <c:dPt>
            <c:idx val="0"/>
            <c:bubble3D val="0"/>
            <c:spPr>
              <a:solidFill>
                <a:schemeClr val="accent1">
                  <a:shade val="5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1-6AB3-4432-B9B6-F560D30B158C}"/>
              </c:ext>
            </c:extLst>
          </c:dPt>
          <c:dPt>
            <c:idx val="1"/>
            <c:bubble3D val="0"/>
            <c:spPr>
              <a:solidFill>
                <a:schemeClr val="accent1">
                  <a:shade val="7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3-6AB3-4432-B9B6-F560D30B158C}"/>
              </c:ext>
            </c:extLst>
          </c:dPt>
          <c:dPt>
            <c:idx val="2"/>
            <c:bubble3D val="0"/>
            <c:spPr>
              <a:solidFill>
                <a:schemeClr val="accent1">
                  <a:shade val="9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5-6AB3-4432-B9B6-F560D30B158C}"/>
              </c:ext>
            </c:extLst>
          </c:dPt>
          <c:dPt>
            <c:idx val="3"/>
            <c:bubble3D val="0"/>
            <c:spPr>
              <a:solidFill>
                <a:schemeClr val="accent1">
                  <a:tint val="58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7-6AB3-4432-B9B6-F560D30B158C}"/>
              </c:ext>
            </c:extLst>
          </c:dPt>
          <c:dPt>
            <c:idx val="4"/>
            <c:bubble3D val="0"/>
            <c:spPr>
              <a:solidFill>
                <a:schemeClr val="accent1">
                  <a:tint val="7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9-6AB3-4432-B9B6-F560D30B158C}"/>
              </c:ext>
            </c:extLst>
          </c:dPt>
          <c:dPt>
            <c:idx val="5"/>
            <c:bubble3D val="0"/>
            <c:spPr>
              <a:solidFill>
                <a:schemeClr val="accent1">
                  <a:tint val="2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B-6AB3-4432-B9B6-F560D30B158C}"/>
              </c:ext>
            </c:extLst>
          </c:dPt>
          <c:dLbls>
            <c:dLbl>
              <c:idx val="0"/>
              <c:layout>
                <c:manualLayout>
                  <c:x val="-0.48196917322470734"/>
                  <c:y val="1.6333688749296765E-3"/>
                </c:manualLayout>
              </c:layout>
              <c:numFmt formatCode="0.0%" sourceLinked="0"/>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6AB3-4432-B9B6-F560D30B158C}"/>
                </c:ext>
              </c:extLst>
            </c:dLbl>
            <c:dLbl>
              <c:idx val="1"/>
              <c:layout>
                <c:manualLayout>
                  <c:x val="-0.10458301857925588"/>
                  <c:y val="-2.2574034219657139E-2"/>
                </c:manualLayout>
              </c:layout>
              <c:numFmt formatCode="0.0%" sourceLinked="0"/>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6AB3-4432-B9B6-F560D30B158C}"/>
                </c:ext>
              </c:extLst>
            </c:dLbl>
            <c:dLbl>
              <c:idx val="2"/>
              <c:layout>
                <c:manualLayout>
                  <c:x val="-0.12831268380609051"/>
                  <c:y val="-9.9880912944134412E-2"/>
                </c:manualLayout>
              </c:layout>
              <c:numFmt formatCode="0.0%" sourceLinked="0"/>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6AB3-4432-B9B6-F560D30B158C}"/>
                </c:ext>
              </c:extLst>
            </c:dLbl>
            <c:dLbl>
              <c:idx val="3"/>
              <c:layout>
                <c:manualLayout>
                  <c:x val="8.2367896783986337E-3"/>
                  <c:y val="-0.13648226010583628"/>
                </c:manualLayout>
              </c:layout>
              <c:numFmt formatCode="0.0%" sourceLinked="0"/>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6AB3-4432-B9B6-F560D30B158C}"/>
                </c:ext>
              </c:extLst>
            </c:dLbl>
            <c:dLbl>
              <c:idx val="4"/>
              <c:layout>
                <c:manualLayout>
                  <c:x val="-0.11304425848458331"/>
                  <c:y val="-0.12410134854868926"/>
                </c:manualLayout>
              </c:layout>
              <c:numFmt formatCode="0.0%" sourceLinked="0"/>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9-6AB3-4432-B9B6-F560D30B158C}"/>
                </c:ext>
              </c:extLst>
            </c:dLbl>
            <c:dLbl>
              <c:idx val="5"/>
              <c:layout>
                <c:manualLayout>
                  <c:x val="-9.707217786128073E-3"/>
                  <c:y val="-0.1219682282333456"/>
                </c:manualLayout>
              </c:layout>
              <c:numFmt formatCode="0.0%" sourceLinked="0"/>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B-6AB3-4432-B9B6-F560D30B158C}"/>
                </c:ext>
              </c:extLst>
            </c:dLbl>
            <c:numFmt formatCode="0.0%" sourceLinked="0"/>
            <c:spPr>
              <a:noFill/>
              <a:ln>
                <a:noFill/>
              </a:ln>
              <a:effectLst/>
            </c:spPr>
            <c:txPr>
              <a:bodyPr rot="0" spcFirstLastPara="1" vertOverflow="ellipsis" vert="horz" wrap="square" anchor="ctr" anchorCtr="1"/>
              <a:lstStyle/>
              <a:p>
                <a:pPr>
                  <a:defRPr sz="800" b="0" i="0" u="none" strike="noStrike" kern="1200" cap="none" spc="0" baseline="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ea typeface="+mn-ea"/>
                    <a:cs typeface="+mn-cs"/>
                  </a:defRPr>
                </a:pPr>
                <a:endParaRPr lang="es-CR"/>
              </a:p>
            </c:txPr>
            <c:showLegendKey val="0"/>
            <c:showVal val="0"/>
            <c:showCatName val="1"/>
            <c:showSerName val="0"/>
            <c:showPercent val="1"/>
            <c:showBubbleSize val="0"/>
            <c:showLeaderLines val="0"/>
            <c:extLst>
              <c:ext xmlns:c15="http://schemas.microsoft.com/office/drawing/2012/chart" uri="{CE6537A1-D6FC-4f65-9D91-7224C49458BB}"/>
            </c:extLst>
          </c:dLbls>
          <c:cat>
            <c:strRef>
              <c:f>PENSIONES!$N$29:$N$32</c:f>
              <c:strCache>
                <c:ptCount val="4"/>
                <c:pt idx="0">
                  <c:v>P. Magisterio L.2248</c:v>
                </c:pt>
                <c:pt idx="1">
                  <c:v>P. Hacienda</c:v>
                </c:pt>
                <c:pt idx="2">
                  <c:v>P. Ley 7302</c:v>
                </c:pt>
                <c:pt idx="3">
                  <c:v>Resto regímenes </c:v>
                </c:pt>
              </c:strCache>
            </c:strRef>
          </c:cat>
          <c:val>
            <c:numRef>
              <c:f>PENSIONES!$O$29:$O$32</c:f>
              <c:numCache>
                <c:formatCode>0.0%</c:formatCode>
                <c:ptCount val="4"/>
                <c:pt idx="0">
                  <c:v>0.84500759598083508</c:v>
                </c:pt>
                <c:pt idx="1">
                  <c:v>7.0844714944655385E-2</c:v>
                </c:pt>
                <c:pt idx="2">
                  <c:v>6.1246327056423307E-2</c:v>
                </c:pt>
                <c:pt idx="3">
                  <c:v>2.3577976221420369E-2</c:v>
                </c:pt>
              </c:numCache>
            </c:numRef>
          </c:val>
          <c:extLst>
            <c:ext xmlns:c16="http://schemas.microsoft.com/office/drawing/2014/chart" uri="{C3380CC4-5D6E-409C-BE32-E72D297353CC}">
              <c16:uniqueId val="{0000000C-6AB3-4432-B9B6-F560D30B158C}"/>
            </c:ext>
          </c:extLst>
        </c:ser>
        <c:dLbls>
          <c:showLegendKey val="0"/>
          <c:showVal val="0"/>
          <c:showCatName val="0"/>
          <c:showSerName val="0"/>
          <c:showPercent val="1"/>
          <c:showBubbleSize val="0"/>
          <c:showLeaderLines val="0"/>
        </c:dLbls>
        <c:firstSliceAng val="327"/>
        <c:holeSize val="65"/>
      </c:doughnut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800" b="0" cap="none" spc="0">
          <a:ln w="0"/>
          <a:solidFill>
            <a:schemeClr val="tx1"/>
          </a:solidFill>
          <a:effectLst>
            <a:outerShdw blurRad="38100" dist="19050" dir="2700000" algn="tl" rotWithShape="0">
              <a:schemeClr val="dk1">
                <a:alpha val="40000"/>
              </a:schemeClr>
            </a:outerShdw>
          </a:effectLst>
          <a:latin typeface="HendersonSansW00-BasicLight" panose="02000505030000020004" pitchFamily="2" charset="0"/>
        </a:defRPr>
      </a:pPr>
      <a:endParaRPr lang="es-CR"/>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8.1126920723988388E-2"/>
          <c:y val="3.8526224108961289E-2"/>
          <c:w val="0.88768643772520062"/>
          <c:h val="0.81066449026777232"/>
        </c:manualLayout>
      </c:layout>
      <c:lineChart>
        <c:grouping val="standard"/>
        <c:varyColors val="0"/>
        <c:ser>
          <c:idx val="0"/>
          <c:order val="0"/>
          <c:tx>
            <c:strRef>
              <c:f>GASTOS!$I$206</c:f>
              <c:strCache>
                <c:ptCount val="1"/>
                <c:pt idx="0">
                  <c:v>Variación mensual</c:v>
                </c:pt>
              </c:strCache>
            </c:strRef>
          </c:tx>
          <c:spPr>
            <a:ln w="28575" cap="rnd">
              <a:solidFill>
                <a:schemeClr val="accent1"/>
              </a:solidFill>
              <a:round/>
            </a:ln>
            <a:effectLst/>
          </c:spPr>
          <c:marker>
            <c:symbol val="square"/>
            <c:size val="2"/>
            <c:spPr>
              <a:solidFill>
                <a:srgbClr val="1F77B4"/>
              </a:solidFill>
              <a:ln w="50800">
                <a:solidFill>
                  <a:schemeClr val="accent1"/>
                </a:solidFill>
                <a:bevel/>
              </a:ln>
              <a:effectLst/>
            </c:spPr>
          </c:marker>
          <c:dLbls>
            <c:dLbl>
              <c:idx val="0"/>
              <c:layout>
                <c:manualLayout>
                  <c:x val="-5.9135870826116779E-2"/>
                  <c:y val="-1.074197077700153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1A4-4DA5-99D0-C16B548C817D}"/>
                </c:ext>
              </c:extLst>
            </c:dLbl>
            <c:dLbl>
              <c:idx val="1"/>
              <c:layout>
                <c:manualLayout>
                  <c:x val="-3.1318173229144979E-2"/>
                  <c:y val="-4.525377138164730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21A4-4DA5-99D0-C16B548C817D}"/>
                </c:ext>
              </c:extLst>
            </c:dLbl>
            <c:dLbl>
              <c:idx val="2"/>
              <c:layout>
                <c:manualLayout>
                  <c:x val="-2.8014629188471425E-2"/>
                  <c:y val="-2.65782848849291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21A4-4DA5-99D0-C16B548C817D}"/>
                </c:ext>
              </c:extLst>
            </c:dLbl>
            <c:dLbl>
              <c:idx val="3"/>
              <c:layout>
                <c:manualLayout>
                  <c:x val="-2.7733105649630753E-2"/>
                  <c:y val="-4.275739700805788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21A4-4DA5-99D0-C16B548C817D}"/>
                </c:ext>
              </c:extLst>
            </c:dLbl>
            <c:dLbl>
              <c:idx val="4"/>
              <c:layout>
                <c:manualLayout>
                  <c:x val="-2.5002908328303455E-2"/>
                  <c:y val="-3.552355618063988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21A4-4DA5-99D0-C16B548C817D}"/>
                </c:ext>
              </c:extLst>
            </c:dLbl>
            <c:dLbl>
              <c:idx val="5"/>
              <c:layout>
                <c:manualLayout>
                  <c:x val="-6.4440215105874121E-3"/>
                  <c:y val="2.884438462272511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21A4-4DA5-99D0-C16B548C817D}"/>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HendersonSansW00-BasicLight" panose="02000505030000020004" pitchFamily="2" charset="0"/>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GASTOS!$J$175:$O$175</c:f>
              <c:numCache>
                <c:formatCode>General</c:formatCode>
                <c:ptCount val="6"/>
                <c:pt idx="0">
                  <c:v>2021</c:v>
                </c:pt>
                <c:pt idx="1">
                  <c:v>2022</c:v>
                </c:pt>
                <c:pt idx="2">
                  <c:v>2023</c:v>
                </c:pt>
                <c:pt idx="3">
                  <c:v>2024</c:v>
                </c:pt>
                <c:pt idx="4">
                  <c:v>2025</c:v>
                </c:pt>
                <c:pt idx="5">
                  <c:v>2026</c:v>
                </c:pt>
              </c:numCache>
            </c:numRef>
          </c:cat>
          <c:val>
            <c:numRef>
              <c:f>GASTOS!$J$206:$O$206</c:f>
              <c:numCache>
                <c:formatCode>0.0%</c:formatCode>
                <c:ptCount val="6"/>
                <c:pt idx="0">
                  <c:v>0.26143806755273769</c:v>
                </c:pt>
                <c:pt idx="1">
                  <c:v>1.0438592304664791</c:v>
                </c:pt>
                <c:pt idx="2">
                  <c:v>0.37019563553377144</c:v>
                </c:pt>
                <c:pt idx="3">
                  <c:v>9.511409953067762E-3</c:v>
                </c:pt>
                <c:pt idx="4">
                  <c:v>5.4498958176600221E-2</c:v>
                </c:pt>
                <c:pt idx="5">
                  <c:v>8.8513115698044098E-2</c:v>
                </c:pt>
              </c:numCache>
            </c:numRef>
          </c:val>
          <c:smooth val="1"/>
          <c:extLst>
            <c:ext xmlns:c16="http://schemas.microsoft.com/office/drawing/2014/chart" uri="{C3380CC4-5D6E-409C-BE32-E72D297353CC}">
              <c16:uniqueId val="{00000006-21A4-4DA5-99D0-C16B548C817D}"/>
            </c:ext>
          </c:extLst>
        </c:ser>
        <c:ser>
          <c:idx val="1"/>
          <c:order val="1"/>
          <c:tx>
            <c:strRef>
              <c:f>GASTOS!$I$207</c:f>
              <c:strCache>
                <c:ptCount val="1"/>
                <c:pt idx="0">
                  <c:v>Variación acumulada</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dLbls>
            <c:dLbl>
              <c:idx val="5"/>
              <c:layout>
                <c:manualLayout>
                  <c:x val="-5.1749935618190333E-3"/>
                  <c:y val="-5.356539380317986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21A4-4DA5-99D0-C16B548C817D}"/>
                </c:ext>
              </c:extLst>
            </c:dLbl>
            <c:spPr>
              <a:noFill/>
              <a:ln>
                <a:noFill/>
              </a:ln>
              <a:effectLst/>
            </c:spPr>
            <c:txPr>
              <a:bodyPr rot="0" spcFirstLastPara="1" vertOverflow="ellipsis" vert="horz" wrap="square" anchor="ctr" anchorCtr="1"/>
              <a:lstStyle/>
              <a:p>
                <a:pPr>
                  <a:defRPr sz="900" b="0" i="0" u="none" strike="noStrike" kern="1200" baseline="0">
                    <a:solidFill>
                      <a:schemeClr val="tx1">
                        <a:lumMod val="75000"/>
                        <a:lumOff val="25000"/>
                      </a:schemeClr>
                    </a:solidFill>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GASTOS!$J$175:$O$175</c:f>
              <c:numCache>
                <c:formatCode>General</c:formatCode>
                <c:ptCount val="6"/>
                <c:pt idx="0">
                  <c:v>2021</c:v>
                </c:pt>
                <c:pt idx="1">
                  <c:v>2022</c:v>
                </c:pt>
                <c:pt idx="2">
                  <c:v>2023</c:v>
                </c:pt>
                <c:pt idx="3">
                  <c:v>2024</c:v>
                </c:pt>
                <c:pt idx="4">
                  <c:v>2025</c:v>
                </c:pt>
                <c:pt idx="5">
                  <c:v>2026</c:v>
                </c:pt>
              </c:numCache>
            </c:numRef>
          </c:cat>
          <c:val>
            <c:numRef>
              <c:f>GASTOS!$J$207:$O$207</c:f>
              <c:numCache>
                <c:formatCode>0.0%</c:formatCode>
                <c:ptCount val="6"/>
                <c:pt idx="0">
                  <c:v>3.6832392599221624</c:v>
                </c:pt>
                <c:pt idx="1">
                  <c:v>-0.23882961910291567</c:v>
                </c:pt>
                <c:pt idx="2">
                  <c:v>0.49869384171536768</c:v>
                </c:pt>
                <c:pt idx="3">
                  <c:v>-0.15928260927548621</c:v>
                </c:pt>
                <c:pt idx="4">
                  <c:v>-6.8158214934750716E-2</c:v>
                </c:pt>
                <c:pt idx="5">
                  <c:v>-1.7283434628490357E-2</c:v>
                </c:pt>
              </c:numCache>
            </c:numRef>
          </c:val>
          <c:smooth val="0"/>
          <c:extLst>
            <c:ext xmlns:c16="http://schemas.microsoft.com/office/drawing/2014/chart" uri="{C3380CC4-5D6E-409C-BE32-E72D297353CC}">
              <c16:uniqueId val="{00000008-21A4-4DA5-99D0-C16B548C817D}"/>
            </c:ext>
          </c:extLst>
        </c:ser>
        <c:dLbls>
          <c:showLegendKey val="0"/>
          <c:showVal val="0"/>
          <c:showCatName val="0"/>
          <c:showSerName val="0"/>
          <c:showPercent val="0"/>
          <c:showBubbleSize val="0"/>
        </c:dLbls>
        <c:marker val="1"/>
        <c:smooth val="0"/>
        <c:axId val="215436288"/>
        <c:axId val="217312640"/>
      </c:lineChart>
      <c:catAx>
        <c:axId val="215436288"/>
        <c:scaling>
          <c:orientation val="minMax"/>
        </c:scaling>
        <c:delete val="0"/>
        <c:axPos val="b"/>
        <c:numFmt formatCode="General" sourceLinked="1"/>
        <c:majorTickMark val="none"/>
        <c:minorTickMark val="none"/>
        <c:tickLblPos val="low"/>
        <c:spPr>
          <a:noFill/>
          <a:ln w="12700" cap="flat" cmpd="sng" algn="ctr">
            <a:solidFill>
              <a:schemeClr val="tx1"/>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crossAx val="217312640"/>
        <c:crosses val="autoZero"/>
        <c:auto val="1"/>
        <c:lblAlgn val="ctr"/>
        <c:lblOffset val="100"/>
        <c:noMultiLvlLbl val="0"/>
      </c:catAx>
      <c:valAx>
        <c:axId val="217312640"/>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crossAx val="215436288"/>
        <c:crosses val="autoZero"/>
        <c:crossBetween val="between"/>
      </c:valAx>
      <c:spPr>
        <a:noFill/>
        <a:ln>
          <a:noFill/>
        </a:ln>
        <a:effectLst/>
      </c:spPr>
    </c:plotArea>
    <c:legend>
      <c:legendPos val="b"/>
      <c:layout>
        <c:manualLayout>
          <c:xMode val="edge"/>
          <c:yMode val="edge"/>
          <c:x val="0.16723677619361701"/>
          <c:y val="0.93435234113985677"/>
          <c:w val="0.67825312862996601"/>
          <c:h val="4.3103798239828538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HendersonSansW00-BasicLight" panose="02000505030000020004" pitchFamily="2" charset="0"/>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900">
          <a:latin typeface="HendersonSansW00-BasicLight" panose="02000505030000020004" pitchFamily="2" charset="0"/>
        </a:defRPr>
      </a:pPr>
      <a:endParaRPr lang="es-CR"/>
    </a:p>
  </c:txPr>
  <c:externalData r:id="rId4">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manualLayout>
          <c:layoutTarget val="inner"/>
          <c:xMode val="edge"/>
          <c:yMode val="edge"/>
          <c:x val="0.10104283006627403"/>
          <c:y val="6.1282659667541546E-2"/>
          <c:w val="0.89075659413472241"/>
          <c:h val="0.63671079896176408"/>
        </c:manualLayout>
      </c:layout>
      <c:barChart>
        <c:barDir val="col"/>
        <c:grouping val="clustered"/>
        <c:varyColors val="0"/>
        <c:ser>
          <c:idx val="0"/>
          <c:order val="0"/>
          <c:tx>
            <c:strRef>
              <c:f>'Inversión acum'!$J$7</c:f>
              <c:strCache>
                <c:ptCount val="1"/>
                <c:pt idx="0">
                  <c:v>2025</c:v>
                </c:pt>
              </c:strCache>
            </c:strRef>
          </c:tx>
          <c:spPr>
            <a:solidFill>
              <a:schemeClr val="accent1">
                <a:shade val="76000"/>
              </a:schemeClr>
            </a:solidFill>
            <a:ln>
              <a:noFill/>
            </a:ln>
            <a:effectLst/>
          </c:spPr>
          <c:invertIfNegative val="0"/>
          <c:dLbls>
            <c:dLbl>
              <c:idx val="0"/>
              <c:layout>
                <c:manualLayout>
                  <c:x val="-6.462035541195477E-3"/>
                  <c:y val="-1.108033240997236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C3C-4B61-A6F1-47F0436E0B44}"/>
                </c:ext>
              </c:extLst>
            </c:dLbl>
            <c:dLbl>
              <c:idx val="1"/>
              <c:layout>
                <c:manualLayout>
                  <c:x val="-6.7191601049868769E-3"/>
                  <c:y val="1.164434391500520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C3C-4B61-A6F1-47F0436E0B44}"/>
                </c:ext>
              </c:extLst>
            </c:dLbl>
            <c:dLbl>
              <c:idx val="2"/>
              <c:layout>
                <c:manualLayout>
                  <c:x val="-2.4110910186860438E-3"/>
                  <c:y val="4.215597711532671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7C3C-4B61-A6F1-47F0436E0B44}"/>
                </c:ext>
              </c:extLst>
            </c:dLbl>
            <c:dLbl>
              <c:idx val="3"/>
              <c:layout>
                <c:manualLayout>
                  <c:x val="-2.1542243928369714E-3"/>
                  <c:y val="1.67021127779081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C3C-4B61-A6F1-47F0436E0B44}"/>
                </c:ext>
              </c:extLst>
            </c:dLbl>
            <c:dLbl>
              <c:idx val="4"/>
              <c:layout>
                <c:manualLayout>
                  <c:x val="-9.3239879748472469E-3"/>
                  <c:y val="-1.108033240997229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C3C-4B61-A6F1-47F0436E0B44}"/>
                </c:ext>
              </c:extLst>
            </c:dLbl>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'Inversión acum'!$I$8:$I$12</c:f>
              <c:strCache>
                <c:ptCount val="5"/>
                <c:pt idx="0">
                  <c:v>MAQ, EQUIPO Y MOB</c:v>
                </c:pt>
                <c:pt idx="1">
                  <c:v>CONST, ADIC YMEJORAS</c:v>
                </c:pt>
                <c:pt idx="2">
                  <c:v>TERRENOS</c:v>
                </c:pt>
                <c:pt idx="3">
                  <c:v>BIENES DURADEROS DIV.</c:v>
                </c:pt>
                <c:pt idx="4">
                  <c:v>INVERSION PROG. MOPT</c:v>
                </c:pt>
              </c:strCache>
            </c:strRef>
          </c:cat>
          <c:val>
            <c:numRef>
              <c:f>'Inversión acum'!$J$8:$J$12</c:f>
              <c:numCache>
                <c:formatCode>#\ ##0.0</c:formatCode>
                <c:ptCount val="5"/>
                <c:pt idx="0">
                  <c:v>7790.6405805099994</c:v>
                </c:pt>
                <c:pt idx="1">
                  <c:v>32472.621944260005</c:v>
                </c:pt>
                <c:pt idx="2">
                  <c:v>1550.30653596</c:v>
                </c:pt>
                <c:pt idx="3">
                  <c:v>3713.7336657600003</c:v>
                </c:pt>
                <c:pt idx="4">
                  <c:v>43963.43872315</c:v>
                </c:pt>
              </c:numCache>
            </c:numRef>
          </c:val>
          <c:extLst>
            <c:ext xmlns:c16="http://schemas.microsoft.com/office/drawing/2014/chart" uri="{C3380CC4-5D6E-409C-BE32-E72D297353CC}">
              <c16:uniqueId val="{00000004-7C3C-4B61-A6F1-47F0436E0B44}"/>
            </c:ext>
          </c:extLst>
        </c:ser>
        <c:ser>
          <c:idx val="1"/>
          <c:order val="1"/>
          <c:tx>
            <c:strRef>
              <c:f>'Inversión acum'!$K$7</c:f>
              <c:strCache>
                <c:ptCount val="1"/>
                <c:pt idx="0">
                  <c:v>2026</c:v>
                </c:pt>
              </c:strCache>
            </c:strRef>
          </c:tx>
          <c:spPr>
            <a:solidFill>
              <a:schemeClr val="accent1">
                <a:tint val="77000"/>
              </a:schemeClr>
            </a:solidFill>
            <a:ln>
              <a:noFill/>
            </a:ln>
            <a:effectLst/>
          </c:spPr>
          <c:invertIfNegative val="0"/>
          <c:dLbls>
            <c:dLbl>
              <c:idx val="0"/>
              <c:layout>
                <c:manualLayout>
                  <c:x val="1.3986036555557137E-2"/>
                  <c:y val="3.107545161190894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C3C-4B61-A6F1-47F0436E0B44}"/>
                </c:ext>
              </c:extLst>
            </c:dLbl>
            <c:dLbl>
              <c:idx val="1"/>
              <c:layout>
                <c:manualLayout>
                  <c:x val="3.0401358002481674E-2"/>
                  <c:y val="-3.715897662324919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C3C-4B61-A6F1-47F0436E0B44}"/>
                </c:ext>
              </c:extLst>
            </c:dLbl>
            <c:dLbl>
              <c:idx val="3"/>
              <c:layout>
                <c:manualLayout>
                  <c:x val="1.8648110150140184E-2"/>
                  <c:y val="1.2044564890093347E-2"/>
                </c:manualLayout>
              </c:layout>
              <c:showLegendKey val="0"/>
              <c:showVal val="1"/>
              <c:showCatName val="0"/>
              <c:showSerName val="0"/>
              <c:showPercent val="0"/>
              <c:showBubbleSize val="0"/>
              <c:extLst>
                <c:ext xmlns:c15="http://schemas.microsoft.com/office/drawing/2012/chart" uri="{CE6537A1-D6FC-4f65-9D91-7224C49458BB}">
                  <c15:layout>
                    <c:manualLayout>
                      <c:w val="8.4786110596934874E-2"/>
                      <c:h val="0.10773863294188497"/>
                    </c:manualLayout>
                  </c15:layout>
                </c:ext>
                <c:ext xmlns:c16="http://schemas.microsoft.com/office/drawing/2014/chart" uri="{C3380CC4-5D6E-409C-BE32-E72D297353CC}">
                  <c16:uniqueId val="{00000007-7C3C-4B61-A6F1-47F0436E0B44}"/>
                </c:ext>
              </c:extLst>
            </c:dLbl>
            <c:dLbl>
              <c:idx val="4"/>
              <c:layout>
                <c:manualLayout>
                  <c:x val="1.3663671787861783E-2"/>
                  <c:y val="4.312001650200226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C3C-4B61-A6F1-47F0436E0B44}"/>
                </c:ext>
              </c:extLst>
            </c:dLbl>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Inter" panose="02000503000000020004" pitchFamily="2" charset="0"/>
                    <a:ea typeface="Inter" panose="02000503000000020004" pitchFamily="2" charset="0"/>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'Inversión acum'!$I$8:$I$12</c:f>
              <c:strCache>
                <c:ptCount val="5"/>
                <c:pt idx="0">
                  <c:v>MAQ, EQUIPO Y MOB</c:v>
                </c:pt>
                <c:pt idx="1">
                  <c:v>CONST, ADIC YMEJORAS</c:v>
                </c:pt>
                <c:pt idx="2">
                  <c:v>TERRENOS</c:v>
                </c:pt>
                <c:pt idx="3">
                  <c:v>BIENES DURADEROS DIV.</c:v>
                </c:pt>
                <c:pt idx="4">
                  <c:v>INVERSION PROG. MOPT</c:v>
                </c:pt>
              </c:strCache>
            </c:strRef>
          </c:cat>
          <c:val>
            <c:numRef>
              <c:f>'Inversión acum'!$K$8:$K$12</c:f>
              <c:numCache>
                <c:formatCode>#\ ##0.0</c:formatCode>
                <c:ptCount val="5"/>
                <c:pt idx="0">
                  <c:v>5209.5819759799997</c:v>
                </c:pt>
                <c:pt idx="1">
                  <c:v>32438.319324709999</c:v>
                </c:pt>
                <c:pt idx="2">
                  <c:v>1940.1424958400003</c:v>
                </c:pt>
                <c:pt idx="3">
                  <c:v>6191.2861901400011</c:v>
                </c:pt>
                <c:pt idx="4">
                  <c:v>42164.70408327</c:v>
                </c:pt>
              </c:numCache>
            </c:numRef>
          </c:val>
          <c:extLst>
            <c:ext xmlns:c16="http://schemas.microsoft.com/office/drawing/2014/chart" uri="{C3380CC4-5D6E-409C-BE32-E72D297353CC}">
              <c16:uniqueId val="{00000009-7C3C-4B61-A6F1-47F0436E0B44}"/>
            </c:ext>
          </c:extLst>
        </c:ser>
        <c:dLbls>
          <c:showLegendKey val="0"/>
          <c:showVal val="1"/>
          <c:showCatName val="0"/>
          <c:showSerName val="0"/>
          <c:showPercent val="0"/>
          <c:showBubbleSize val="0"/>
        </c:dLbls>
        <c:gapWidth val="219"/>
        <c:overlap val="-27"/>
        <c:axId val="226971648"/>
        <c:axId val="222065152"/>
      </c:barChart>
      <c:catAx>
        <c:axId val="226971648"/>
        <c:scaling>
          <c:orientation val="minMax"/>
        </c:scaling>
        <c:delete val="0"/>
        <c:axPos val="b"/>
        <c:numFmt formatCode="General" sourceLinked="0"/>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crossAx val="222065152"/>
        <c:crosses val="autoZero"/>
        <c:auto val="1"/>
        <c:lblAlgn val="ctr"/>
        <c:lblOffset val="100"/>
        <c:noMultiLvlLbl val="0"/>
      </c:catAx>
      <c:valAx>
        <c:axId val="222065152"/>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crossAx val="2269716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b="0" cap="none" spc="0">
          <a:ln w="0"/>
          <a:solidFill>
            <a:schemeClr val="tx1"/>
          </a:solidFill>
          <a:effectLst>
            <a:outerShdw blurRad="38100" dist="19050" dir="2700000" algn="tl" rotWithShape="0">
              <a:schemeClr val="dk1">
                <a:alpha val="40000"/>
              </a:schemeClr>
            </a:outerShdw>
          </a:effectLst>
        </a:defRPr>
      </a:pPr>
      <a:endParaRPr lang="es-CR"/>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6662871992637771E-2"/>
          <c:y val="5.9897811519968779E-2"/>
          <c:w val="0.90476163301892876"/>
          <c:h val="0.82597122795639921"/>
        </c:manualLayout>
      </c:layout>
      <c:lineChart>
        <c:grouping val="standard"/>
        <c:varyColors val="0"/>
        <c:ser>
          <c:idx val="0"/>
          <c:order val="0"/>
          <c:tx>
            <c:strRef>
              <c:f>GASTOS!$I$233</c:f>
              <c:strCache>
                <c:ptCount val="1"/>
                <c:pt idx="0">
                  <c:v>Variación mensual</c:v>
                </c:pt>
              </c:strCache>
            </c:strRef>
          </c:tx>
          <c:spPr>
            <a:ln w="28575" cap="rnd">
              <a:solidFill>
                <a:schemeClr val="accent1"/>
              </a:solidFill>
              <a:round/>
            </a:ln>
            <a:effectLst/>
          </c:spPr>
          <c:marker>
            <c:symbol val="none"/>
          </c:marker>
          <c:dLbls>
            <c:dLbl>
              <c:idx val="0"/>
              <c:layout>
                <c:manualLayout>
                  <c:x val="0"/>
                  <c:y val="7.465942943416968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5C0E-4EA6-9D56-887C276F265C}"/>
                </c:ext>
              </c:extLst>
            </c:dLbl>
            <c:dLbl>
              <c:idx val="1"/>
              <c:layout>
                <c:manualLayout>
                  <c:x val="2.3027386245733439E-3"/>
                  <c:y val="3.369352661972219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C0E-4EA6-9D56-887C276F265C}"/>
                </c:ext>
              </c:extLst>
            </c:dLbl>
            <c:dLbl>
              <c:idx val="2"/>
              <c:layout>
                <c:manualLayout>
                  <c:x val="2.2038563668716313E-3"/>
                  <c:y val="-6.770097728108018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5C0E-4EA6-9D56-887C276F265C}"/>
                </c:ext>
              </c:extLst>
            </c:dLbl>
            <c:dLbl>
              <c:idx val="4"/>
              <c:layout>
                <c:manualLayout>
                  <c:x val="2.2038563668716313E-3"/>
                  <c:y val="-4.513398485405345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5C0E-4EA6-9D56-887C276F265C}"/>
                </c:ext>
              </c:extLst>
            </c:dLbl>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GASTOS!$J$232:$O$232</c:f>
              <c:numCache>
                <c:formatCode>General</c:formatCode>
                <c:ptCount val="6"/>
                <c:pt idx="0">
                  <c:v>2021</c:v>
                </c:pt>
                <c:pt idx="1">
                  <c:v>2022</c:v>
                </c:pt>
                <c:pt idx="2">
                  <c:v>2023</c:v>
                </c:pt>
                <c:pt idx="3">
                  <c:v>2024</c:v>
                </c:pt>
                <c:pt idx="4">
                  <c:v>2025</c:v>
                </c:pt>
                <c:pt idx="5">
                  <c:v>2026</c:v>
                </c:pt>
              </c:numCache>
            </c:numRef>
          </c:cat>
          <c:val>
            <c:numRef>
              <c:f>GASTOS!$J$233:$O$233</c:f>
              <c:numCache>
                <c:formatCode>0.0%</c:formatCode>
                <c:ptCount val="6"/>
                <c:pt idx="0">
                  <c:v>-0.39864931952239069</c:v>
                </c:pt>
                <c:pt idx="1">
                  <c:v>1.0241329712259306</c:v>
                </c:pt>
                <c:pt idx="2">
                  <c:v>0.13970263323121235</c:v>
                </c:pt>
                <c:pt idx="3">
                  <c:v>0.87869013307046706</c:v>
                </c:pt>
                <c:pt idx="4">
                  <c:v>-0.46104598139319786</c:v>
                </c:pt>
                <c:pt idx="5">
                  <c:v>-0.47332155824536715</c:v>
                </c:pt>
              </c:numCache>
            </c:numRef>
          </c:val>
          <c:smooth val="1"/>
          <c:extLst>
            <c:ext xmlns:c16="http://schemas.microsoft.com/office/drawing/2014/chart" uri="{C3380CC4-5D6E-409C-BE32-E72D297353CC}">
              <c16:uniqueId val="{00000004-5C0E-4EA6-9D56-887C276F265C}"/>
            </c:ext>
          </c:extLst>
        </c:ser>
        <c:ser>
          <c:idx val="1"/>
          <c:order val="1"/>
          <c:tx>
            <c:strRef>
              <c:f>GASTOS!$I$234</c:f>
              <c:strCache>
                <c:ptCount val="1"/>
                <c:pt idx="0">
                  <c:v>Variación acumulada</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GASTOS!$J$232:$O$232</c:f>
              <c:numCache>
                <c:formatCode>General</c:formatCode>
                <c:ptCount val="6"/>
                <c:pt idx="0">
                  <c:v>2021</c:v>
                </c:pt>
                <c:pt idx="1">
                  <c:v>2022</c:v>
                </c:pt>
                <c:pt idx="2">
                  <c:v>2023</c:v>
                </c:pt>
                <c:pt idx="3">
                  <c:v>2024</c:v>
                </c:pt>
                <c:pt idx="4">
                  <c:v>2025</c:v>
                </c:pt>
                <c:pt idx="5">
                  <c:v>2026</c:v>
                </c:pt>
              </c:numCache>
            </c:numRef>
          </c:cat>
          <c:val>
            <c:numRef>
              <c:f>GASTOS!$J$234:$O$234</c:f>
              <c:numCache>
                <c:formatCode>0.0%</c:formatCode>
                <c:ptCount val="6"/>
                <c:pt idx="0">
                  <c:v>-9.7274624418107414E-2</c:v>
                </c:pt>
                <c:pt idx="1">
                  <c:v>-6.107148417957653E-2</c:v>
                </c:pt>
                <c:pt idx="2">
                  <c:v>2.6899241918797445E-2</c:v>
                </c:pt>
                <c:pt idx="3">
                  <c:v>0.63967062892757021</c:v>
                </c:pt>
                <c:pt idx="4">
                  <c:v>-0.16340406255309559</c:v>
                </c:pt>
                <c:pt idx="5">
                  <c:v>7.821804969534929E-2</c:v>
                </c:pt>
              </c:numCache>
            </c:numRef>
          </c:val>
          <c:smooth val="0"/>
          <c:extLst>
            <c:ext xmlns:c16="http://schemas.microsoft.com/office/drawing/2014/chart" uri="{C3380CC4-5D6E-409C-BE32-E72D297353CC}">
              <c16:uniqueId val="{00000005-5C0E-4EA6-9D56-887C276F265C}"/>
            </c:ext>
          </c:extLst>
        </c:ser>
        <c:dLbls>
          <c:showLegendKey val="0"/>
          <c:showVal val="0"/>
          <c:showCatName val="0"/>
          <c:showSerName val="0"/>
          <c:showPercent val="0"/>
          <c:showBubbleSize val="0"/>
        </c:dLbls>
        <c:smooth val="0"/>
        <c:axId val="221767168"/>
        <c:axId val="223554368"/>
      </c:lineChart>
      <c:catAx>
        <c:axId val="2217671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crossAx val="223554368"/>
        <c:crosses val="autoZero"/>
        <c:auto val="1"/>
        <c:lblAlgn val="ctr"/>
        <c:lblOffset val="100"/>
        <c:noMultiLvlLbl val="0"/>
      </c:catAx>
      <c:valAx>
        <c:axId val="223554368"/>
        <c:scaling>
          <c:orientation val="minMax"/>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crossAx val="2217671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cap="none" spc="0" baseline="0">
              <a:ln w="0"/>
              <a:solidFill>
                <a:schemeClr val="tx1"/>
              </a:solidFill>
              <a:effectLst>
                <a:outerShdw blurRad="38100" dist="19050" dir="2700000" algn="tl" rotWithShape="0">
                  <a:schemeClr val="dk1">
                    <a:alpha val="40000"/>
                  </a:schemeClr>
                </a:outerShdw>
              </a:effectLst>
              <a:latin typeface="+mn-lt"/>
              <a:ea typeface="+mn-ea"/>
              <a:cs typeface="+mn-cs"/>
            </a:defRPr>
          </a:pPr>
          <a:endParaRPr lang="es-C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b="0" cap="none" spc="0">
          <a:ln w="0"/>
          <a:solidFill>
            <a:schemeClr val="tx1"/>
          </a:solidFill>
          <a:effectLst>
            <a:outerShdw blurRad="38100" dist="19050" dir="2700000" algn="tl" rotWithShape="0">
              <a:schemeClr val="dk1">
                <a:alpha val="40000"/>
              </a:schemeClr>
            </a:outerShdw>
          </a:effectLst>
        </a:defRPr>
      </a:pPr>
      <a:endParaRPr lang="es-CR"/>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withinLinear" id="14">
  <a:schemeClr val="accent1"/>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withinLinear" id="14">
  <a:schemeClr val="accent1"/>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withinLinear" id="14">
  <a:schemeClr val="accent1"/>
</cs:colorStyle>
</file>

<file path=word/charts/colors11.xml><?xml version="1.0" encoding="utf-8"?>
<cs:colorStyle xmlns:cs="http://schemas.microsoft.com/office/drawing/2012/chartStyle" xmlns:a="http://schemas.openxmlformats.org/drawingml/2006/main" meth="withinLinear" id="14">
  <a:schemeClr val="accent1"/>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withinLinear" id="14">
  <a:schemeClr val="accent1"/>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withinLinear" id="14">
  <a:schemeClr val="accent1"/>
</cs:colorStyle>
</file>

<file path=word/charts/colors1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word/theme/themeOverride1.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2.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3.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4.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5.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6.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7.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8.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9.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0.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1.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2.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3.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4.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word/theme/themeOverride15.xml><?xml version="1.0" encoding="utf-8"?>
<a:themeOverride xmlns:a="http://schemas.openxmlformats.org/drawingml/2006/main">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EB04A67B5499E14787401D8D5CC90E62" ma:contentTypeVersion="14" ma:contentTypeDescription="Crear nuevo documento." ma:contentTypeScope="" ma:versionID="1e5b3963d25a1fe7c53d53a2901cfde0">
  <xsd:schema xmlns:xsd="http://www.w3.org/2001/XMLSchema" xmlns:xs="http://www.w3.org/2001/XMLSchema" xmlns:p="http://schemas.microsoft.com/office/2006/metadata/properties" xmlns:ns2="bfa8d9ad-d8d6-4138-9f3e-bbfc7e84e762" xmlns:ns3="8f7f62a7-2cfd-44f2-bfa8-5090edd2ce5d" xmlns:ns4="9fc00ab8-26fd-4610-8c83-f668fc072a64" targetNamespace="http://schemas.microsoft.com/office/2006/metadata/properties" ma:root="true" ma:fieldsID="29f927d52f5e5c2374d36927b0e2d5eb" ns2:_="" ns3:_="" ns4:_="">
    <xsd:import namespace="bfa8d9ad-d8d6-4138-9f3e-bbfc7e84e762"/>
    <xsd:import namespace="8f7f62a7-2cfd-44f2-bfa8-5090edd2ce5d"/>
    <xsd:import namespace="9fc00ab8-26fd-4610-8c83-f668fc072a6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4:SharedWithUsers" minOccurs="0"/>
                <xsd:element ref="ns4:SharedWithDetails" minOccurs="0"/>
                <xsd:element ref="ns2:MediaServiceSearchPropertie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a8d9ad-d8d6-4138-9f3e-bbfc7e84e7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Etiquetas de imagen" ma:readOnly="false" ma:fieldId="{5cf76f15-5ced-4ddc-b409-7134ff3c332f}" ma:taxonomyMulti="true" ma:sspId="37301049-b90b-4ad5-8634-b2f39309c4b7"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f7f62a7-2cfd-44f2-bfa8-5090edd2ce5d"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11186a89-7ce7-4ce9-9f81-e05a56f9bdbd}" ma:internalName="TaxCatchAll" ma:showField="CatchAllData" ma:web="8f7f62a7-2cfd-44f2-bfa8-5090edd2ce5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fc00ab8-26fd-4610-8c83-f668fc072a64" elementFormDefault="qualified">
    <xsd:import namespace="http://schemas.microsoft.com/office/2006/documentManagement/types"/>
    <xsd:import namespace="http://schemas.microsoft.com/office/infopath/2007/PartnerControls"/>
    <xsd:element name="SharedWithUsers" ma:index="1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talles de uso compartido"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8f7f62a7-2cfd-44f2-bfa8-5090edd2ce5d" xsi:nil="true"/>
    <lcf76f155ced4ddcb4097134ff3c332f xmlns="bfa8d9ad-d8d6-4138-9f3e-bbfc7e84e762">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95853DA-F6F6-45A7-A122-25689A23E239}"/>
</file>

<file path=customXml/itemProps2.xml><?xml version="1.0" encoding="utf-8"?>
<ds:datastoreItem xmlns:ds="http://schemas.openxmlformats.org/officeDocument/2006/customXml" ds:itemID="{A3C377BB-2531-304F-989C-3761F668D383}">
  <ds:schemaRefs>
    <ds:schemaRef ds:uri="http://schemas.openxmlformats.org/officeDocument/2006/bibliography"/>
  </ds:schemaRefs>
</ds:datastoreItem>
</file>

<file path=customXml/itemProps3.xml><?xml version="1.0" encoding="utf-8"?>
<ds:datastoreItem xmlns:ds="http://schemas.openxmlformats.org/officeDocument/2006/customXml" ds:itemID="{4F8945B5-C030-46A3-BAA1-1A6A09D85BF0}">
  <ds:schemaRefs>
    <ds:schemaRef ds:uri="http://schemas.microsoft.com/office/2006/metadata/properties"/>
    <ds:schemaRef ds:uri="http://schemas.microsoft.com/office/infopath/2007/PartnerControls"/>
    <ds:schemaRef ds:uri="db4f718c-c814-44d2-b9c8-a06ab2036f6a"/>
    <ds:schemaRef ds:uri="8f7f62a7-2cfd-44f2-bfa8-5090edd2ce5d"/>
  </ds:schemaRefs>
</ds:datastoreItem>
</file>

<file path=customXml/itemProps4.xml><?xml version="1.0" encoding="utf-8"?>
<ds:datastoreItem xmlns:ds="http://schemas.openxmlformats.org/officeDocument/2006/customXml" ds:itemID="{B5C0F777-2D2F-495E-ABBE-E2B4B3ECA685}">
  <ds:schemaRefs>
    <ds:schemaRef ds:uri="http://schemas.microsoft.com/sharepoint/v3/contenttype/forms"/>
  </ds:schemaRefs>
</ds:datastoreItem>
</file>

<file path=docMetadata/LabelInfo.xml><?xml version="1.0" encoding="utf-8"?>
<clbl:labelList xmlns:clbl="http://schemas.microsoft.com/office/2020/mipLabelMetadata">
  <clbl:label id="{86d7f15d-ee0a-4f85-8d7f-2bc9b89bff51}" enabled="0" method="" siteId="{86d7f15d-ee0a-4f85-8d7f-2bc9b89bff51}" removed="1"/>
</clbl:labelList>
</file>

<file path=docProps/app.xml><?xml version="1.0" encoding="utf-8"?>
<Properties xmlns="http://schemas.openxmlformats.org/officeDocument/2006/extended-properties" xmlns:vt="http://schemas.openxmlformats.org/officeDocument/2006/docPropsVTypes">
  <Template>Normal</Template>
  <TotalTime>94</TotalTime>
  <Pages>15</Pages>
  <Words>2260</Words>
  <Characters>12436</Characters>
  <Application>Microsoft Office Word</Application>
  <DocSecurity>0</DocSecurity>
  <Lines>103</Lines>
  <Paragraphs>29</Paragraphs>
  <ScaleCrop>false</ScaleCrop>
  <Company/>
  <LinksUpToDate>false</LinksUpToDate>
  <CharactersWithSpaces>14667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Carolina Chacon</dc:creator>
  <cp:keywords/>
  <dc:description/>
  <cp:lastModifiedBy>Vivian Martinez Rivera</cp:lastModifiedBy>
  <cp:revision>73</cp:revision>
  <dcterms:created xsi:type="dcterms:W3CDTF">2026-08-13T15:21:00Z</dcterms:created>
  <dcterms:modified xsi:type="dcterms:W3CDTF">2026-08-13T17:13:00Z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cdde0556-1f76-452e-9e94-03158f226e4e_Enabled">
    <vt:lpwstr>true</vt:lpwstr>
  </property>
  <property fmtid="{D5CDD505-2E9C-101B-9397-08002B2CF9AE}" pid="3" name="MSIP_Label_cdde0556-1f76-452e-9e94-03158f226e4e_SetDate">
    <vt:lpwstr>2026-06-19T18:34:48Z</vt:lpwstr>
  </property>
  <property fmtid="{D5CDD505-2E9C-101B-9397-08002B2CF9AE}" pid="4" name="MSIP_Label_cdde0556-1f76-452e-9e94-03158f226e4e_Method">
    <vt:lpwstr>Standard</vt:lpwstr>
  </property>
  <property fmtid="{D5CDD505-2E9C-101B-9397-08002B2CF9AE}" pid="5" name="MSIP_Label_cdde0556-1f76-452e-9e94-03158f226e4e_Name">
    <vt:lpwstr>Private</vt:lpwstr>
  </property>
  <property fmtid="{D5CDD505-2E9C-101B-9397-08002B2CF9AE}" pid="6" name="MSIP_Label_cdde0556-1f76-452e-9e94-03158f226e4e_SiteId">
    <vt:lpwstr>7015a19d-0dbb-4c31-8709-253cf07f631f</vt:lpwstr>
  </property>
  <property fmtid="{D5CDD505-2E9C-101B-9397-08002B2CF9AE}" pid="7" name="MSIP_Label_cdde0556-1f76-452e-9e94-03158f226e4e_ActionId">
    <vt:lpwstr>76f5b24e-028f-4a8e-875b-4454e6c524db</vt:lpwstr>
  </property>
  <property fmtid="{D5CDD505-2E9C-101B-9397-08002B2CF9AE}" pid="8" name="MSIP_Label_cdde0556-1f76-452e-9e94-03158f226e4e_ContentBits">
    <vt:lpwstr>0</vt:lpwstr>
  </property>
  <property fmtid="{D5CDD505-2E9C-101B-9397-08002B2CF9AE}" pid="9" name="MSIP_Label_cdde0556-1f76-452e-9e94-03158f226e4e_Tag">
    <vt:lpwstr>50, 3, 0, 1</vt:lpwstr>
  </property>
  <property fmtid="{D5CDD505-2E9C-101B-9397-08002B2CF9AE}" pid="10" name="ContentTypeId">
    <vt:lpwstr>0x010100EB04A67B5499E14787401D8D5CC90E62</vt:lpwstr>
  </property>
  <property fmtid="{D5CDD505-2E9C-101B-9397-08002B2CF9AE}" pid="11" name="MediaServiceImageTags">
    <vt:lpwstr/>
  </property>
</Properties>
</file>