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81"/>
  </p:notesMasterIdLst>
  <p:handoutMasterIdLst>
    <p:handoutMasterId r:id="rId82"/>
  </p:handoutMasterIdLst>
  <p:sldIdLst>
    <p:sldId id="1145" r:id="rId6"/>
    <p:sldId id="1179" r:id="rId7"/>
    <p:sldId id="1178" r:id="rId8"/>
    <p:sldId id="1022" r:id="rId9"/>
    <p:sldId id="1180" r:id="rId10"/>
    <p:sldId id="1190" r:id="rId11"/>
    <p:sldId id="1160" r:id="rId12"/>
    <p:sldId id="275" r:id="rId13"/>
    <p:sldId id="1186" r:id="rId14"/>
    <p:sldId id="266" r:id="rId15"/>
    <p:sldId id="1187" r:id="rId16"/>
    <p:sldId id="1188" r:id="rId17"/>
    <p:sldId id="1189" r:id="rId18"/>
    <p:sldId id="1165" r:id="rId19"/>
    <p:sldId id="259" r:id="rId20"/>
    <p:sldId id="1185" r:id="rId21"/>
    <p:sldId id="273" r:id="rId22"/>
    <p:sldId id="279" r:id="rId23"/>
    <p:sldId id="277" r:id="rId24"/>
    <p:sldId id="278" r:id="rId25"/>
    <p:sldId id="280" r:id="rId26"/>
    <p:sldId id="1152" r:id="rId27"/>
    <p:sldId id="1159" r:id="rId28"/>
    <p:sldId id="1158" r:id="rId29"/>
    <p:sldId id="1156" r:id="rId30"/>
    <p:sldId id="1154" r:id="rId31"/>
    <p:sldId id="1153" r:id="rId32"/>
    <p:sldId id="1164" r:id="rId33"/>
    <p:sldId id="1125" r:id="rId34"/>
    <p:sldId id="1080" r:id="rId35"/>
    <p:sldId id="1070" r:id="rId36"/>
    <p:sldId id="1069" r:id="rId37"/>
    <p:sldId id="1144" r:id="rId38"/>
    <p:sldId id="1128" r:id="rId39"/>
    <p:sldId id="1135" r:id="rId40"/>
    <p:sldId id="1151" r:id="rId41"/>
    <p:sldId id="1099" r:id="rId42"/>
    <p:sldId id="1121" r:id="rId43"/>
    <p:sldId id="1166" r:id="rId44"/>
    <p:sldId id="1181" r:id="rId45"/>
    <p:sldId id="1182" r:id="rId46"/>
    <p:sldId id="1183" r:id="rId47"/>
    <p:sldId id="1184" r:id="rId48"/>
    <p:sldId id="1167" r:id="rId49"/>
    <p:sldId id="271" r:id="rId50"/>
    <p:sldId id="264" r:id="rId51"/>
    <p:sldId id="261" r:id="rId52"/>
    <p:sldId id="267" r:id="rId53"/>
    <p:sldId id="269" r:id="rId54"/>
    <p:sldId id="1168" r:id="rId55"/>
    <p:sldId id="1195" r:id="rId56"/>
    <p:sldId id="1197" r:id="rId57"/>
    <p:sldId id="1198" r:id="rId58"/>
    <p:sldId id="1199" r:id="rId59"/>
    <p:sldId id="1169" r:id="rId60"/>
    <p:sldId id="260" r:id="rId61"/>
    <p:sldId id="1175" r:id="rId62"/>
    <p:sldId id="1176" r:id="rId63"/>
    <p:sldId id="1177" r:id="rId64"/>
    <p:sldId id="1170" r:id="rId65"/>
    <p:sldId id="1202" r:id="rId66"/>
    <p:sldId id="1203" r:id="rId67"/>
    <p:sldId id="1204" r:id="rId68"/>
    <p:sldId id="1171" r:id="rId69"/>
    <p:sldId id="1200" r:id="rId70"/>
    <p:sldId id="1201" r:id="rId71"/>
    <p:sldId id="1172" r:id="rId72"/>
    <p:sldId id="1192" r:id="rId73"/>
    <p:sldId id="1191" r:id="rId74"/>
    <p:sldId id="1193" r:id="rId75"/>
    <p:sldId id="1205" r:id="rId76"/>
    <p:sldId id="1206" r:id="rId77"/>
    <p:sldId id="1134" r:id="rId78"/>
    <p:sldId id="276" r:id="rId79"/>
    <p:sldId id="1147" r:id="rId80"/>
  </p:sldIdLst>
  <p:sldSz cx="9144000" cy="6858000" type="screen4x3"/>
  <p:notesSz cx="7010400" cy="9296400"/>
  <p:defaultTextStyle>
    <a:defPPr>
      <a:defRPr lang="es-C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ter Acuña" initials="WAA" lastIdx="8" clrIdx="0"/>
  <p:cmAuthor id="7" name="Estefani Paola Flores Salazar" initials="ES" lastIdx="2" clrIdx="7">
    <p:extLst>
      <p:ext uri="{19B8F6BF-5375-455C-9EA6-DF929625EA0E}">
        <p15:presenceInfo xmlns:p15="http://schemas.microsoft.com/office/powerpoint/2012/main" userId="S::floresse@hacienda.go.cr::de6661c5-e959-4fba-8fd4-b79c1124d8a9" providerId="AD"/>
      </p:ext>
    </p:extLst>
  </p:cmAuthor>
  <p:cmAuthor id="1" name="Walter Acua Aguilar" initials="WAA" lastIdx="3" clrIdx="1"/>
  <p:cmAuthor id="2" name="Melvin Quiros Romero" initials="MQR" lastIdx="7" clrIdx="2"/>
  <p:cmAuthor id="3" name="Rossaura Trigueros Elizondo" initials="RTE" lastIdx="4" clrIdx="3"/>
  <p:cmAuthor id="4" name="Andrea Natalia Ocampo Chacon" initials="ANOC" lastIdx="1" clrIdx="4">
    <p:extLst>
      <p:ext uri="{19B8F6BF-5375-455C-9EA6-DF929625EA0E}">
        <p15:presenceInfo xmlns:p15="http://schemas.microsoft.com/office/powerpoint/2012/main" userId="S-1-5-21-1177430068-841886121-526660263-73638" providerId="AD"/>
      </p:ext>
    </p:extLst>
  </p:cmAuthor>
  <p:cmAuthor id="5" name="Fabio Gamboa Naranjo" initials="FGN" lastIdx="1" clrIdx="5">
    <p:extLst>
      <p:ext uri="{19B8F6BF-5375-455C-9EA6-DF929625EA0E}">
        <p15:presenceInfo xmlns:p15="http://schemas.microsoft.com/office/powerpoint/2012/main" userId="S-1-5-21-1177430068-841886121-526660263-132489" providerId="AD"/>
      </p:ext>
    </p:extLst>
  </p:cmAuthor>
  <p:cmAuthor id="6" name="Walter Acuna Aguilar" initials="WAA" lastIdx="75" clrIdx="6">
    <p:extLst>
      <p:ext uri="{19B8F6BF-5375-455C-9EA6-DF929625EA0E}">
        <p15:presenceInfo xmlns:p15="http://schemas.microsoft.com/office/powerpoint/2012/main" userId="S-1-5-21-1177430068-841886121-526660263-19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F00"/>
    <a:srgbClr val="4274B0"/>
    <a:srgbClr val="A9C4F9"/>
    <a:srgbClr val="E9EFF7"/>
    <a:srgbClr val="339933"/>
    <a:srgbClr val="C96009"/>
    <a:srgbClr val="000000"/>
    <a:srgbClr val="5F9636"/>
    <a:srgbClr val="EA4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96B8A-D3C6-475A-89DA-2A2A2D7132ED}" v="566" dt="2023-11-17T16:49:12.183"/>
    <p1510:client id="{383DDA85-2971-4641-B997-63DAC51491E6}" v="4" dt="2023-11-17T14:50:59.967"/>
    <p1510:client id="{78757362-4C9F-498A-86AF-CAD6FF3958BB}" v="294" dt="2023-11-17T16:38:20.07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Acuna Aguilar" userId="041546d2-9318-4420-96dd-54ef9af3520d" providerId="ADAL" clId="{78757362-4C9F-498A-86AF-CAD6FF3958BB}"/>
    <pc:docChg chg="undo custSel modSld">
      <pc:chgData name="Walter Acuna Aguilar" userId="041546d2-9318-4420-96dd-54ef9af3520d" providerId="ADAL" clId="{78757362-4C9F-498A-86AF-CAD6FF3958BB}" dt="2023-11-17T16:38:20.072" v="230" actId="1076"/>
      <pc:docMkLst>
        <pc:docMk/>
      </pc:docMkLst>
      <pc:sldChg chg="modSp mod">
        <pc:chgData name="Walter Acuna Aguilar" userId="041546d2-9318-4420-96dd-54ef9af3520d" providerId="ADAL" clId="{78757362-4C9F-498A-86AF-CAD6FF3958BB}" dt="2023-11-17T14:49:20.662" v="25" actId="108"/>
        <pc:sldMkLst>
          <pc:docMk/>
          <pc:sldMk cId="3452310763" sldId="259"/>
        </pc:sldMkLst>
        <pc:spChg chg="mod">
          <ac:chgData name="Walter Acuna Aguilar" userId="041546d2-9318-4420-96dd-54ef9af3520d" providerId="ADAL" clId="{78757362-4C9F-498A-86AF-CAD6FF3958BB}" dt="2023-11-17T14:46:11.208" v="19" actId="1076"/>
          <ac:spMkLst>
            <pc:docMk/>
            <pc:sldMk cId="3452310763" sldId="259"/>
            <ac:spMk id="9" creationId="{1DFEF90B-8482-A9D4-8BE1-252EFD6A4D31}"/>
          </ac:spMkLst>
        </pc:spChg>
        <pc:graphicFrameChg chg="mod modGraphic">
          <ac:chgData name="Walter Acuna Aguilar" userId="041546d2-9318-4420-96dd-54ef9af3520d" providerId="ADAL" clId="{78757362-4C9F-498A-86AF-CAD6FF3958BB}" dt="2023-11-17T14:49:20.662" v="25" actId="108"/>
          <ac:graphicFrameMkLst>
            <pc:docMk/>
            <pc:sldMk cId="3452310763" sldId="259"/>
            <ac:graphicFrameMk id="4" creationId="{89EE9C26-4B44-6D43-254F-7AC765920636}"/>
          </ac:graphicFrameMkLst>
        </pc:graphicFrameChg>
      </pc:sldChg>
      <pc:sldChg chg="modSp mod">
        <pc:chgData name="Walter Acuna Aguilar" userId="041546d2-9318-4420-96dd-54ef9af3520d" providerId="ADAL" clId="{78757362-4C9F-498A-86AF-CAD6FF3958BB}" dt="2023-11-17T15:30:41.139" v="134" actId="113"/>
        <pc:sldMkLst>
          <pc:docMk/>
          <pc:sldMk cId="1223383502" sldId="261"/>
        </pc:sldMkLst>
        <pc:spChg chg="mod">
          <ac:chgData name="Walter Acuna Aguilar" userId="041546d2-9318-4420-96dd-54ef9af3520d" providerId="ADAL" clId="{78757362-4C9F-498A-86AF-CAD6FF3958BB}" dt="2023-11-17T15:16:16.934" v="103" actId="255"/>
          <ac:spMkLst>
            <pc:docMk/>
            <pc:sldMk cId="1223383502" sldId="261"/>
            <ac:spMk id="2" creationId="{CCC937ED-0539-7E6B-F3EC-3C985BFF7945}"/>
          </ac:spMkLst>
        </pc:spChg>
        <pc:graphicFrameChg chg="modGraphic">
          <ac:chgData name="Walter Acuna Aguilar" userId="041546d2-9318-4420-96dd-54ef9af3520d" providerId="ADAL" clId="{78757362-4C9F-498A-86AF-CAD6FF3958BB}" dt="2023-11-17T15:30:41.139" v="134" actId="113"/>
          <ac:graphicFrameMkLst>
            <pc:docMk/>
            <pc:sldMk cId="1223383502" sldId="261"/>
            <ac:graphicFrameMk id="6" creationId="{25F05475-FA89-4CE6-2B92-4D174FF67A83}"/>
          </ac:graphicFrameMkLst>
        </pc:graphicFrameChg>
      </pc:sldChg>
      <pc:sldChg chg="modSp mod">
        <pc:chgData name="Walter Acuna Aguilar" userId="041546d2-9318-4420-96dd-54ef9af3520d" providerId="ADAL" clId="{78757362-4C9F-498A-86AF-CAD6FF3958BB}" dt="2023-11-17T15:30:23.491" v="133" actId="113"/>
        <pc:sldMkLst>
          <pc:docMk/>
          <pc:sldMk cId="2509277931" sldId="264"/>
        </pc:sldMkLst>
        <pc:graphicFrameChg chg="modGraphic">
          <ac:chgData name="Walter Acuna Aguilar" userId="041546d2-9318-4420-96dd-54ef9af3520d" providerId="ADAL" clId="{78757362-4C9F-498A-86AF-CAD6FF3958BB}" dt="2023-11-17T15:30:23.491" v="133" actId="113"/>
          <ac:graphicFrameMkLst>
            <pc:docMk/>
            <pc:sldMk cId="2509277931" sldId="264"/>
            <ac:graphicFrameMk id="4" creationId="{90D4EC4F-D1D7-176B-4B3B-51CB78CA1FB6}"/>
          </ac:graphicFrameMkLst>
        </pc:graphicFrameChg>
      </pc:sldChg>
      <pc:sldChg chg="modSp mod">
        <pc:chgData name="Walter Acuna Aguilar" userId="041546d2-9318-4420-96dd-54ef9af3520d" providerId="ADAL" clId="{78757362-4C9F-498A-86AF-CAD6FF3958BB}" dt="2023-11-17T14:54:57.471" v="35" actId="255"/>
        <pc:sldMkLst>
          <pc:docMk/>
          <pc:sldMk cId="578656405" sldId="275"/>
        </pc:sldMkLst>
        <pc:spChg chg="mod">
          <ac:chgData name="Walter Acuna Aguilar" userId="041546d2-9318-4420-96dd-54ef9af3520d" providerId="ADAL" clId="{78757362-4C9F-498A-86AF-CAD6FF3958BB}" dt="2023-11-17T14:54:57.471" v="35" actId="255"/>
          <ac:spMkLst>
            <pc:docMk/>
            <pc:sldMk cId="578656405" sldId="275"/>
            <ac:spMk id="4" creationId="{EB44BE80-129A-3FD3-6B6A-6D27ADA1093E}"/>
          </ac:spMkLst>
        </pc:spChg>
        <pc:spChg chg="mod">
          <ac:chgData name="Walter Acuna Aguilar" userId="041546d2-9318-4420-96dd-54ef9af3520d" providerId="ADAL" clId="{78757362-4C9F-498A-86AF-CAD6FF3958BB}" dt="2023-11-17T14:42:58.655" v="5" actId="1076"/>
          <ac:spMkLst>
            <pc:docMk/>
            <pc:sldMk cId="578656405" sldId="275"/>
            <ac:spMk id="12" creationId="{2E34939E-A528-8168-A547-FBD1BB667A38}"/>
          </ac:spMkLst>
        </pc:spChg>
        <pc:spChg chg="mod">
          <ac:chgData name="Walter Acuna Aguilar" userId="041546d2-9318-4420-96dd-54ef9af3520d" providerId="ADAL" clId="{78757362-4C9F-498A-86AF-CAD6FF3958BB}" dt="2023-11-17T14:43:03.176" v="6" actId="1076"/>
          <ac:spMkLst>
            <pc:docMk/>
            <pc:sldMk cId="578656405" sldId="275"/>
            <ac:spMk id="13" creationId="{580BFF83-A44D-2636-954B-F0D5CA632723}"/>
          </ac:spMkLst>
        </pc:spChg>
        <pc:graphicFrameChg chg="mod modGraphic">
          <ac:chgData name="Walter Acuna Aguilar" userId="041546d2-9318-4420-96dd-54ef9af3520d" providerId="ADAL" clId="{78757362-4C9F-498A-86AF-CAD6FF3958BB}" dt="2023-11-17T14:49:04.988" v="23"/>
          <ac:graphicFrameMkLst>
            <pc:docMk/>
            <pc:sldMk cId="578656405" sldId="275"/>
            <ac:graphicFrameMk id="2" creationId="{691E7E71-54BF-0E9C-06DB-07535F24398A}"/>
          </ac:graphicFrameMkLst>
        </pc:graphicFrameChg>
      </pc:sldChg>
      <pc:sldChg chg="modSp mod">
        <pc:chgData name="Walter Acuna Aguilar" userId="041546d2-9318-4420-96dd-54ef9af3520d" providerId="ADAL" clId="{78757362-4C9F-498A-86AF-CAD6FF3958BB}" dt="2023-11-17T16:38:20.072" v="230" actId="1076"/>
        <pc:sldMkLst>
          <pc:docMk/>
          <pc:sldMk cId="0" sldId="276"/>
        </pc:sldMkLst>
        <pc:spChg chg="mod">
          <ac:chgData name="Walter Acuna Aguilar" userId="041546d2-9318-4420-96dd-54ef9af3520d" providerId="ADAL" clId="{78757362-4C9F-498A-86AF-CAD6FF3958BB}" dt="2023-11-17T16:23:10.469" v="213" actId="123"/>
          <ac:spMkLst>
            <pc:docMk/>
            <pc:sldMk cId="0" sldId="276"/>
            <ac:spMk id="3" creationId="{ADC5D797-6399-23D5-76ED-E3717D7B1FEA}"/>
          </ac:spMkLst>
        </pc:spChg>
        <pc:spChg chg="mod">
          <ac:chgData name="Walter Acuna Aguilar" userId="041546d2-9318-4420-96dd-54ef9af3520d" providerId="ADAL" clId="{78757362-4C9F-498A-86AF-CAD6FF3958BB}" dt="2023-11-17T16:38:09.609" v="229" actId="1076"/>
          <ac:spMkLst>
            <pc:docMk/>
            <pc:sldMk cId="0" sldId="276"/>
            <ac:spMk id="6" creationId="{7234A605-0F47-16BA-7ADE-4EC01A46E70E}"/>
          </ac:spMkLst>
        </pc:spChg>
        <pc:spChg chg="mod">
          <ac:chgData name="Walter Acuna Aguilar" userId="041546d2-9318-4420-96dd-54ef9af3520d" providerId="ADAL" clId="{78757362-4C9F-498A-86AF-CAD6FF3958BB}" dt="2023-11-17T16:23:14.694" v="214" actId="123"/>
          <ac:spMkLst>
            <pc:docMk/>
            <pc:sldMk cId="0" sldId="276"/>
            <ac:spMk id="55298" creationId="{00000000-0000-0000-0000-000000000000}"/>
          </ac:spMkLst>
        </pc:spChg>
        <pc:spChg chg="mod">
          <ac:chgData name="Walter Acuna Aguilar" userId="041546d2-9318-4420-96dd-54ef9af3520d" providerId="ADAL" clId="{78757362-4C9F-498A-86AF-CAD6FF3958BB}" dt="2023-11-17T16:38:20.072" v="230" actId="1076"/>
          <ac:spMkLst>
            <pc:docMk/>
            <pc:sldMk cId="0" sldId="276"/>
            <ac:spMk id="55307" creationId="{00000000-0000-0000-0000-000000000000}"/>
          </ac:spMkLst>
        </pc:spChg>
        <pc:spChg chg="mod">
          <ac:chgData name="Walter Acuna Aguilar" userId="041546d2-9318-4420-96dd-54ef9af3520d" providerId="ADAL" clId="{78757362-4C9F-498A-86AF-CAD6FF3958BB}" dt="2023-11-17T15:44:54.384" v="188" actId="6549"/>
          <ac:spMkLst>
            <pc:docMk/>
            <pc:sldMk cId="0" sldId="276"/>
            <ac:spMk id="55311" creationId="{00000000-0000-0000-0000-000000000000}"/>
          </ac:spMkLst>
        </pc:spChg>
        <pc:spChg chg="mod">
          <ac:chgData name="Walter Acuna Aguilar" userId="041546d2-9318-4420-96dd-54ef9af3520d" providerId="ADAL" clId="{78757362-4C9F-498A-86AF-CAD6FF3958BB}" dt="2023-11-17T16:23:20.656" v="215" actId="123"/>
          <ac:spMkLst>
            <pc:docMk/>
            <pc:sldMk cId="0" sldId="276"/>
            <ac:spMk id="55312" creationId="{00000000-0000-0000-0000-000000000000}"/>
          </ac:spMkLst>
        </pc:spChg>
        <pc:spChg chg="mod">
          <ac:chgData name="Walter Acuna Aguilar" userId="041546d2-9318-4420-96dd-54ef9af3520d" providerId="ADAL" clId="{78757362-4C9F-498A-86AF-CAD6FF3958BB}" dt="2023-11-17T16:23:24.551" v="216" actId="123"/>
          <ac:spMkLst>
            <pc:docMk/>
            <pc:sldMk cId="0" sldId="276"/>
            <ac:spMk id="55314" creationId="{00000000-0000-0000-0000-000000000000}"/>
          </ac:spMkLst>
        </pc:spChg>
      </pc:sldChg>
      <pc:sldChg chg="modSp mod">
        <pc:chgData name="Walter Acuna Aguilar" userId="041546d2-9318-4420-96dd-54ef9af3520d" providerId="ADAL" clId="{78757362-4C9F-498A-86AF-CAD6FF3958BB}" dt="2023-11-17T15:23:30.131" v="118" actId="207"/>
        <pc:sldMkLst>
          <pc:docMk/>
          <pc:sldMk cId="1195020504" sldId="279"/>
        </pc:sldMkLst>
        <pc:spChg chg="mod">
          <ac:chgData name="Walter Acuna Aguilar" userId="041546d2-9318-4420-96dd-54ef9af3520d" providerId="ADAL" clId="{78757362-4C9F-498A-86AF-CAD6FF3958BB}" dt="2023-11-17T15:23:30.131" v="118" actId="207"/>
          <ac:spMkLst>
            <pc:docMk/>
            <pc:sldMk cId="1195020504" sldId="279"/>
            <ac:spMk id="7" creationId="{5286780E-0309-9918-A3BA-F7374D9073DB}"/>
          </ac:spMkLst>
        </pc:spChg>
      </pc:sldChg>
      <pc:sldChg chg="modSp">
        <pc:chgData name="Walter Acuna Aguilar" userId="041546d2-9318-4420-96dd-54ef9af3520d" providerId="ADAL" clId="{78757362-4C9F-498A-86AF-CAD6FF3958BB}" dt="2023-11-17T14:54:36.602" v="34" actId="255"/>
        <pc:sldMkLst>
          <pc:docMk/>
          <pc:sldMk cId="2746896723" sldId="1022"/>
        </pc:sldMkLst>
        <pc:spChg chg="mod">
          <ac:chgData name="Walter Acuna Aguilar" userId="041546d2-9318-4420-96dd-54ef9af3520d" providerId="ADAL" clId="{78757362-4C9F-498A-86AF-CAD6FF3958BB}" dt="2023-11-17T14:54:36.602" v="34" actId="255"/>
          <ac:spMkLst>
            <pc:docMk/>
            <pc:sldMk cId="2746896723" sldId="1022"/>
            <ac:spMk id="13" creationId="{993D847F-5DF5-4CA4-9E52-5D2F5C7AA164}"/>
          </ac:spMkLst>
        </pc:spChg>
      </pc:sldChg>
      <pc:sldChg chg="modSp">
        <pc:chgData name="Walter Acuna Aguilar" userId="041546d2-9318-4420-96dd-54ef9af3520d" providerId="ADAL" clId="{78757362-4C9F-498A-86AF-CAD6FF3958BB}" dt="2023-11-17T15:25:41.343" v="121" actId="207"/>
        <pc:sldMkLst>
          <pc:docMk/>
          <pc:sldMk cId="826058497" sldId="1069"/>
        </pc:sldMkLst>
        <pc:spChg chg="mod">
          <ac:chgData name="Walter Acuna Aguilar" userId="041546d2-9318-4420-96dd-54ef9af3520d" providerId="ADAL" clId="{78757362-4C9F-498A-86AF-CAD6FF3958BB}" dt="2023-11-17T15:25:41.343" v="121" actId="207"/>
          <ac:spMkLst>
            <pc:docMk/>
            <pc:sldMk cId="826058497" sldId="1069"/>
            <ac:spMk id="5" creationId="{216A502E-C73F-611A-266D-025D849F4D5C}"/>
          </ac:spMkLst>
        </pc:spChg>
      </pc:sldChg>
      <pc:sldChg chg="modSp">
        <pc:chgData name="Walter Acuna Aguilar" userId="041546d2-9318-4420-96dd-54ef9af3520d" providerId="ADAL" clId="{78757362-4C9F-498A-86AF-CAD6FF3958BB}" dt="2023-11-17T15:25:20.146" v="120" actId="2711"/>
        <pc:sldMkLst>
          <pc:docMk/>
          <pc:sldMk cId="2549775030" sldId="1070"/>
        </pc:sldMkLst>
        <pc:spChg chg="mod">
          <ac:chgData name="Walter Acuna Aguilar" userId="041546d2-9318-4420-96dd-54ef9af3520d" providerId="ADAL" clId="{78757362-4C9F-498A-86AF-CAD6FF3958BB}" dt="2023-11-17T15:25:20.146" v="120" actId="2711"/>
          <ac:spMkLst>
            <pc:docMk/>
            <pc:sldMk cId="2549775030" sldId="1070"/>
            <ac:spMk id="6" creationId="{79E48D24-4F04-455C-A5E7-D00C34D920A0}"/>
          </ac:spMkLst>
        </pc:spChg>
      </pc:sldChg>
      <pc:sldChg chg="modSp mod addAnim delAnim">
        <pc:chgData name="Walter Acuna Aguilar" userId="041546d2-9318-4420-96dd-54ef9af3520d" providerId="ADAL" clId="{78757362-4C9F-498A-86AF-CAD6FF3958BB}" dt="2023-11-17T16:18:38.360" v="212" actId="14734"/>
        <pc:sldMkLst>
          <pc:docMk/>
          <pc:sldMk cId="4040842628" sldId="1080"/>
        </pc:sldMkLst>
        <pc:spChg chg="mod">
          <ac:chgData name="Walter Acuna Aguilar" userId="041546d2-9318-4420-96dd-54ef9af3520d" providerId="ADAL" clId="{78757362-4C9F-498A-86AF-CAD6FF3958BB}" dt="2023-11-17T16:18:06.720" v="210" actId="2711"/>
          <ac:spMkLst>
            <pc:docMk/>
            <pc:sldMk cId="4040842628" sldId="1080"/>
            <ac:spMk id="9" creationId="{662B13DA-0554-46D7-FD85-3C39C120DEBB}"/>
          </ac:spMkLst>
        </pc:spChg>
        <pc:spChg chg="mod">
          <ac:chgData name="Walter Acuna Aguilar" userId="041546d2-9318-4420-96dd-54ef9af3520d" providerId="ADAL" clId="{78757362-4C9F-498A-86AF-CAD6FF3958BB}" dt="2023-11-17T16:18:15.871" v="211" actId="2711"/>
          <ac:spMkLst>
            <pc:docMk/>
            <pc:sldMk cId="4040842628" sldId="1080"/>
            <ac:spMk id="10" creationId="{784BB7AB-715C-F530-9B27-8787F97CF965}"/>
          </ac:spMkLst>
        </pc:spChg>
        <pc:graphicFrameChg chg="modGraphic">
          <ac:chgData name="Walter Acuna Aguilar" userId="041546d2-9318-4420-96dd-54ef9af3520d" providerId="ADAL" clId="{78757362-4C9F-498A-86AF-CAD6FF3958BB}" dt="2023-11-17T16:18:38.360" v="212" actId="14734"/>
          <ac:graphicFrameMkLst>
            <pc:docMk/>
            <pc:sldMk cId="4040842628" sldId="1080"/>
            <ac:graphicFrameMk id="4" creationId="{00000000-0000-0000-0000-000000000000}"/>
          </ac:graphicFrameMkLst>
        </pc:graphicFrameChg>
        <pc:graphicFrameChg chg="modGraphic">
          <ac:chgData name="Walter Acuna Aguilar" userId="041546d2-9318-4420-96dd-54ef9af3520d" providerId="ADAL" clId="{78757362-4C9F-498A-86AF-CAD6FF3958BB}" dt="2023-11-17T15:28:46.253" v="130" actId="20577"/>
          <ac:graphicFrameMkLst>
            <pc:docMk/>
            <pc:sldMk cId="4040842628" sldId="1080"/>
            <ac:graphicFrameMk id="8" creationId="{7FC4875E-607C-4157-B6EE-4B9734FD812C}"/>
          </ac:graphicFrameMkLst>
        </pc:graphicFrameChg>
      </pc:sldChg>
      <pc:sldChg chg="modSp mod">
        <pc:chgData name="Walter Acuna Aguilar" userId="041546d2-9318-4420-96dd-54ef9af3520d" providerId="ADAL" clId="{78757362-4C9F-498A-86AF-CAD6FF3958BB}" dt="2023-11-17T16:25:21.348" v="220" actId="123"/>
        <pc:sldMkLst>
          <pc:docMk/>
          <pc:sldMk cId="524938801" sldId="1099"/>
        </pc:sldMkLst>
        <pc:spChg chg="mod">
          <ac:chgData name="Walter Acuna Aguilar" userId="041546d2-9318-4420-96dd-54ef9af3520d" providerId="ADAL" clId="{78757362-4C9F-498A-86AF-CAD6FF3958BB}" dt="2023-11-17T16:25:03.389" v="217" actId="123"/>
          <ac:spMkLst>
            <pc:docMk/>
            <pc:sldMk cId="524938801" sldId="1099"/>
            <ac:spMk id="33" creationId="{64485C10-0728-4DB7-A259-43FCCDDF7BAC}"/>
          </ac:spMkLst>
        </pc:spChg>
        <pc:spChg chg="mod">
          <ac:chgData name="Walter Acuna Aguilar" userId="041546d2-9318-4420-96dd-54ef9af3520d" providerId="ADAL" clId="{78757362-4C9F-498A-86AF-CAD6FF3958BB}" dt="2023-11-17T16:25:08.483" v="218" actId="123"/>
          <ac:spMkLst>
            <pc:docMk/>
            <pc:sldMk cId="524938801" sldId="1099"/>
            <ac:spMk id="40" creationId="{B3840547-322E-4215-848C-1EAA95BDCF32}"/>
          </ac:spMkLst>
        </pc:spChg>
        <pc:spChg chg="mod">
          <ac:chgData name="Walter Acuna Aguilar" userId="041546d2-9318-4420-96dd-54ef9af3520d" providerId="ADAL" clId="{78757362-4C9F-498A-86AF-CAD6FF3958BB}" dt="2023-11-17T16:25:21.348" v="220" actId="123"/>
          <ac:spMkLst>
            <pc:docMk/>
            <pc:sldMk cId="524938801" sldId="1099"/>
            <ac:spMk id="43" creationId="{C2FBE90B-ADD2-4FCD-B1C0-29DB836EAA70}"/>
          </ac:spMkLst>
        </pc:spChg>
        <pc:spChg chg="mod">
          <ac:chgData name="Walter Acuna Aguilar" userId="041546d2-9318-4420-96dd-54ef9af3520d" providerId="ADAL" clId="{78757362-4C9F-498A-86AF-CAD6FF3958BB}" dt="2023-11-17T16:25:13.733" v="219" actId="123"/>
          <ac:spMkLst>
            <pc:docMk/>
            <pc:sldMk cId="524938801" sldId="1099"/>
            <ac:spMk id="46" creationId="{30562D22-39CD-4EC0-8CC6-BCBC9C04CBB7}"/>
          </ac:spMkLst>
        </pc:spChg>
      </pc:sldChg>
      <pc:sldChg chg="modSp mod">
        <pc:chgData name="Walter Acuna Aguilar" userId="041546d2-9318-4420-96dd-54ef9af3520d" providerId="ADAL" clId="{78757362-4C9F-498A-86AF-CAD6FF3958BB}" dt="2023-11-17T15:13:14.832" v="100" actId="1076"/>
        <pc:sldMkLst>
          <pc:docMk/>
          <pc:sldMk cId="766424370" sldId="1121"/>
        </pc:sldMkLst>
        <pc:spChg chg="mod">
          <ac:chgData name="Walter Acuna Aguilar" userId="041546d2-9318-4420-96dd-54ef9af3520d" providerId="ADAL" clId="{78757362-4C9F-498A-86AF-CAD6FF3958BB}" dt="2023-11-17T15:13:14.832" v="100" actId="1076"/>
          <ac:spMkLst>
            <pc:docMk/>
            <pc:sldMk cId="766424370" sldId="1121"/>
            <ac:spMk id="128" creationId="{3FB6788F-BA46-45CD-93BE-249F3D717461}"/>
          </ac:spMkLst>
        </pc:spChg>
      </pc:sldChg>
      <pc:sldChg chg="modSp mod">
        <pc:chgData name="Walter Acuna Aguilar" userId="041546d2-9318-4420-96dd-54ef9af3520d" providerId="ADAL" clId="{78757362-4C9F-498A-86AF-CAD6FF3958BB}" dt="2023-11-17T15:02:27.279" v="45" actId="14734"/>
        <pc:sldMkLst>
          <pc:docMk/>
          <pc:sldMk cId="1281446052" sldId="1125"/>
        </pc:sldMkLst>
        <pc:graphicFrameChg chg="modGraphic">
          <ac:chgData name="Walter Acuna Aguilar" userId="041546d2-9318-4420-96dd-54ef9af3520d" providerId="ADAL" clId="{78757362-4C9F-498A-86AF-CAD6FF3958BB}" dt="2023-11-17T15:02:27.279" v="45" actId="14734"/>
          <ac:graphicFrameMkLst>
            <pc:docMk/>
            <pc:sldMk cId="1281446052" sldId="1125"/>
            <ac:graphicFrameMk id="4" creationId="{00000000-0000-0000-0000-000000000000}"/>
          </ac:graphicFrameMkLst>
        </pc:graphicFrameChg>
      </pc:sldChg>
      <pc:sldChg chg="modSp mod">
        <pc:chgData name="Walter Acuna Aguilar" userId="041546d2-9318-4420-96dd-54ef9af3520d" providerId="ADAL" clId="{78757362-4C9F-498A-86AF-CAD6FF3958BB}" dt="2023-11-17T15:28:01.293" v="127" actId="113"/>
        <pc:sldMkLst>
          <pc:docMk/>
          <pc:sldMk cId="2672381594" sldId="1128"/>
        </pc:sldMkLst>
        <pc:spChg chg="mod">
          <ac:chgData name="Walter Acuna Aguilar" userId="041546d2-9318-4420-96dd-54ef9af3520d" providerId="ADAL" clId="{78757362-4C9F-498A-86AF-CAD6FF3958BB}" dt="2023-11-17T15:11:20.752" v="88" actId="1076"/>
          <ac:spMkLst>
            <pc:docMk/>
            <pc:sldMk cId="2672381594" sldId="1128"/>
            <ac:spMk id="5" creationId="{CCB6E224-66F5-D3BD-E2B1-96F475C83E2E}"/>
          </ac:spMkLst>
        </pc:spChg>
        <pc:graphicFrameChg chg="modGraphic">
          <ac:chgData name="Walter Acuna Aguilar" userId="041546d2-9318-4420-96dd-54ef9af3520d" providerId="ADAL" clId="{78757362-4C9F-498A-86AF-CAD6FF3958BB}" dt="2023-11-17T15:28:01.293" v="127" actId="113"/>
          <ac:graphicFrameMkLst>
            <pc:docMk/>
            <pc:sldMk cId="2672381594" sldId="1128"/>
            <ac:graphicFrameMk id="2" creationId="{EED7698E-9B80-4DE5-1D90-4FAA84D6F82D}"/>
          </ac:graphicFrameMkLst>
        </pc:graphicFrameChg>
      </pc:sldChg>
      <pc:sldChg chg="modSp mod">
        <pc:chgData name="Walter Acuna Aguilar" userId="041546d2-9318-4420-96dd-54ef9af3520d" providerId="ADAL" clId="{78757362-4C9F-498A-86AF-CAD6FF3958BB}" dt="2023-11-17T15:52:29.697" v="196" actId="20577"/>
        <pc:sldMkLst>
          <pc:docMk/>
          <pc:sldMk cId="3658660122" sldId="1134"/>
        </pc:sldMkLst>
        <pc:spChg chg="mod">
          <ac:chgData name="Walter Acuna Aguilar" userId="041546d2-9318-4420-96dd-54ef9af3520d" providerId="ADAL" clId="{78757362-4C9F-498A-86AF-CAD6FF3958BB}" dt="2023-11-17T15:52:29.697" v="196" actId="20577"/>
          <ac:spMkLst>
            <pc:docMk/>
            <pc:sldMk cId="3658660122" sldId="1134"/>
            <ac:spMk id="10" creationId="{0BE507A7-DF6C-4703-9B63-F61174F0A91C}"/>
          </ac:spMkLst>
        </pc:spChg>
        <pc:graphicFrameChg chg="modGraphic">
          <ac:chgData name="Walter Acuna Aguilar" userId="041546d2-9318-4420-96dd-54ef9af3520d" providerId="ADAL" clId="{78757362-4C9F-498A-86AF-CAD6FF3958BB}" dt="2023-11-17T15:38:27.404" v="160" actId="113"/>
          <ac:graphicFrameMkLst>
            <pc:docMk/>
            <pc:sldMk cId="3658660122" sldId="1134"/>
            <ac:graphicFrameMk id="2" creationId="{CCEB197E-44F0-8819-6FB3-44A66AF221EC}"/>
          </ac:graphicFrameMkLst>
        </pc:graphicFrameChg>
      </pc:sldChg>
      <pc:sldChg chg="modSp">
        <pc:chgData name="Walter Acuna Aguilar" userId="041546d2-9318-4420-96dd-54ef9af3520d" providerId="ADAL" clId="{78757362-4C9F-498A-86AF-CAD6FF3958BB}" dt="2023-11-17T15:26:53.071" v="124" actId="255"/>
        <pc:sldMkLst>
          <pc:docMk/>
          <pc:sldMk cId="718727628" sldId="1135"/>
        </pc:sldMkLst>
        <pc:spChg chg="mod">
          <ac:chgData name="Walter Acuna Aguilar" userId="041546d2-9318-4420-96dd-54ef9af3520d" providerId="ADAL" clId="{78757362-4C9F-498A-86AF-CAD6FF3958BB}" dt="2023-11-17T15:26:53.071" v="124" actId="255"/>
          <ac:spMkLst>
            <pc:docMk/>
            <pc:sldMk cId="718727628" sldId="1135"/>
            <ac:spMk id="10" creationId="{0BE507A7-DF6C-4703-9B63-F61174F0A91C}"/>
          </ac:spMkLst>
        </pc:spChg>
      </pc:sldChg>
      <pc:sldChg chg="modSp">
        <pc:chgData name="Walter Acuna Aguilar" userId="041546d2-9318-4420-96dd-54ef9af3520d" providerId="ADAL" clId="{78757362-4C9F-498A-86AF-CAD6FF3958BB}" dt="2023-11-17T15:26:05.831" v="122" actId="207"/>
        <pc:sldMkLst>
          <pc:docMk/>
          <pc:sldMk cId="865678862" sldId="1144"/>
        </pc:sldMkLst>
        <pc:spChg chg="mod">
          <ac:chgData name="Walter Acuna Aguilar" userId="041546d2-9318-4420-96dd-54ef9af3520d" providerId="ADAL" clId="{78757362-4C9F-498A-86AF-CAD6FF3958BB}" dt="2023-11-17T15:26:05.831" v="122" actId="207"/>
          <ac:spMkLst>
            <pc:docMk/>
            <pc:sldMk cId="865678862" sldId="1144"/>
            <ac:spMk id="10" creationId="{0BE507A7-DF6C-4703-9B63-F61174F0A91C}"/>
          </ac:spMkLst>
        </pc:spChg>
      </pc:sldChg>
      <pc:sldChg chg="modSp mod">
        <pc:chgData name="Walter Acuna Aguilar" userId="041546d2-9318-4420-96dd-54ef9af3520d" providerId="ADAL" clId="{78757362-4C9F-498A-86AF-CAD6FF3958BB}" dt="2023-11-17T15:27:10.481" v="125" actId="207"/>
        <pc:sldMkLst>
          <pc:docMk/>
          <pc:sldMk cId="1949418937" sldId="1151"/>
        </pc:sldMkLst>
        <pc:spChg chg="mod">
          <ac:chgData name="Walter Acuna Aguilar" userId="041546d2-9318-4420-96dd-54ef9af3520d" providerId="ADAL" clId="{78757362-4C9F-498A-86AF-CAD6FF3958BB}" dt="2023-11-17T15:12:53.647" v="99" actId="1076"/>
          <ac:spMkLst>
            <pc:docMk/>
            <pc:sldMk cId="1949418937" sldId="1151"/>
            <ac:spMk id="8" creationId="{A554BB34-F882-1017-F112-1FB7FB461410}"/>
          </ac:spMkLst>
        </pc:spChg>
        <pc:spChg chg="mod">
          <ac:chgData name="Walter Acuna Aguilar" userId="041546d2-9318-4420-96dd-54ef9af3520d" providerId="ADAL" clId="{78757362-4C9F-498A-86AF-CAD6FF3958BB}" dt="2023-11-17T15:27:10.481" v="125" actId="207"/>
          <ac:spMkLst>
            <pc:docMk/>
            <pc:sldMk cId="1949418937" sldId="1151"/>
            <ac:spMk id="10" creationId="{0BE507A7-DF6C-4703-9B63-F61174F0A91C}"/>
          </ac:spMkLst>
        </pc:spChg>
      </pc:sldChg>
      <pc:sldChg chg="modSp">
        <pc:chgData name="Walter Acuna Aguilar" userId="041546d2-9318-4420-96dd-54ef9af3520d" providerId="ADAL" clId="{78757362-4C9F-498A-86AF-CAD6FF3958BB}" dt="2023-11-17T16:25:56.093" v="222" actId="123"/>
        <pc:sldMkLst>
          <pc:docMk/>
          <pc:sldMk cId="3881994072" sldId="1154"/>
        </pc:sldMkLst>
        <pc:graphicFrameChg chg="mod">
          <ac:chgData name="Walter Acuna Aguilar" userId="041546d2-9318-4420-96dd-54ef9af3520d" providerId="ADAL" clId="{78757362-4C9F-498A-86AF-CAD6FF3958BB}" dt="2023-11-17T16:25:56.093" v="222" actId="123"/>
          <ac:graphicFrameMkLst>
            <pc:docMk/>
            <pc:sldMk cId="3881994072" sldId="1154"/>
            <ac:graphicFrameMk id="2" creationId="{A808B2B4-18EC-C946-2B67-015709AD6A28}"/>
          </ac:graphicFrameMkLst>
        </pc:graphicFrameChg>
      </pc:sldChg>
      <pc:sldChg chg="modSp mod">
        <pc:chgData name="Walter Acuna Aguilar" userId="041546d2-9318-4420-96dd-54ef9af3520d" providerId="ADAL" clId="{78757362-4C9F-498A-86AF-CAD6FF3958BB}" dt="2023-11-17T15:22:13.633" v="110" actId="207"/>
        <pc:sldMkLst>
          <pc:docMk/>
          <pc:sldMk cId="1806054897" sldId="1156"/>
        </pc:sldMkLst>
        <pc:spChg chg="mod">
          <ac:chgData name="Walter Acuna Aguilar" userId="041546d2-9318-4420-96dd-54ef9af3520d" providerId="ADAL" clId="{78757362-4C9F-498A-86AF-CAD6FF3958BB}" dt="2023-11-17T14:58:06.881" v="40" actId="255"/>
          <ac:spMkLst>
            <pc:docMk/>
            <pc:sldMk cId="1806054897" sldId="1156"/>
            <ac:spMk id="2" creationId="{FAE94A43-4D8E-52AD-59F0-377A32E4F91D}"/>
          </ac:spMkLst>
        </pc:spChg>
        <pc:spChg chg="mod">
          <ac:chgData name="Walter Acuna Aguilar" userId="041546d2-9318-4420-96dd-54ef9af3520d" providerId="ADAL" clId="{78757362-4C9F-498A-86AF-CAD6FF3958BB}" dt="2023-11-17T15:22:13.633" v="110" actId="207"/>
          <ac:spMkLst>
            <pc:docMk/>
            <pc:sldMk cId="1806054897" sldId="1156"/>
            <ac:spMk id="7" creationId="{5286780E-0309-9918-A3BA-F7374D9073DB}"/>
          </ac:spMkLst>
        </pc:spChg>
      </pc:sldChg>
      <pc:sldChg chg="addSp delSp modSp mod">
        <pc:chgData name="Walter Acuna Aguilar" userId="041546d2-9318-4420-96dd-54ef9af3520d" providerId="ADAL" clId="{78757362-4C9F-498A-86AF-CAD6FF3958BB}" dt="2023-11-17T14:57:28.899" v="37" actId="123"/>
        <pc:sldMkLst>
          <pc:docMk/>
          <pc:sldMk cId="3241651732" sldId="1159"/>
        </pc:sldMkLst>
        <pc:spChg chg="add mod">
          <ac:chgData name="Walter Acuna Aguilar" userId="041546d2-9318-4420-96dd-54ef9af3520d" providerId="ADAL" clId="{78757362-4C9F-498A-86AF-CAD6FF3958BB}" dt="2023-11-17T14:53:05.248" v="31" actId="1076"/>
          <ac:spMkLst>
            <pc:docMk/>
            <pc:sldMk cId="3241651732" sldId="1159"/>
            <ac:spMk id="4" creationId="{8B968D5F-2522-867A-9568-E1BF4F84B669}"/>
          </ac:spMkLst>
        </pc:spChg>
        <pc:spChg chg="mod">
          <ac:chgData name="Walter Acuna Aguilar" userId="041546d2-9318-4420-96dd-54ef9af3520d" providerId="ADAL" clId="{78757362-4C9F-498A-86AF-CAD6FF3958BB}" dt="2023-11-17T14:57:28.899" v="37" actId="123"/>
          <ac:spMkLst>
            <pc:docMk/>
            <pc:sldMk cId="3241651732" sldId="1159"/>
            <ac:spMk id="6" creationId="{E2AFAB61-CE33-B1D9-A5F8-42C6FD4878C3}"/>
          </ac:spMkLst>
        </pc:spChg>
        <pc:spChg chg="del mod">
          <ac:chgData name="Walter Acuna Aguilar" userId="041546d2-9318-4420-96dd-54ef9af3520d" providerId="ADAL" clId="{78757362-4C9F-498A-86AF-CAD6FF3958BB}" dt="2023-11-17T14:52:57.375" v="30" actId="478"/>
          <ac:spMkLst>
            <pc:docMk/>
            <pc:sldMk cId="3241651732" sldId="1159"/>
            <ac:spMk id="11" creationId="{C71427AD-31B7-3A26-52E8-4498C0A263EF}"/>
          </ac:spMkLst>
        </pc:spChg>
        <pc:graphicFrameChg chg="modGraphic">
          <ac:chgData name="Walter Acuna Aguilar" userId="041546d2-9318-4420-96dd-54ef9af3520d" providerId="ADAL" clId="{78757362-4C9F-498A-86AF-CAD6FF3958BB}" dt="2023-11-17T14:53:48.535" v="33" actId="255"/>
          <ac:graphicFrameMkLst>
            <pc:docMk/>
            <pc:sldMk cId="3241651732" sldId="1159"/>
            <ac:graphicFrameMk id="2" creationId="{691E7E71-54BF-0E9C-06DB-07535F24398A}"/>
          </ac:graphicFrameMkLst>
        </pc:graphicFrameChg>
      </pc:sldChg>
      <pc:sldChg chg="addSp delSp modSp mod">
        <pc:chgData name="Walter Acuna Aguilar" userId="041546d2-9318-4420-96dd-54ef9af3520d" providerId="ADAL" clId="{78757362-4C9F-498A-86AF-CAD6FF3958BB}" dt="2023-11-17T16:06:48.040" v="209" actId="1076"/>
        <pc:sldMkLst>
          <pc:docMk/>
          <pc:sldMk cId="557341298" sldId="1165"/>
        </pc:sldMkLst>
        <pc:spChg chg="add del">
          <ac:chgData name="Walter Acuna Aguilar" userId="041546d2-9318-4420-96dd-54ef9af3520d" providerId="ADAL" clId="{78757362-4C9F-498A-86AF-CAD6FF3958BB}" dt="2023-11-17T16:00:50.699" v="198"/>
          <ac:spMkLst>
            <pc:docMk/>
            <pc:sldMk cId="557341298" sldId="1165"/>
            <ac:spMk id="6" creationId="{C3DBBD7C-4C91-C8D5-8953-169B60F72D3E}"/>
          </ac:spMkLst>
        </pc:spChg>
        <pc:spChg chg="add mod">
          <ac:chgData name="Walter Acuna Aguilar" userId="041546d2-9318-4420-96dd-54ef9af3520d" providerId="ADAL" clId="{78757362-4C9F-498A-86AF-CAD6FF3958BB}" dt="2023-11-17T16:01:00.712" v="200" actId="1076"/>
          <ac:spMkLst>
            <pc:docMk/>
            <pc:sldMk cId="557341298" sldId="1165"/>
            <ac:spMk id="8" creationId="{C3271F94-5268-FAE8-F002-E37C76FFE825}"/>
          </ac:spMkLst>
        </pc:spChg>
        <pc:picChg chg="del">
          <ac:chgData name="Walter Acuna Aguilar" userId="041546d2-9318-4420-96dd-54ef9af3520d" providerId="ADAL" clId="{78757362-4C9F-498A-86AF-CAD6FF3958BB}" dt="2023-11-17T16:06:02.136" v="203" actId="478"/>
          <ac:picMkLst>
            <pc:docMk/>
            <pc:sldMk cId="557341298" sldId="1165"/>
            <ac:picMk id="7" creationId="{9477E71F-B4CB-B2A7-3E71-AC9E45EFD2E5}"/>
          </ac:picMkLst>
        </pc:picChg>
        <pc:picChg chg="add mod">
          <ac:chgData name="Walter Acuna Aguilar" userId="041546d2-9318-4420-96dd-54ef9af3520d" providerId="ADAL" clId="{78757362-4C9F-498A-86AF-CAD6FF3958BB}" dt="2023-11-17T16:06:48.040" v="209" actId="1076"/>
          <ac:picMkLst>
            <pc:docMk/>
            <pc:sldMk cId="557341298" sldId="1165"/>
            <ac:picMk id="9" creationId="{5BAAAC83-C9DF-B3FD-30B9-B1DA1A6A111E}"/>
          </ac:picMkLst>
        </pc:picChg>
      </pc:sldChg>
      <pc:sldChg chg="modSp mod">
        <pc:chgData name="Walter Acuna Aguilar" userId="041546d2-9318-4420-96dd-54ef9af3520d" providerId="ADAL" clId="{78757362-4C9F-498A-86AF-CAD6FF3958BB}" dt="2023-11-17T15:31:54.040" v="139" actId="255"/>
        <pc:sldMkLst>
          <pc:docMk/>
          <pc:sldMk cId="3519595943" sldId="1175"/>
        </pc:sldMkLst>
        <pc:spChg chg="mod">
          <ac:chgData name="Walter Acuna Aguilar" userId="041546d2-9318-4420-96dd-54ef9af3520d" providerId="ADAL" clId="{78757362-4C9F-498A-86AF-CAD6FF3958BB}" dt="2023-11-17T15:31:54.040" v="139" actId="255"/>
          <ac:spMkLst>
            <pc:docMk/>
            <pc:sldMk cId="3519595943" sldId="1175"/>
            <ac:spMk id="2" creationId="{CCC937ED-0539-7E6B-F3EC-3C985BFF7945}"/>
          </ac:spMkLst>
        </pc:spChg>
        <pc:graphicFrameChg chg="modGraphic">
          <ac:chgData name="Walter Acuna Aguilar" userId="041546d2-9318-4420-96dd-54ef9af3520d" providerId="ADAL" clId="{78757362-4C9F-498A-86AF-CAD6FF3958BB}" dt="2023-11-17T15:31:39.535" v="137" actId="113"/>
          <ac:graphicFrameMkLst>
            <pc:docMk/>
            <pc:sldMk cId="3519595943" sldId="1175"/>
            <ac:graphicFrameMk id="6" creationId="{B48A2B43-801A-F987-558B-EDCC4DF57EA5}"/>
          </ac:graphicFrameMkLst>
        </pc:graphicFrameChg>
      </pc:sldChg>
      <pc:sldChg chg="modSp mod">
        <pc:chgData name="Walter Acuna Aguilar" userId="041546d2-9318-4420-96dd-54ef9af3520d" providerId="ADAL" clId="{78757362-4C9F-498A-86AF-CAD6FF3958BB}" dt="2023-11-17T15:49:37.326" v="195" actId="20577"/>
        <pc:sldMkLst>
          <pc:docMk/>
          <pc:sldMk cId="2341690377" sldId="1180"/>
        </pc:sldMkLst>
        <pc:spChg chg="mod">
          <ac:chgData name="Walter Acuna Aguilar" userId="041546d2-9318-4420-96dd-54ef9af3520d" providerId="ADAL" clId="{78757362-4C9F-498A-86AF-CAD6FF3958BB}" dt="2023-11-17T15:46:29.999" v="191" actId="20577"/>
          <ac:spMkLst>
            <pc:docMk/>
            <pc:sldMk cId="2341690377" sldId="1180"/>
            <ac:spMk id="3" creationId="{00000000-0000-0000-0000-000000000000}"/>
          </ac:spMkLst>
        </pc:spChg>
        <pc:graphicFrameChg chg="modGraphic">
          <ac:chgData name="Walter Acuna Aguilar" userId="041546d2-9318-4420-96dd-54ef9af3520d" providerId="ADAL" clId="{78757362-4C9F-498A-86AF-CAD6FF3958BB}" dt="2023-11-17T15:49:37.326" v="195" actId="20577"/>
          <ac:graphicFrameMkLst>
            <pc:docMk/>
            <pc:sldMk cId="2341690377" sldId="1180"/>
            <ac:graphicFrameMk id="7" creationId="{AFF42BB6-D281-0FED-821C-E4CC41325B75}"/>
          </ac:graphicFrameMkLst>
        </pc:graphicFrameChg>
      </pc:sldChg>
      <pc:sldChg chg="modSp mod">
        <pc:chgData name="Walter Acuna Aguilar" userId="041546d2-9318-4420-96dd-54ef9af3520d" providerId="ADAL" clId="{78757362-4C9F-498A-86AF-CAD6FF3958BB}" dt="2023-11-17T15:30:09.172" v="132" actId="113"/>
        <pc:sldMkLst>
          <pc:docMk/>
          <pc:sldMk cId="3894169796" sldId="1182"/>
        </pc:sldMkLst>
        <pc:spChg chg="mod">
          <ac:chgData name="Walter Acuna Aguilar" userId="041546d2-9318-4420-96dd-54ef9af3520d" providerId="ADAL" clId="{78757362-4C9F-498A-86AF-CAD6FF3958BB}" dt="2023-11-17T15:15:23.991" v="101" actId="255"/>
          <ac:spMkLst>
            <pc:docMk/>
            <pc:sldMk cId="3894169796" sldId="1182"/>
            <ac:spMk id="2" creationId="{CCC937ED-0539-7E6B-F3EC-3C985BFF7945}"/>
          </ac:spMkLst>
        </pc:spChg>
        <pc:graphicFrameChg chg="modGraphic">
          <ac:chgData name="Walter Acuna Aguilar" userId="041546d2-9318-4420-96dd-54ef9af3520d" providerId="ADAL" clId="{78757362-4C9F-498A-86AF-CAD6FF3958BB}" dt="2023-11-17T15:30:09.172" v="132" actId="113"/>
          <ac:graphicFrameMkLst>
            <pc:docMk/>
            <pc:sldMk cId="3894169796" sldId="1182"/>
            <ac:graphicFrameMk id="6" creationId="{484731B3-4290-5654-A3EF-1D9471206A35}"/>
          </ac:graphicFrameMkLst>
        </pc:graphicFrameChg>
      </pc:sldChg>
      <pc:sldChg chg="modSp mod">
        <pc:chgData name="Walter Acuna Aguilar" userId="041546d2-9318-4420-96dd-54ef9af3520d" providerId="ADAL" clId="{78757362-4C9F-498A-86AF-CAD6FF3958BB}" dt="2023-11-17T15:29:37.915" v="131" actId="113"/>
        <pc:sldMkLst>
          <pc:docMk/>
          <pc:sldMk cId="1404593001" sldId="1186"/>
        </pc:sldMkLst>
        <pc:graphicFrameChg chg="modGraphic">
          <ac:chgData name="Walter Acuna Aguilar" userId="041546d2-9318-4420-96dd-54ef9af3520d" providerId="ADAL" clId="{78757362-4C9F-498A-86AF-CAD6FF3958BB}" dt="2023-11-17T15:29:37.915" v="131" actId="113"/>
          <ac:graphicFrameMkLst>
            <pc:docMk/>
            <pc:sldMk cId="1404593001" sldId="1186"/>
            <ac:graphicFrameMk id="6" creationId="{56329D1A-0C9E-0849-F3DC-932E6CB4094D}"/>
          </ac:graphicFrameMkLst>
        </pc:graphicFrameChg>
      </pc:sldChg>
      <pc:sldChg chg="modSp">
        <pc:chgData name="Walter Acuna Aguilar" userId="041546d2-9318-4420-96dd-54ef9af3520d" providerId="ADAL" clId="{78757362-4C9F-498A-86AF-CAD6FF3958BB}" dt="2023-11-17T16:27:08.173" v="228" actId="123"/>
        <pc:sldMkLst>
          <pc:docMk/>
          <pc:sldMk cId="1373470283" sldId="1188"/>
        </pc:sldMkLst>
        <pc:graphicFrameChg chg="mod">
          <ac:chgData name="Walter Acuna Aguilar" userId="041546d2-9318-4420-96dd-54ef9af3520d" providerId="ADAL" clId="{78757362-4C9F-498A-86AF-CAD6FF3958BB}" dt="2023-11-17T16:27:08.173" v="228" actId="123"/>
          <ac:graphicFrameMkLst>
            <pc:docMk/>
            <pc:sldMk cId="1373470283" sldId="1188"/>
            <ac:graphicFrameMk id="2" creationId="{A808B2B4-18EC-C946-2B67-015709AD6A28}"/>
          </ac:graphicFrameMkLst>
        </pc:graphicFrameChg>
      </pc:sldChg>
      <pc:sldChg chg="modSp mod">
        <pc:chgData name="Walter Acuna Aguilar" userId="041546d2-9318-4420-96dd-54ef9af3520d" providerId="ADAL" clId="{78757362-4C9F-498A-86AF-CAD6FF3958BB}" dt="2023-11-17T15:35:50.154" v="157" actId="207"/>
        <pc:sldMkLst>
          <pc:docMk/>
          <pc:sldMk cId="1886935588" sldId="1191"/>
        </pc:sldMkLst>
        <pc:spChg chg="mod">
          <ac:chgData name="Walter Acuna Aguilar" userId="041546d2-9318-4420-96dd-54ef9af3520d" providerId="ADAL" clId="{78757362-4C9F-498A-86AF-CAD6FF3958BB}" dt="2023-11-17T15:35:50.154" v="157" actId="207"/>
          <ac:spMkLst>
            <pc:docMk/>
            <pc:sldMk cId="1886935588" sldId="1191"/>
            <ac:spMk id="10" creationId="{0BE507A7-DF6C-4703-9B63-F61174F0A91C}"/>
          </ac:spMkLst>
        </pc:spChg>
        <pc:graphicFrameChg chg="modGraphic">
          <ac:chgData name="Walter Acuna Aguilar" userId="041546d2-9318-4420-96dd-54ef9af3520d" providerId="ADAL" clId="{78757362-4C9F-498A-86AF-CAD6FF3958BB}" dt="2023-11-17T15:34:35.938" v="150" actId="113"/>
          <ac:graphicFrameMkLst>
            <pc:docMk/>
            <pc:sldMk cId="1886935588" sldId="1191"/>
            <ac:graphicFrameMk id="2" creationId="{4720839A-5CFD-6B3E-02BC-3B814D9F90E5}"/>
          </ac:graphicFrameMkLst>
        </pc:graphicFrameChg>
      </pc:sldChg>
      <pc:sldChg chg="modSp mod">
        <pc:chgData name="Walter Acuna Aguilar" userId="041546d2-9318-4420-96dd-54ef9af3520d" providerId="ADAL" clId="{78757362-4C9F-498A-86AF-CAD6FF3958BB}" dt="2023-11-17T15:17:11.045" v="106" actId="123"/>
        <pc:sldMkLst>
          <pc:docMk/>
          <pc:sldMk cId="306490003" sldId="1195"/>
        </pc:sldMkLst>
        <pc:graphicFrameChg chg="modGraphic">
          <ac:chgData name="Walter Acuna Aguilar" userId="041546d2-9318-4420-96dd-54ef9af3520d" providerId="ADAL" clId="{78757362-4C9F-498A-86AF-CAD6FF3958BB}" dt="2023-11-17T15:17:11.045" v="106" actId="123"/>
          <ac:graphicFrameMkLst>
            <pc:docMk/>
            <pc:sldMk cId="306490003" sldId="1195"/>
            <ac:graphicFrameMk id="2" creationId="{691E7E71-54BF-0E9C-06DB-07535F24398A}"/>
          </ac:graphicFrameMkLst>
        </pc:graphicFrameChg>
      </pc:sldChg>
      <pc:sldChg chg="modSp mod">
        <pc:chgData name="Walter Acuna Aguilar" userId="041546d2-9318-4420-96dd-54ef9af3520d" providerId="ADAL" clId="{78757362-4C9F-498A-86AF-CAD6FF3958BB}" dt="2023-11-17T15:31:11.348" v="136" actId="207"/>
        <pc:sldMkLst>
          <pc:docMk/>
          <pc:sldMk cId="2110791276" sldId="1197"/>
        </pc:sldMkLst>
        <pc:spChg chg="mod">
          <ac:chgData name="Walter Acuna Aguilar" userId="041546d2-9318-4420-96dd-54ef9af3520d" providerId="ADAL" clId="{78757362-4C9F-498A-86AF-CAD6FF3958BB}" dt="2023-11-17T15:31:11.348" v="136" actId="207"/>
          <ac:spMkLst>
            <pc:docMk/>
            <pc:sldMk cId="2110791276" sldId="1197"/>
            <ac:spMk id="4" creationId="{C7DFFA25-E6CE-07DF-F8BA-77B6BE4ACAAF}"/>
          </ac:spMkLst>
        </pc:spChg>
        <pc:graphicFrameChg chg="modGraphic">
          <ac:chgData name="Walter Acuna Aguilar" userId="041546d2-9318-4420-96dd-54ef9af3520d" providerId="ADAL" clId="{78757362-4C9F-498A-86AF-CAD6FF3958BB}" dt="2023-11-17T15:30:51.171" v="135" actId="113"/>
          <ac:graphicFrameMkLst>
            <pc:docMk/>
            <pc:sldMk cId="2110791276" sldId="1197"/>
            <ac:graphicFrameMk id="5" creationId="{6C500F90-6ECB-717F-4AE2-007D7B96D11D}"/>
          </ac:graphicFrameMkLst>
        </pc:graphicFrameChg>
      </pc:sldChg>
      <pc:sldChg chg="modSp mod">
        <pc:chgData name="Walter Acuna Aguilar" userId="041546d2-9318-4420-96dd-54ef9af3520d" providerId="ADAL" clId="{78757362-4C9F-498A-86AF-CAD6FF3958BB}" dt="2023-11-17T15:33:53.418" v="149" actId="255"/>
        <pc:sldMkLst>
          <pc:docMk/>
          <pc:sldMk cId="1863437457" sldId="1201"/>
        </pc:sldMkLst>
        <pc:spChg chg="mod">
          <ac:chgData name="Walter Acuna Aguilar" userId="041546d2-9318-4420-96dd-54ef9af3520d" providerId="ADAL" clId="{78757362-4C9F-498A-86AF-CAD6FF3958BB}" dt="2023-11-17T15:33:04.859" v="147" actId="114"/>
          <ac:spMkLst>
            <pc:docMk/>
            <pc:sldMk cId="1863437457" sldId="1201"/>
            <ac:spMk id="6" creationId="{79E48D24-4F04-455C-A5E7-D00C34D920A0}"/>
          </ac:spMkLst>
        </pc:spChg>
        <pc:graphicFrameChg chg="modGraphic">
          <ac:chgData name="Walter Acuna Aguilar" userId="041546d2-9318-4420-96dd-54ef9af3520d" providerId="ADAL" clId="{78757362-4C9F-498A-86AF-CAD6FF3958BB}" dt="2023-11-17T15:33:53.418" v="149" actId="255"/>
          <ac:graphicFrameMkLst>
            <pc:docMk/>
            <pc:sldMk cId="1863437457" sldId="1201"/>
            <ac:graphicFrameMk id="4" creationId="{D5CC7387-CD88-466F-4339-FF22B5CC1E4B}"/>
          </ac:graphicFrameMkLst>
        </pc:graphicFrameChg>
      </pc:sldChg>
      <pc:sldChg chg="modSp mod">
        <pc:chgData name="Walter Acuna Aguilar" userId="041546d2-9318-4420-96dd-54ef9af3520d" providerId="ADAL" clId="{78757362-4C9F-498A-86AF-CAD6FF3958BB}" dt="2023-11-17T14:39:42.924" v="1" actId="255"/>
        <pc:sldMkLst>
          <pc:docMk/>
          <pc:sldMk cId="3860697201" sldId="1202"/>
        </pc:sldMkLst>
        <pc:graphicFrameChg chg="modGraphic">
          <ac:chgData name="Walter Acuna Aguilar" userId="041546d2-9318-4420-96dd-54ef9af3520d" providerId="ADAL" clId="{78757362-4C9F-498A-86AF-CAD6FF3958BB}" dt="2023-11-17T14:39:42.924" v="1" actId="255"/>
          <ac:graphicFrameMkLst>
            <pc:docMk/>
            <pc:sldMk cId="3860697201" sldId="1202"/>
            <ac:graphicFrameMk id="2" creationId="{691E7E71-54BF-0E9C-06DB-07535F24398A}"/>
          </ac:graphicFrameMkLst>
        </pc:graphicFrameChg>
      </pc:sldChg>
      <pc:sldChg chg="modSp mod">
        <pc:chgData name="Walter Acuna Aguilar" userId="041546d2-9318-4420-96dd-54ef9af3520d" providerId="ADAL" clId="{78757362-4C9F-498A-86AF-CAD6FF3958BB}" dt="2023-11-17T15:32:16.553" v="141" actId="113"/>
        <pc:sldMkLst>
          <pc:docMk/>
          <pc:sldMk cId="2559211007" sldId="1203"/>
        </pc:sldMkLst>
        <pc:spChg chg="mod">
          <ac:chgData name="Walter Acuna Aguilar" userId="041546d2-9318-4420-96dd-54ef9af3520d" providerId="ADAL" clId="{78757362-4C9F-498A-86AF-CAD6FF3958BB}" dt="2023-11-17T15:32:10.220" v="140" actId="207"/>
          <ac:spMkLst>
            <pc:docMk/>
            <pc:sldMk cId="2559211007" sldId="1203"/>
            <ac:spMk id="7" creationId="{5286780E-0309-9918-A3BA-F7374D9073DB}"/>
          </ac:spMkLst>
        </pc:spChg>
        <pc:graphicFrameChg chg="modGraphic">
          <ac:chgData name="Walter Acuna Aguilar" userId="041546d2-9318-4420-96dd-54ef9af3520d" providerId="ADAL" clId="{78757362-4C9F-498A-86AF-CAD6FF3958BB}" dt="2023-11-17T15:32:16.553" v="141" actId="113"/>
          <ac:graphicFrameMkLst>
            <pc:docMk/>
            <pc:sldMk cId="2559211007" sldId="1203"/>
            <ac:graphicFrameMk id="6" creationId="{56329D1A-0C9E-0849-F3DC-932E6CB4094D}"/>
          </ac:graphicFrameMkLst>
        </pc:graphicFrameChg>
      </pc:sldChg>
      <pc:sldChg chg="modSp mod">
        <pc:chgData name="Walter Acuna Aguilar" userId="041546d2-9318-4420-96dd-54ef9af3520d" providerId="ADAL" clId="{78757362-4C9F-498A-86AF-CAD6FF3958BB}" dt="2023-11-17T15:42:50.799" v="187" actId="14734"/>
        <pc:sldMkLst>
          <pc:docMk/>
          <pc:sldMk cId="1573065919" sldId="1206"/>
        </pc:sldMkLst>
        <pc:graphicFrameChg chg="modGraphic">
          <ac:chgData name="Walter Acuna Aguilar" userId="041546d2-9318-4420-96dd-54ef9af3520d" providerId="ADAL" clId="{78757362-4C9F-498A-86AF-CAD6FF3958BB}" dt="2023-11-17T15:42:50.799" v="187" actId="14734"/>
          <ac:graphicFrameMkLst>
            <pc:docMk/>
            <pc:sldMk cId="1573065919" sldId="1206"/>
            <ac:graphicFrameMk id="4" creationId="{00000000-0000-0000-0000-000000000000}"/>
          </ac:graphicFrameMkLst>
        </pc:graphicFrameChg>
      </pc:sldChg>
    </pc:docChg>
  </pc:docChgLst>
  <pc:docChgLst>
    <pc:chgData name="Christian Salazar Chacon" userId="S::salazarcc@hacienda.go.cr::117f81fe-81bd-4161-b070-902f23cc5488" providerId="AD" clId="Web-{383DDA85-2971-4641-B997-63DAC51491E6}"/>
    <pc:docChg chg="modSld">
      <pc:chgData name="Christian Salazar Chacon" userId="S::salazarcc@hacienda.go.cr::117f81fe-81bd-4161-b070-902f23cc5488" providerId="AD" clId="Web-{383DDA85-2971-4641-B997-63DAC51491E6}" dt="2023-11-17T14:50:59.967" v="3" actId="1076"/>
      <pc:docMkLst>
        <pc:docMk/>
      </pc:docMkLst>
      <pc:sldChg chg="addSp delSp modSp addAnim delAnim">
        <pc:chgData name="Christian Salazar Chacon" userId="S::salazarcc@hacienda.go.cr::117f81fe-81bd-4161-b070-902f23cc5488" providerId="AD" clId="Web-{383DDA85-2971-4641-B997-63DAC51491E6}" dt="2023-11-17T14:50:59.967" v="3" actId="1076"/>
        <pc:sldMkLst>
          <pc:docMk/>
          <pc:sldMk cId="3452310763" sldId="259"/>
        </pc:sldMkLst>
        <pc:graphicFrameChg chg="mod">
          <ac:chgData name="Christian Salazar Chacon" userId="S::salazarcc@hacienda.go.cr::117f81fe-81bd-4161-b070-902f23cc5488" providerId="AD" clId="Web-{383DDA85-2971-4641-B997-63DAC51491E6}" dt="2023-11-17T14:50:59.967" v="3" actId="1076"/>
          <ac:graphicFrameMkLst>
            <pc:docMk/>
            <pc:sldMk cId="3452310763" sldId="259"/>
            <ac:graphicFrameMk id="4" creationId="{89EE9C26-4B44-6D43-254F-7AC765920636}"/>
          </ac:graphicFrameMkLst>
        </pc:graphicFrameChg>
        <pc:graphicFrameChg chg="add del">
          <ac:chgData name="Christian Salazar Chacon" userId="S::salazarcc@hacienda.go.cr::117f81fe-81bd-4161-b070-902f23cc5488" providerId="AD" clId="Web-{383DDA85-2971-4641-B997-63DAC51491E6}" dt="2023-11-17T14:50:57.530" v="2"/>
          <ac:graphicFrameMkLst>
            <pc:docMk/>
            <pc:sldMk cId="3452310763" sldId="259"/>
            <ac:graphicFrameMk id="11" creationId="{076E3C9A-EDFF-E033-48DC-AC9163D2DBE7}"/>
          </ac:graphicFrameMkLst>
        </pc:graphicFrameChg>
      </pc:sldChg>
    </pc:docChg>
  </pc:docChgLst>
  <pc:docChgLst>
    <pc:chgData name="Christian Salazar Chacon" userId="117f81fe-81bd-4161-b070-902f23cc5488" providerId="ADAL" clId="{16F96B8A-D3C6-475A-89DA-2A2A2D7132ED}"/>
    <pc:docChg chg="undo redo custSel addSld delSld modSld">
      <pc:chgData name="Christian Salazar Chacon" userId="117f81fe-81bd-4161-b070-902f23cc5488" providerId="ADAL" clId="{16F96B8A-D3C6-475A-89DA-2A2A2D7132ED}" dt="2023-11-17T16:49:12.182" v="1058" actId="1076"/>
      <pc:docMkLst>
        <pc:docMk/>
      </pc:docMkLst>
      <pc:sldChg chg="addSp delSp modSp mod modAnim">
        <pc:chgData name="Christian Salazar Chacon" userId="117f81fe-81bd-4161-b070-902f23cc5488" providerId="ADAL" clId="{16F96B8A-D3C6-475A-89DA-2A2A2D7132ED}" dt="2023-11-17T16:36:14.806" v="1046" actId="255"/>
        <pc:sldMkLst>
          <pc:docMk/>
          <pc:sldMk cId="3452310763" sldId="259"/>
        </pc:sldMkLst>
        <pc:spChg chg="mod">
          <ac:chgData name="Christian Salazar Chacon" userId="117f81fe-81bd-4161-b070-902f23cc5488" providerId="ADAL" clId="{16F96B8A-D3C6-475A-89DA-2A2A2D7132ED}" dt="2023-11-17T16:36:14.806" v="1046" actId="255"/>
          <ac:spMkLst>
            <pc:docMk/>
            <pc:sldMk cId="3452310763" sldId="259"/>
            <ac:spMk id="3" creationId="{00000000-0000-0000-0000-000000000000}"/>
          </ac:spMkLst>
        </pc:spChg>
        <pc:spChg chg="del">
          <ac:chgData name="Christian Salazar Chacon" userId="117f81fe-81bd-4161-b070-902f23cc5488" providerId="ADAL" clId="{16F96B8A-D3C6-475A-89DA-2A2A2D7132ED}" dt="2023-11-17T14:55:25.097" v="586" actId="478"/>
          <ac:spMkLst>
            <pc:docMk/>
            <pc:sldMk cId="3452310763" sldId="259"/>
            <ac:spMk id="5" creationId="{4A313094-5402-1DC4-04D9-C04C4F0BDEEF}"/>
          </ac:spMkLst>
        </pc:spChg>
        <pc:spChg chg="del">
          <ac:chgData name="Christian Salazar Chacon" userId="117f81fe-81bd-4161-b070-902f23cc5488" providerId="ADAL" clId="{16F96B8A-D3C6-475A-89DA-2A2A2D7132ED}" dt="2023-11-17T14:55:25.097" v="586" actId="478"/>
          <ac:spMkLst>
            <pc:docMk/>
            <pc:sldMk cId="3452310763" sldId="259"/>
            <ac:spMk id="7" creationId="{8C5EBCA4-FA2C-0CD2-B81C-7A5E4AC52F86}"/>
          </ac:spMkLst>
        </pc:spChg>
        <pc:spChg chg="del">
          <ac:chgData name="Christian Salazar Chacon" userId="117f81fe-81bd-4161-b070-902f23cc5488" providerId="ADAL" clId="{16F96B8A-D3C6-475A-89DA-2A2A2D7132ED}" dt="2023-11-17T14:55:25.097" v="586" actId="478"/>
          <ac:spMkLst>
            <pc:docMk/>
            <pc:sldMk cId="3452310763" sldId="259"/>
            <ac:spMk id="9" creationId="{1DFEF90B-8482-A9D4-8BE1-252EFD6A4D31}"/>
          </ac:spMkLst>
        </pc:spChg>
        <pc:spChg chg="add mod">
          <ac:chgData name="Christian Salazar Chacon" userId="117f81fe-81bd-4161-b070-902f23cc5488" providerId="ADAL" clId="{16F96B8A-D3C6-475A-89DA-2A2A2D7132ED}" dt="2023-11-17T14:57:31.323" v="596" actId="1076"/>
          <ac:spMkLst>
            <pc:docMk/>
            <pc:sldMk cId="3452310763" sldId="259"/>
            <ac:spMk id="11" creationId="{99AE4F16-53C6-DA7A-097A-97B2999B2E39}"/>
          </ac:spMkLst>
        </pc:spChg>
        <pc:spChg chg="add mod">
          <ac:chgData name="Christian Salazar Chacon" userId="117f81fe-81bd-4161-b070-902f23cc5488" providerId="ADAL" clId="{16F96B8A-D3C6-475A-89DA-2A2A2D7132ED}" dt="2023-11-17T14:57:27.097" v="595" actId="1076"/>
          <ac:spMkLst>
            <pc:docMk/>
            <pc:sldMk cId="3452310763" sldId="259"/>
            <ac:spMk id="12" creationId="{821D63E3-73CB-F170-4EFB-13D6311D8BC3}"/>
          </ac:spMkLst>
        </pc:spChg>
        <pc:spChg chg="add mod">
          <ac:chgData name="Christian Salazar Chacon" userId="117f81fe-81bd-4161-b070-902f23cc5488" providerId="ADAL" clId="{16F96B8A-D3C6-475A-89DA-2A2A2D7132ED}" dt="2023-11-17T14:57:21.804" v="594" actId="1076"/>
          <ac:spMkLst>
            <pc:docMk/>
            <pc:sldMk cId="3452310763" sldId="259"/>
            <ac:spMk id="13" creationId="{CAA7D1E7-DD17-6876-5D11-498B0863A057}"/>
          </ac:spMkLst>
        </pc:spChg>
        <pc:graphicFrameChg chg="add mod modGraphic">
          <ac:chgData name="Christian Salazar Chacon" userId="117f81fe-81bd-4161-b070-902f23cc5488" providerId="ADAL" clId="{16F96B8A-D3C6-475A-89DA-2A2A2D7132ED}" dt="2023-11-17T14:57:39.974" v="597" actId="255"/>
          <ac:graphicFrameMkLst>
            <pc:docMk/>
            <pc:sldMk cId="3452310763" sldId="259"/>
            <ac:graphicFrameMk id="2" creationId="{D5203B05-4583-86D2-1329-D784FCFD660F}"/>
          </ac:graphicFrameMkLst>
        </pc:graphicFrameChg>
        <pc:graphicFrameChg chg="del modGraphic">
          <ac:chgData name="Christian Salazar Chacon" userId="117f81fe-81bd-4161-b070-902f23cc5488" providerId="ADAL" clId="{16F96B8A-D3C6-475A-89DA-2A2A2D7132ED}" dt="2023-11-17T14:55:11.059" v="585" actId="478"/>
          <ac:graphicFrameMkLst>
            <pc:docMk/>
            <pc:sldMk cId="3452310763" sldId="259"/>
            <ac:graphicFrameMk id="4" creationId="{89EE9C26-4B44-6D43-254F-7AC765920636}"/>
          </ac:graphicFrameMkLst>
        </pc:graphicFrameChg>
      </pc:sldChg>
      <pc:sldChg chg="modSp mod">
        <pc:chgData name="Christian Salazar Chacon" userId="117f81fe-81bd-4161-b070-902f23cc5488" providerId="ADAL" clId="{16F96B8A-D3C6-475A-89DA-2A2A2D7132ED}" dt="2023-11-17T16:30:33.281" v="1017" actId="255"/>
        <pc:sldMkLst>
          <pc:docMk/>
          <pc:sldMk cId="3380739854" sldId="260"/>
        </pc:sldMkLst>
        <pc:spChg chg="mod">
          <ac:chgData name="Christian Salazar Chacon" userId="117f81fe-81bd-4161-b070-902f23cc5488" providerId="ADAL" clId="{16F96B8A-D3C6-475A-89DA-2A2A2D7132ED}" dt="2023-11-17T16:30:33.281" v="1017" actId="255"/>
          <ac:spMkLst>
            <pc:docMk/>
            <pc:sldMk cId="3380739854" sldId="260"/>
            <ac:spMk id="3" creationId="{00000000-0000-0000-0000-000000000000}"/>
          </ac:spMkLst>
        </pc:spChg>
      </pc:sldChg>
      <pc:sldChg chg="modSp mod">
        <pc:chgData name="Christian Salazar Chacon" userId="117f81fe-81bd-4161-b070-902f23cc5488" providerId="ADAL" clId="{16F96B8A-D3C6-475A-89DA-2A2A2D7132ED}" dt="2023-11-17T16:26:25.376" v="994" actId="108"/>
        <pc:sldMkLst>
          <pc:docMk/>
          <pc:sldMk cId="1223383502" sldId="261"/>
        </pc:sldMkLst>
        <pc:spChg chg="mod">
          <ac:chgData name="Christian Salazar Chacon" userId="117f81fe-81bd-4161-b070-902f23cc5488" providerId="ADAL" clId="{16F96B8A-D3C6-475A-89DA-2A2A2D7132ED}" dt="2023-11-17T16:26:25.376" v="994" actId="108"/>
          <ac:spMkLst>
            <pc:docMk/>
            <pc:sldMk cId="1223383502" sldId="261"/>
            <ac:spMk id="3" creationId="{00000000-0000-0000-0000-000000000000}"/>
          </ac:spMkLst>
        </pc:spChg>
      </pc:sldChg>
      <pc:sldChg chg="modSp mod">
        <pc:chgData name="Christian Salazar Chacon" userId="117f81fe-81bd-4161-b070-902f23cc5488" providerId="ADAL" clId="{16F96B8A-D3C6-475A-89DA-2A2A2D7132ED}" dt="2023-11-17T16:25:54.667" v="993" actId="108"/>
        <pc:sldMkLst>
          <pc:docMk/>
          <pc:sldMk cId="2509277931" sldId="264"/>
        </pc:sldMkLst>
        <pc:spChg chg="mod">
          <ac:chgData name="Christian Salazar Chacon" userId="117f81fe-81bd-4161-b070-902f23cc5488" providerId="ADAL" clId="{16F96B8A-D3C6-475A-89DA-2A2A2D7132ED}" dt="2023-11-17T16:25:54.667" v="993" actId="108"/>
          <ac:spMkLst>
            <pc:docMk/>
            <pc:sldMk cId="2509277931" sldId="264"/>
            <ac:spMk id="2" creationId="{C3504041-0EBE-D7D8-689D-9617396F2B5A}"/>
          </ac:spMkLst>
        </pc:spChg>
      </pc:sldChg>
      <pc:sldChg chg="modSp mod">
        <pc:chgData name="Christian Salazar Chacon" userId="117f81fe-81bd-4161-b070-902f23cc5488" providerId="ADAL" clId="{16F96B8A-D3C6-475A-89DA-2A2A2D7132ED}" dt="2023-11-17T16:22:59.408" v="976" actId="108"/>
        <pc:sldMkLst>
          <pc:docMk/>
          <pc:sldMk cId="2066961588" sldId="266"/>
        </pc:sldMkLst>
        <pc:spChg chg="mod">
          <ac:chgData name="Christian Salazar Chacon" userId="117f81fe-81bd-4161-b070-902f23cc5488" providerId="ADAL" clId="{16F96B8A-D3C6-475A-89DA-2A2A2D7132ED}" dt="2023-11-17T16:22:59.408" v="976" actId="108"/>
          <ac:spMkLst>
            <pc:docMk/>
            <pc:sldMk cId="2066961588" sldId="266"/>
            <ac:spMk id="3" creationId="{00000000-0000-0000-0000-000000000000}"/>
          </ac:spMkLst>
        </pc:spChg>
      </pc:sldChg>
      <pc:sldChg chg="modSp mod">
        <pc:chgData name="Christian Salazar Chacon" userId="117f81fe-81bd-4161-b070-902f23cc5488" providerId="ADAL" clId="{16F96B8A-D3C6-475A-89DA-2A2A2D7132ED}" dt="2023-11-17T16:33:01.868" v="1024" actId="2711"/>
        <pc:sldMkLst>
          <pc:docMk/>
          <pc:sldMk cId="3201002419" sldId="267"/>
        </pc:sldMkLst>
        <pc:spChg chg="mod">
          <ac:chgData name="Christian Salazar Chacon" userId="117f81fe-81bd-4161-b070-902f23cc5488" providerId="ADAL" clId="{16F96B8A-D3C6-475A-89DA-2A2A2D7132ED}" dt="2023-11-17T16:33:01.868" v="1024" actId="2711"/>
          <ac:spMkLst>
            <pc:docMk/>
            <pc:sldMk cId="3201002419" sldId="267"/>
            <ac:spMk id="3" creationId="{00000000-0000-0000-0000-000000000000}"/>
          </ac:spMkLst>
        </pc:spChg>
        <pc:graphicFrameChg chg="mod">
          <ac:chgData name="Christian Salazar Chacon" userId="117f81fe-81bd-4161-b070-902f23cc5488" providerId="ADAL" clId="{16F96B8A-D3C6-475A-89DA-2A2A2D7132ED}" dt="2023-11-17T15:35:00.770" v="690" actId="14100"/>
          <ac:graphicFrameMkLst>
            <pc:docMk/>
            <pc:sldMk cId="3201002419" sldId="267"/>
            <ac:graphicFrameMk id="2" creationId="{A808B2B4-18EC-C946-2B67-015709AD6A28}"/>
          </ac:graphicFrameMkLst>
        </pc:graphicFrameChg>
        <pc:picChg chg="mod">
          <ac:chgData name="Christian Salazar Chacon" userId="117f81fe-81bd-4161-b070-902f23cc5488" providerId="ADAL" clId="{16F96B8A-D3C6-475A-89DA-2A2A2D7132ED}" dt="2023-11-17T15:35:09.222" v="692" actId="1076"/>
          <ac:picMkLst>
            <pc:docMk/>
            <pc:sldMk cId="3201002419" sldId="267"/>
            <ac:picMk id="7" creationId="{2DE63DCF-534A-2A00-5CC1-EAC6DF6F21B6}"/>
          </ac:picMkLst>
        </pc:picChg>
      </pc:sldChg>
      <pc:sldChg chg="modSp mod">
        <pc:chgData name="Christian Salazar Chacon" userId="117f81fe-81bd-4161-b070-902f23cc5488" providerId="ADAL" clId="{16F96B8A-D3C6-475A-89DA-2A2A2D7132ED}" dt="2023-11-17T16:32:53.869" v="1023" actId="2711"/>
        <pc:sldMkLst>
          <pc:docMk/>
          <pc:sldMk cId="485857869" sldId="269"/>
        </pc:sldMkLst>
        <pc:spChg chg="mod">
          <ac:chgData name="Christian Salazar Chacon" userId="117f81fe-81bd-4161-b070-902f23cc5488" providerId="ADAL" clId="{16F96B8A-D3C6-475A-89DA-2A2A2D7132ED}" dt="2023-11-17T16:32:53.869" v="1023" actId="2711"/>
          <ac:spMkLst>
            <pc:docMk/>
            <pc:sldMk cId="485857869" sldId="269"/>
            <ac:spMk id="3" creationId="{00000000-0000-0000-0000-000000000000}"/>
          </ac:spMkLst>
        </pc:spChg>
        <pc:graphicFrameChg chg="mod">
          <ac:chgData name="Christian Salazar Chacon" userId="117f81fe-81bd-4161-b070-902f23cc5488" providerId="ADAL" clId="{16F96B8A-D3C6-475A-89DA-2A2A2D7132ED}" dt="2023-11-17T15:35:22.804" v="693" actId="14100"/>
          <ac:graphicFrameMkLst>
            <pc:docMk/>
            <pc:sldMk cId="485857869" sldId="269"/>
            <ac:graphicFrameMk id="4" creationId="{C358B72E-764A-FD7E-DB2A-22D5A2195437}"/>
          </ac:graphicFrameMkLst>
        </pc:graphicFrameChg>
      </pc:sldChg>
      <pc:sldChg chg="modSp mod">
        <pc:chgData name="Christian Salazar Chacon" userId="117f81fe-81bd-4161-b070-902f23cc5488" providerId="ADAL" clId="{16F96B8A-D3C6-475A-89DA-2A2A2D7132ED}" dt="2023-11-17T16:33:15.572" v="1025" actId="255"/>
        <pc:sldMkLst>
          <pc:docMk/>
          <pc:sldMk cId="3835639585" sldId="271"/>
        </pc:sldMkLst>
        <pc:spChg chg="mod">
          <ac:chgData name="Christian Salazar Chacon" userId="117f81fe-81bd-4161-b070-902f23cc5488" providerId="ADAL" clId="{16F96B8A-D3C6-475A-89DA-2A2A2D7132ED}" dt="2023-11-17T16:33:15.572" v="1025" actId="255"/>
          <ac:spMkLst>
            <pc:docMk/>
            <pc:sldMk cId="3835639585" sldId="271"/>
            <ac:spMk id="3" creationId="{00000000-0000-0000-0000-000000000000}"/>
          </ac:spMkLst>
        </pc:spChg>
      </pc:sldChg>
      <pc:sldChg chg="modSp mod">
        <pc:chgData name="Christian Salazar Chacon" userId="117f81fe-81bd-4161-b070-902f23cc5488" providerId="ADAL" clId="{16F96B8A-D3C6-475A-89DA-2A2A2D7132ED}" dt="2023-11-17T16:23:29.792" v="979" actId="108"/>
        <pc:sldMkLst>
          <pc:docMk/>
          <pc:sldMk cId="3690823155" sldId="273"/>
        </pc:sldMkLst>
        <pc:spChg chg="mod">
          <ac:chgData name="Christian Salazar Chacon" userId="117f81fe-81bd-4161-b070-902f23cc5488" providerId="ADAL" clId="{16F96B8A-D3C6-475A-89DA-2A2A2D7132ED}" dt="2023-11-17T16:23:29.792" v="979" actId="108"/>
          <ac:spMkLst>
            <pc:docMk/>
            <pc:sldMk cId="3690823155" sldId="273"/>
            <ac:spMk id="3" creationId="{00000000-0000-0000-0000-000000000000}"/>
          </ac:spMkLst>
        </pc:spChg>
      </pc:sldChg>
      <pc:sldChg chg="modSp mod">
        <pc:chgData name="Christian Salazar Chacon" userId="117f81fe-81bd-4161-b070-902f23cc5488" providerId="ADAL" clId="{16F96B8A-D3C6-475A-89DA-2A2A2D7132ED}" dt="2023-11-17T16:22:20.602" v="973" actId="255"/>
        <pc:sldMkLst>
          <pc:docMk/>
          <pc:sldMk cId="578656405" sldId="275"/>
        </pc:sldMkLst>
        <pc:spChg chg="mod">
          <ac:chgData name="Christian Salazar Chacon" userId="117f81fe-81bd-4161-b070-902f23cc5488" providerId="ADAL" clId="{16F96B8A-D3C6-475A-89DA-2A2A2D7132ED}" dt="2023-11-17T16:22:20.602" v="973" actId="255"/>
          <ac:spMkLst>
            <pc:docMk/>
            <pc:sldMk cId="578656405" sldId="275"/>
            <ac:spMk id="3" creationId="{00000000-0000-0000-0000-000000000000}"/>
          </ac:spMkLst>
        </pc:spChg>
      </pc:sldChg>
      <pc:sldChg chg="addSp delSp modSp add mod modAnim modNotes">
        <pc:chgData name="Christian Salazar Chacon" userId="117f81fe-81bd-4161-b070-902f23cc5488" providerId="ADAL" clId="{16F96B8A-D3C6-475A-89DA-2A2A2D7132ED}" dt="2023-11-17T16:49:12.182" v="1058" actId="1076"/>
        <pc:sldMkLst>
          <pc:docMk/>
          <pc:sldMk cId="0" sldId="276"/>
        </pc:sldMkLst>
        <pc:spChg chg="add mod">
          <ac:chgData name="Christian Salazar Chacon" userId="117f81fe-81bd-4161-b070-902f23cc5488" providerId="ADAL" clId="{16F96B8A-D3C6-475A-89DA-2A2A2D7132ED}" dt="2023-11-14T23:08:00.571" v="484" actId="120"/>
          <ac:spMkLst>
            <pc:docMk/>
            <pc:sldMk cId="0" sldId="276"/>
            <ac:spMk id="3" creationId="{ADC5D797-6399-23D5-76ED-E3717D7B1FEA}"/>
          </ac:spMkLst>
        </pc:spChg>
        <pc:spChg chg="add mod">
          <ac:chgData name="Christian Salazar Chacon" userId="117f81fe-81bd-4161-b070-902f23cc5488" providerId="ADAL" clId="{16F96B8A-D3C6-475A-89DA-2A2A2D7132ED}" dt="2023-11-14T23:06:34.515" v="468" actId="1035"/>
          <ac:spMkLst>
            <pc:docMk/>
            <pc:sldMk cId="0" sldId="276"/>
            <ac:spMk id="4" creationId="{317D4F6D-8236-307D-098B-05DC017FF06D}"/>
          </ac:spMkLst>
        </pc:spChg>
        <pc:spChg chg="add mod">
          <ac:chgData name="Christian Salazar Chacon" userId="117f81fe-81bd-4161-b070-902f23cc5488" providerId="ADAL" clId="{16F96B8A-D3C6-475A-89DA-2A2A2D7132ED}" dt="2023-11-14T23:11:30.331" v="534" actId="1035"/>
          <ac:spMkLst>
            <pc:docMk/>
            <pc:sldMk cId="0" sldId="276"/>
            <ac:spMk id="5" creationId="{F3D84FE6-AC4F-77B2-BBA1-D549964C4788}"/>
          </ac:spMkLst>
        </pc:spChg>
        <pc:spChg chg="add mod">
          <ac:chgData name="Christian Salazar Chacon" userId="117f81fe-81bd-4161-b070-902f23cc5488" providerId="ADAL" clId="{16F96B8A-D3C6-475A-89DA-2A2A2D7132ED}" dt="2023-11-17T16:49:12.182" v="1058" actId="1076"/>
          <ac:spMkLst>
            <pc:docMk/>
            <pc:sldMk cId="0" sldId="276"/>
            <ac:spMk id="6" creationId="{7234A605-0F47-16BA-7ADE-4EC01A46E70E}"/>
          </ac:spMkLst>
        </pc:spChg>
        <pc:spChg chg="mod">
          <ac:chgData name="Christian Salazar Chacon" userId="117f81fe-81bd-4161-b070-902f23cc5488" providerId="ADAL" clId="{16F96B8A-D3C6-475A-89DA-2A2A2D7132ED}" dt="2023-11-14T23:07:56.671" v="483" actId="120"/>
          <ac:spMkLst>
            <pc:docMk/>
            <pc:sldMk cId="0" sldId="276"/>
            <ac:spMk id="55298" creationId="{00000000-0000-0000-0000-000000000000}"/>
          </ac:spMkLst>
        </pc:spChg>
        <pc:spChg chg="mod">
          <ac:chgData name="Christian Salazar Chacon" userId="117f81fe-81bd-4161-b070-902f23cc5488" providerId="ADAL" clId="{16F96B8A-D3C6-475A-89DA-2A2A2D7132ED}" dt="2023-11-14T22:56:50.016" v="366" actId="1036"/>
          <ac:spMkLst>
            <pc:docMk/>
            <pc:sldMk cId="0" sldId="276"/>
            <ac:spMk id="55299" creationId="{00000000-0000-0000-0000-000000000000}"/>
          </ac:spMkLst>
        </pc:spChg>
        <pc:spChg chg="mod">
          <ac:chgData name="Christian Salazar Chacon" userId="117f81fe-81bd-4161-b070-902f23cc5488" providerId="ADAL" clId="{16F96B8A-D3C6-475A-89DA-2A2A2D7132ED}" dt="2023-11-14T22:56:50.016" v="366" actId="1036"/>
          <ac:spMkLst>
            <pc:docMk/>
            <pc:sldMk cId="0" sldId="276"/>
            <ac:spMk id="55300" creationId="{00000000-0000-0000-0000-000000000000}"/>
          </ac:spMkLst>
        </pc:spChg>
        <pc:spChg chg="mod">
          <ac:chgData name="Christian Salazar Chacon" userId="117f81fe-81bd-4161-b070-902f23cc5488" providerId="ADAL" clId="{16F96B8A-D3C6-475A-89DA-2A2A2D7132ED}" dt="2023-11-14T22:56:50.016" v="366" actId="1036"/>
          <ac:spMkLst>
            <pc:docMk/>
            <pc:sldMk cId="0" sldId="276"/>
            <ac:spMk id="55301" creationId="{00000000-0000-0000-0000-000000000000}"/>
          </ac:spMkLst>
        </pc:spChg>
        <pc:spChg chg="mod">
          <ac:chgData name="Christian Salazar Chacon" userId="117f81fe-81bd-4161-b070-902f23cc5488" providerId="ADAL" clId="{16F96B8A-D3C6-475A-89DA-2A2A2D7132ED}" dt="2023-11-14T22:56:50.016" v="366" actId="1036"/>
          <ac:spMkLst>
            <pc:docMk/>
            <pc:sldMk cId="0" sldId="276"/>
            <ac:spMk id="55302" creationId="{00000000-0000-0000-0000-000000000000}"/>
          </ac:spMkLst>
        </pc:spChg>
        <pc:spChg chg="mod">
          <ac:chgData name="Christian Salazar Chacon" userId="117f81fe-81bd-4161-b070-902f23cc5488" providerId="ADAL" clId="{16F96B8A-D3C6-475A-89DA-2A2A2D7132ED}" dt="2023-11-14T23:06:34.515" v="468" actId="1035"/>
          <ac:spMkLst>
            <pc:docMk/>
            <pc:sldMk cId="0" sldId="276"/>
            <ac:spMk id="55303" creationId="{00000000-0000-0000-0000-000000000000}"/>
          </ac:spMkLst>
        </pc:spChg>
        <pc:spChg chg="mod">
          <ac:chgData name="Christian Salazar Chacon" userId="117f81fe-81bd-4161-b070-902f23cc5488" providerId="ADAL" clId="{16F96B8A-D3C6-475A-89DA-2A2A2D7132ED}" dt="2023-11-17T16:48:00.638" v="1047" actId="1076"/>
          <ac:spMkLst>
            <pc:docMk/>
            <pc:sldMk cId="0" sldId="276"/>
            <ac:spMk id="55304" creationId="{00000000-0000-0000-0000-000000000000}"/>
          </ac:spMkLst>
        </pc:spChg>
        <pc:spChg chg="mod">
          <ac:chgData name="Christian Salazar Chacon" userId="117f81fe-81bd-4161-b070-902f23cc5488" providerId="ADAL" clId="{16F96B8A-D3C6-475A-89DA-2A2A2D7132ED}" dt="2023-11-14T23:00:11.981" v="401" actId="1076"/>
          <ac:spMkLst>
            <pc:docMk/>
            <pc:sldMk cId="0" sldId="276"/>
            <ac:spMk id="55305" creationId="{00000000-0000-0000-0000-000000000000}"/>
          </ac:spMkLst>
        </pc:spChg>
        <pc:spChg chg="del mod">
          <ac:chgData name="Christian Salazar Chacon" userId="117f81fe-81bd-4161-b070-902f23cc5488" providerId="ADAL" clId="{16F96B8A-D3C6-475A-89DA-2A2A2D7132ED}" dt="2023-11-14T22:57:08.154" v="367" actId="478"/>
          <ac:spMkLst>
            <pc:docMk/>
            <pc:sldMk cId="0" sldId="276"/>
            <ac:spMk id="55306" creationId="{00000000-0000-0000-0000-000000000000}"/>
          </ac:spMkLst>
        </pc:spChg>
        <pc:spChg chg="mod">
          <ac:chgData name="Christian Salazar Chacon" userId="117f81fe-81bd-4161-b070-902f23cc5488" providerId="ADAL" clId="{16F96B8A-D3C6-475A-89DA-2A2A2D7132ED}" dt="2023-11-14T23:02:12.586" v="417" actId="1076"/>
          <ac:spMkLst>
            <pc:docMk/>
            <pc:sldMk cId="0" sldId="276"/>
            <ac:spMk id="55307" creationId="{00000000-0000-0000-0000-000000000000}"/>
          </ac:spMkLst>
        </pc:spChg>
        <pc:spChg chg="mod">
          <ac:chgData name="Christian Salazar Chacon" userId="117f81fe-81bd-4161-b070-902f23cc5488" providerId="ADAL" clId="{16F96B8A-D3C6-475A-89DA-2A2A2D7132ED}" dt="2023-11-14T23:00:22.205" v="403" actId="1076"/>
          <ac:spMkLst>
            <pc:docMk/>
            <pc:sldMk cId="0" sldId="276"/>
            <ac:spMk id="55308" creationId="{00000000-0000-0000-0000-000000000000}"/>
          </ac:spMkLst>
        </pc:spChg>
        <pc:spChg chg="del mod">
          <ac:chgData name="Christian Salazar Chacon" userId="117f81fe-81bd-4161-b070-902f23cc5488" providerId="ADAL" clId="{16F96B8A-D3C6-475A-89DA-2A2A2D7132ED}" dt="2023-11-14T23:15:31.354" v="578" actId="478"/>
          <ac:spMkLst>
            <pc:docMk/>
            <pc:sldMk cId="0" sldId="276"/>
            <ac:spMk id="55309" creationId="{00000000-0000-0000-0000-000000000000}"/>
          </ac:spMkLst>
        </pc:spChg>
        <pc:spChg chg="mod">
          <ac:chgData name="Christian Salazar Chacon" userId="117f81fe-81bd-4161-b070-902f23cc5488" providerId="ADAL" clId="{16F96B8A-D3C6-475A-89DA-2A2A2D7132ED}" dt="2023-11-14T23:00:19.529" v="402" actId="1076"/>
          <ac:spMkLst>
            <pc:docMk/>
            <pc:sldMk cId="0" sldId="276"/>
            <ac:spMk id="55310" creationId="{00000000-0000-0000-0000-000000000000}"/>
          </ac:spMkLst>
        </pc:spChg>
        <pc:spChg chg="mod">
          <ac:chgData name="Christian Salazar Chacon" userId="117f81fe-81bd-4161-b070-902f23cc5488" providerId="ADAL" clId="{16F96B8A-D3C6-475A-89DA-2A2A2D7132ED}" dt="2023-11-17T16:28:41.921" v="1006" actId="2711"/>
          <ac:spMkLst>
            <pc:docMk/>
            <pc:sldMk cId="0" sldId="276"/>
            <ac:spMk id="55311" creationId="{00000000-0000-0000-0000-000000000000}"/>
          </ac:spMkLst>
        </pc:spChg>
        <pc:spChg chg="mod">
          <ac:chgData name="Christian Salazar Chacon" userId="117f81fe-81bd-4161-b070-902f23cc5488" providerId="ADAL" clId="{16F96B8A-D3C6-475A-89DA-2A2A2D7132ED}" dt="2023-11-17T16:48:36.944" v="1053" actId="14100"/>
          <ac:spMkLst>
            <pc:docMk/>
            <pc:sldMk cId="0" sldId="276"/>
            <ac:spMk id="55312" creationId="{00000000-0000-0000-0000-000000000000}"/>
          </ac:spMkLst>
        </pc:spChg>
        <pc:spChg chg="del mod">
          <ac:chgData name="Christian Salazar Chacon" userId="117f81fe-81bd-4161-b070-902f23cc5488" providerId="ADAL" clId="{16F96B8A-D3C6-475A-89DA-2A2A2D7132ED}" dt="2023-11-14T22:57:08.154" v="367" actId="478"/>
          <ac:spMkLst>
            <pc:docMk/>
            <pc:sldMk cId="0" sldId="276"/>
            <ac:spMk id="55313" creationId="{00000000-0000-0000-0000-000000000000}"/>
          </ac:spMkLst>
        </pc:spChg>
        <pc:spChg chg="mod">
          <ac:chgData name="Christian Salazar Chacon" userId="117f81fe-81bd-4161-b070-902f23cc5488" providerId="ADAL" clId="{16F96B8A-D3C6-475A-89DA-2A2A2D7132ED}" dt="2023-11-14T23:08:04.063" v="485" actId="120"/>
          <ac:spMkLst>
            <pc:docMk/>
            <pc:sldMk cId="0" sldId="276"/>
            <ac:spMk id="55314" creationId="{00000000-0000-0000-0000-000000000000}"/>
          </ac:spMkLst>
        </pc:spChg>
        <pc:picChg chg="add mod ord">
          <ac:chgData name="Christian Salazar Chacon" userId="117f81fe-81bd-4161-b070-902f23cc5488" providerId="ADAL" clId="{16F96B8A-D3C6-475A-89DA-2A2A2D7132ED}" dt="2023-11-17T16:49:03.498" v="1057" actId="1076"/>
          <ac:picMkLst>
            <pc:docMk/>
            <pc:sldMk cId="0" sldId="276"/>
            <ac:picMk id="2" creationId="{9DD6B304-1E62-DE70-46F0-6AF37770AA57}"/>
          </ac:picMkLst>
        </pc:picChg>
      </pc:sldChg>
      <pc:sldChg chg="modSp mod">
        <pc:chgData name="Christian Salazar Chacon" userId="117f81fe-81bd-4161-b070-902f23cc5488" providerId="ADAL" clId="{16F96B8A-D3C6-475A-89DA-2A2A2D7132ED}" dt="2023-11-17T16:36:00.002" v="1045" actId="255"/>
        <pc:sldMkLst>
          <pc:docMk/>
          <pc:sldMk cId="122976778" sldId="277"/>
        </pc:sldMkLst>
        <pc:spChg chg="mod">
          <ac:chgData name="Christian Salazar Chacon" userId="117f81fe-81bd-4161-b070-902f23cc5488" providerId="ADAL" clId="{16F96B8A-D3C6-475A-89DA-2A2A2D7132ED}" dt="2023-11-17T16:36:00.002" v="1045" actId="255"/>
          <ac:spMkLst>
            <pc:docMk/>
            <pc:sldMk cId="122976778" sldId="277"/>
            <ac:spMk id="3" creationId="{00000000-0000-0000-0000-000000000000}"/>
          </ac:spMkLst>
        </pc:spChg>
        <pc:graphicFrameChg chg="mod">
          <ac:chgData name="Christian Salazar Chacon" userId="117f81fe-81bd-4161-b070-902f23cc5488" providerId="ADAL" clId="{16F96B8A-D3C6-475A-89DA-2A2A2D7132ED}" dt="2023-11-17T16:14:56.852" v="923" actId="14100"/>
          <ac:graphicFrameMkLst>
            <pc:docMk/>
            <pc:sldMk cId="122976778" sldId="277"/>
            <ac:graphicFrameMk id="2" creationId="{A808B2B4-18EC-C946-2B67-015709AD6A28}"/>
          </ac:graphicFrameMkLst>
        </pc:graphicFrameChg>
      </pc:sldChg>
      <pc:sldChg chg="modSp mod">
        <pc:chgData name="Christian Salazar Chacon" userId="117f81fe-81bd-4161-b070-902f23cc5488" providerId="ADAL" clId="{16F96B8A-D3C6-475A-89DA-2A2A2D7132ED}" dt="2023-11-17T16:35:51.314" v="1044" actId="255"/>
        <pc:sldMkLst>
          <pc:docMk/>
          <pc:sldMk cId="3860231318" sldId="278"/>
        </pc:sldMkLst>
        <pc:spChg chg="mod">
          <ac:chgData name="Christian Salazar Chacon" userId="117f81fe-81bd-4161-b070-902f23cc5488" providerId="ADAL" clId="{16F96B8A-D3C6-475A-89DA-2A2A2D7132ED}" dt="2023-11-17T16:35:51.314" v="1044" actId="255"/>
          <ac:spMkLst>
            <pc:docMk/>
            <pc:sldMk cId="3860231318" sldId="278"/>
            <ac:spMk id="3" creationId="{00000000-0000-0000-0000-000000000000}"/>
          </ac:spMkLst>
        </pc:spChg>
      </pc:sldChg>
      <pc:sldChg chg="modSp mod">
        <pc:chgData name="Christian Salazar Chacon" userId="117f81fe-81bd-4161-b070-902f23cc5488" providerId="ADAL" clId="{16F96B8A-D3C6-475A-89DA-2A2A2D7132ED}" dt="2023-11-17T16:23:38.790" v="980" actId="108"/>
        <pc:sldMkLst>
          <pc:docMk/>
          <pc:sldMk cId="1195020504" sldId="279"/>
        </pc:sldMkLst>
        <pc:spChg chg="mod">
          <ac:chgData name="Christian Salazar Chacon" userId="117f81fe-81bd-4161-b070-902f23cc5488" providerId="ADAL" clId="{16F96B8A-D3C6-475A-89DA-2A2A2D7132ED}" dt="2023-11-17T16:23:38.790" v="980" actId="108"/>
          <ac:spMkLst>
            <pc:docMk/>
            <pc:sldMk cId="1195020504" sldId="279"/>
            <ac:spMk id="3" creationId="{00000000-0000-0000-0000-000000000000}"/>
          </ac:spMkLst>
        </pc:spChg>
      </pc:sldChg>
      <pc:sldChg chg="modSp mod">
        <pc:chgData name="Christian Salazar Chacon" userId="117f81fe-81bd-4161-b070-902f23cc5488" providerId="ADAL" clId="{16F96B8A-D3C6-475A-89DA-2A2A2D7132ED}" dt="2023-11-17T16:35:41.723" v="1043" actId="255"/>
        <pc:sldMkLst>
          <pc:docMk/>
          <pc:sldMk cId="71165641" sldId="280"/>
        </pc:sldMkLst>
        <pc:spChg chg="mod">
          <ac:chgData name="Christian Salazar Chacon" userId="117f81fe-81bd-4161-b070-902f23cc5488" providerId="ADAL" clId="{16F96B8A-D3C6-475A-89DA-2A2A2D7132ED}" dt="2023-11-17T16:35:41.723" v="1043" actId="255"/>
          <ac:spMkLst>
            <pc:docMk/>
            <pc:sldMk cId="71165641" sldId="280"/>
            <ac:spMk id="3" creationId="{00000000-0000-0000-0000-000000000000}"/>
          </ac:spMkLst>
        </pc:spChg>
      </pc:sldChg>
      <pc:sldChg chg="modSp">
        <pc:chgData name="Christian Salazar Chacon" userId="117f81fe-81bd-4161-b070-902f23cc5488" providerId="ADAL" clId="{16F96B8A-D3C6-475A-89DA-2A2A2D7132ED}" dt="2023-11-17T16:11:00.951" v="906" actId="2711"/>
        <pc:sldMkLst>
          <pc:docMk/>
          <pc:sldMk cId="2746896723" sldId="1022"/>
        </pc:sldMkLst>
        <pc:spChg chg="mod">
          <ac:chgData name="Christian Salazar Chacon" userId="117f81fe-81bd-4161-b070-902f23cc5488" providerId="ADAL" clId="{16F96B8A-D3C6-475A-89DA-2A2A2D7132ED}" dt="2023-11-17T16:11:00.951" v="906" actId="2711"/>
          <ac:spMkLst>
            <pc:docMk/>
            <pc:sldMk cId="2746896723" sldId="1022"/>
            <ac:spMk id="6" creationId="{B8FCBC2B-ABD0-4BBE-A896-A2BDCE4CB3DF}"/>
          </ac:spMkLst>
        </pc:spChg>
      </pc:sldChg>
      <pc:sldChg chg="modSp mod">
        <pc:chgData name="Christian Salazar Chacon" userId="117f81fe-81bd-4161-b070-902f23cc5488" providerId="ADAL" clId="{16F96B8A-D3C6-475A-89DA-2A2A2D7132ED}" dt="2023-11-17T16:24:19.860" v="984" actId="108"/>
        <pc:sldMkLst>
          <pc:docMk/>
          <pc:sldMk cId="826058497" sldId="1069"/>
        </pc:sldMkLst>
        <pc:spChg chg="mod">
          <ac:chgData name="Christian Salazar Chacon" userId="117f81fe-81bd-4161-b070-902f23cc5488" providerId="ADAL" clId="{16F96B8A-D3C6-475A-89DA-2A2A2D7132ED}" dt="2023-11-17T16:24:19.860" v="984" actId="108"/>
          <ac:spMkLst>
            <pc:docMk/>
            <pc:sldMk cId="826058497" sldId="1069"/>
            <ac:spMk id="3" creationId="{00000000-0000-0000-0000-000000000000}"/>
          </ac:spMkLst>
        </pc:spChg>
      </pc:sldChg>
      <pc:sldChg chg="modSp mod">
        <pc:chgData name="Christian Salazar Chacon" userId="117f81fe-81bd-4161-b070-902f23cc5488" providerId="ADAL" clId="{16F96B8A-D3C6-475A-89DA-2A2A2D7132ED}" dt="2023-11-17T16:24:09.894" v="983" actId="108"/>
        <pc:sldMkLst>
          <pc:docMk/>
          <pc:sldMk cId="2549775030" sldId="1070"/>
        </pc:sldMkLst>
        <pc:spChg chg="mod">
          <ac:chgData name="Christian Salazar Chacon" userId="117f81fe-81bd-4161-b070-902f23cc5488" providerId="ADAL" clId="{16F96B8A-D3C6-475A-89DA-2A2A2D7132ED}" dt="2023-11-17T16:24:09.894" v="983" actId="108"/>
          <ac:spMkLst>
            <pc:docMk/>
            <pc:sldMk cId="2549775030" sldId="1070"/>
            <ac:spMk id="3" creationId="{00000000-0000-0000-0000-000000000000}"/>
          </ac:spMkLst>
        </pc:spChg>
      </pc:sldChg>
      <pc:sldChg chg="modSp">
        <pc:chgData name="Christian Salazar Chacon" userId="117f81fe-81bd-4161-b070-902f23cc5488" providerId="ADAL" clId="{16F96B8A-D3C6-475A-89DA-2A2A2D7132ED}" dt="2023-11-17T16:34:46.024" v="1037" actId="255"/>
        <pc:sldMkLst>
          <pc:docMk/>
          <pc:sldMk cId="4040842628" sldId="1080"/>
        </pc:sldMkLst>
        <pc:spChg chg="mod">
          <ac:chgData name="Christian Salazar Chacon" userId="117f81fe-81bd-4161-b070-902f23cc5488" providerId="ADAL" clId="{16F96B8A-D3C6-475A-89DA-2A2A2D7132ED}" dt="2023-11-17T16:34:46.024" v="1037" actId="255"/>
          <ac:spMkLst>
            <pc:docMk/>
            <pc:sldMk cId="4040842628" sldId="1080"/>
            <ac:spMk id="3" creationId="{00000000-0000-0000-0000-000000000000}"/>
          </ac:spMkLst>
        </pc:spChg>
      </pc:sldChg>
      <pc:sldChg chg="addSp delSp modSp mod modAnim">
        <pc:chgData name="Christian Salazar Chacon" userId="117f81fe-81bd-4161-b070-902f23cc5488" providerId="ADAL" clId="{16F96B8A-D3C6-475A-89DA-2A2A2D7132ED}" dt="2023-11-17T16:19:30.395" v="955" actId="2711"/>
        <pc:sldMkLst>
          <pc:docMk/>
          <pc:sldMk cId="524938801" sldId="1099"/>
        </pc:sldMkLst>
        <pc:spChg chg="mod">
          <ac:chgData name="Christian Salazar Chacon" userId="117f81fe-81bd-4161-b070-902f23cc5488" providerId="ADAL" clId="{16F96B8A-D3C6-475A-89DA-2A2A2D7132ED}" dt="2023-11-17T16:19:30.395" v="955" actId="2711"/>
          <ac:spMkLst>
            <pc:docMk/>
            <pc:sldMk cId="524938801" sldId="1099"/>
            <ac:spMk id="3" creationId="{00000000-0000-0000-0000-000000000000}"/>
          </ac:spMkLst>
        </pc:spChg>
        <pc:spChg chg="mod">
          <ac:chgData name="Christian Salazar Chacon" userId="117f81fe-81bd-4161-b070-902f23cc5488" providerId="ADAL" clId="{16F96B8A-D3C6-475A-89DA-2A2A2D7132ED}" dt="2023-11-17T15:31:50.866" v="684" actId="164"/>
          <ac:spMkLst>
            <pc:docMk/>
            <pc:sldMk cId="524938801" sldId="1099"/>
            <ac:spMk id="33" creationId="{64485C10-0728-4DB7-A259-43FCCDDF7BAC}"/>
          </ac:spMkLst>
        </pc:spChg>
        <pc:spChg chg="mod topLvl">
          <ac:chgData name="Christian Salazar Chacon" userId="117f81fe-81bd-4161-b070-902f23cc5488" providerId="ADAL" clId="{16F96B8A-D3C6-475A-89DA-2A2A2D7132ED}" dt="2023-11-17T15:32:03.165" v="685" actId="255"/>
          <ac:spMkLst>
            <pc:docMk/>
            <pc:sldMk cId="524938801" sldId="1099"/>
            <ac:spMk id="40" creationId="{B3840547-322E-4215-848C-1EAA95BDCF32}"/>
          </ac:spMkLst>
        </pc:spChg>
        <pc:spChg chg="mod topLvl">
          <ac:chgData name="Christian Salazar Chacon" userId="117f81fe-81bd-4161-b070-902f23cc5488" providerId="ADAL" clId="{16F96B8A-D3C6-475A-89DA-2A2A2D7132ED}" dt="2023-11-17T15:31:50.866" v="684" actId="164"/>
          <ac:spMkLst>
            <pc:docMk/>
            <pc:sldMk cId="524938801" sldId="1099"/>
            <ac:spMk id="43" creationId="{C2FBE90B-ADD2-4FCD-B1C0-29DB836EAA70}"/>
          </ac:spMkLst>
        </pc:spChg>
        <pc:spChg chg="mod topLvl">
          <ac:chgData name="Christian Salazar Chacon" userId="117f81fe-81bd-4161-b070-902f23cc5488" providerId="ADAL" clId="{16F96B8A-D3C6-475A-89DA-2A2A2D7132ED}" dt="2023-11-17T15:32:09.377" v="686" actId="255"/>
          <ac:spMkLst>
            <pc:docMk/>
            <pc:sldMk cId="524938801" sldId="1099"/>
            <ac:spMk id="46" creationId="{30562D22-39CD-4EC0-8CC6-BCBC9C04CBB7}"/>
          </ac:spMkLst>
        </pc:spChg>
        <pc:grpChg chg="add mod">
          <ac:chgData name="Christian Salazar Chacon" userId="117f81fe-81bd-4161-b070-902f23cc5488" providerId="ADAL" clId="{16F96B8A-D3C6-475A-89DA-2A2A2D7132ED}" dt="2023-11-17T15:31:50.866" v="684" actId="164"/>
          <ac:grpSpMkLst>
            <pc:docMk/>
            <pc:sldMk cId="524938801" sldId="1099"/>
            <ac:grpSpMk id="2" creationId="{F13B2C13-A458-4ED8-B506-074E32332004}"/>
          </ac:grpSpMkLst>
        </pc:grpChg>
        <pc:grpChg chg="del mod">
          <ac:chgData name="Christian Salazar Chacon" userId="117f81fe-81bd-4161-b070-902f23cc5488" providerId="ADAL" clId="{16F96B8A-D3C6-475A-89DA-2A2A2D7132ED}" dt="2023-11-17T15:30:46.255" v="677" actId="165"/>
          <ac:grpSpMkLst>
            <pc:docMk/>
            <pc:sldMk cId="524938801" sldId="1099"/>
            <ac:grpSpMk id="10" creationId="{DC541A16-D474-44E2-9A51-D8505390413D}"/>
          </ac:grpSpMkLst>
        </pc:grpChg>
      </pc:sldChg>
      <pc:sldChg chg="modSp mod">
        <pc:chgData name="Christian Salazar Chacon" userId="117f81fe-81bd-4161-b070-902f23cc5488" providerId="ADAL" clId="{16F96B8A-D3C6-475A-89DA-2A2A2D7132ED}" dt="2023-11-17T16:34:29.330" v="1036" actId="2711"/>
        <pc:sldMkLst>
          <pc:docMk/>
          <pc:sldMk cId="766424370" sldId="1121"/>
        </pc:sldMkLst>
        <pc:spChg chg="mod">
          <ac:chgData name="Christian Salazar Chacon" userId="117f81fe-81bd-4161-b070-902f23cc5488" providerId="ADAL" clId="{16F96B8A-D3C6-475A-89DA-2A2A2D7132ED}" dt="2023-11-17T16:34:29.330" v="1036" actId="2711"/>
          <ac:spMkLst>
            <pc:docMk/>
            <pc:sldMk cId="766424370" sldId="1121"/>
            <ac:spMk id="3" creationId="{00000000-0000-0000-0000-000000000000}"/>
          </ac:spMkLst>
        </pc:spChg>
        <pc:spChg chg="mod">
          <ac:chgData name="Christian Salazar Chacon" userId="117f81fe-81bd-4161-b070-902f23cc5488" providerId="ADAL" clId="{16F96B8A-D3C6-475A-89DA-2A2A2D7132ED}" dt="2023-11-17T15:14:47.052" v="607" actId="255"/>
          <ac:spMkLst>
            <pc:docMk/>
            <pc:sldMk cId="766424370" sldId="1121"/>
            <ac:spMk id="127" creationId="{015C4592-B6A2-4A12-920A-87BFCB0860E6}"/>
          </ac:spMkLst>
        </pc:spChg>
        <pc:spChg chg="mod">
          <ac:chgData name="Christian Salazar Chacon" userId="117f81fe-81bd-4161-b070-902f23cc5488" providerId="ADAL" clId="{16F96B8A-D3C6-475A-89DA-2A2A2D7132ED}" dt="2023-11-17T15:14:47.052" v="607" actId="255"/>
          <ac:spMkLst>
            <pc:docMk/>
            <pc:sldMk cId="766424370" sldId="1121"/>
            <ac:spMk id="128" creationId="{3FB6788F-BA46-45CD-93BE-249F3D717461}"/>
          </ac:spMkLst>
        </pc:spChg>
        <pc:spChg chg="mod">
          <ac:chgData name="Christian Salazar Chacon" userId="117f81fe-81bd-4161-b070-902f23cc5488" providerId="ADAL" clId="{16F96B8A-D3C6-475A-89DA-2A2A2D7132ED}" dt="2023-11-17T15:14:47.052" v="607" actId="255"/>
          <ac:spMkLst>
            <pc:docMk/>
            <pc:sldMk cId="766424370" sldId="1121"/>
            <ac:spMk id="129" creationId="{08B650DD-80F5-4737-866F-2BA4DF31CFD5}"/>
          </ac:spMkLst>
        </pc:spChg>
        <pc:spChg chg="mod">
          <ac:chgData name="Christian Salazar Chacon" userId="117f81fe-81bd-4161-b070-902f23cc5488" providerId="ADAL" clId="{16F96B8A-D3C6-475A-89DA-2A2A2D7132ED}" dt="2023-11-17T15:14:47.052" v="607" actId="255"/>
          <ac:spMkLst>
            <pc:docMk/>
            <pc:sldMk cId="766424370" sldId="1121"/>
            <ac:spMk id="130" creationId="{78129B04-06AD-4FD5-B670-3A0F3552A426}"/>
          </ac:spMkLst>
        </pc:spChg>
        <pc:spChg chg="mod">
          <ac:chgData name="Christian Salazar Chacon" userId="117f81fe-81bd-4161-b070-902f23cc5488" providerId="ADAL" clId="{16F96B8A-D3C6-475A-89DA-2A2A2D7132ED}" dt="2023-11-17T15:14:47.052" v="607" actId="255"/>
          <ac:spMkLst>
            <pc:docMk/>
            <pc:sldMk cId="766424370" sldId="1121"/>
            <ac:spMk id="131" creationId="{61CBC2B7-8EB1-4BC0-A81F-57C8120514C6}"/>
          </ac:spMkLst>
        </pc:spChg>
        <pc:spChg chg="mod">
          <ac:chgData name="Christian Salazar Chacon" userId="117f81fe-81bd-4161-b070-902f23cc5488" providerId="ADAL" clId="{16F96B8A-D3C6-475A-89DA-2A2A2D7132ED}" dt="2023-11-17T15:14:47.052" v="607" actId="255"/>
          <ac:spMkLst>
            <pc:docMk/>
            <pc:sldMk cId="766424370" sldId="1121"/>
            <ac:spMk id="132" creationId="{28C57586-B492-448D-8CA4-53CD0B2C1CCD}"/>
          </ac:spMkLst>
        </pc:spChg>
        <pc:spChg chg="mod">
          <ac:chgData name="Christian Salazar Chacon" userId="117f81fe-81bd-4161-b070-902f23cc5488" providerId="ADAL" clId="{16F96B8A-D3C6-475A-89DA-2A2A2D7132ED}" dt="2023-11-17T15:14:47.052" v="607" actId="255"/>
          <ac:spMkLst>
            <pc:docMk/>
            <pc:sldMk cId="766424370" sldId="1121"/>
            <ac:spMk id="133" creationId="{4D1E8251-BC3F-4E54-9443-22203C69C802}"/>
          </ac:spMkLst>
        </pc:spChg>
        <pc:spChg chg="mod">
          <ac:chgData name="Christian Salazar Chacon" userId="117f81fe-81bd-4161-b070-902f23cc5488" providerId="ADAL" clId="{16F96B8A-D3C6-475A-89DA-2A2A2D7132ED}" dt="2023-11-17T15:14:47.052" v="607" actId="255"/>
          <ac:spMkLst>
            <pc:docMk/>
            <pc:sldMk cId="766424370" sldId="1121"/>
            <ac:spMk id="134" creationId="{A4C278BA-F1A1-472B-9BF2-B635D5DF7EE9}"/>
          </ac:spMkLst>
        </pc:spChg>
      </pc:sldChg>
      <pc:sldChg chg="addSp delSp modSp mod addAnim delAnim">
        <pc:chgData name="Christian Salazar Chacon" userId="117f81fe-81bd-4161-b070-902f23cc5488" providerId="ADAL" clId="{16F96B8A-D3C6-475A-89DA-2A2A2D7132ED}" dt="2023-11-17T16:34:53.551" v="1038" actId="255"/>
        <pc:sldMkLst>
          <pc:docMk/>
          <pc:sldMk cId="1281446052" sldId="1125"/>
        </pc:sldMkLst>
        <pc:spChg chg="mod">
          <ac:chgData name="Christian Salazar Chacon" userId="117f81fe-81bd-4161-b070-902f23cc5488" providerId="ADAL" clId="{16F96B8A-D3C6-475A-89DA-2A2A2D7132ED}" dt="2023-11-17T16:34:53.551" v="1038" actId="255"/>
          <ac:spMkLst>
            <pc:docMk/>
            <pc:sldMk cId="1281446052" sldId="1125"/>
            <ac:spMk id="3" creationId="{00000000-0000-0000-0000-000000000000}"/>
          </ac:spMkLst>
        </pc:spChg>
        <pc:spChg chg="del">
          <ac:chgData name="Christian Salazar Chacon" userId="117f81fe-81bd-4161-b070-902f23cc5488" providerId="ADAL" clId="{16F96B8A-D3C6-475A-89DA-2A2A2D7132ED}" dt="2023-11-17T14:59:57.899" v="602" actId="478"/>
          <ac:spMkLst>
            <pc:docMk/>
            <pc:sldMk cId="1281446052" sldId="1125"/>
            <ac:spMk id="6" creationId="{53BF82C9-1CF7-7EE6-4803-CA9C584B334F}"/>
          </ac:spMkLst>
        </pc:spChg>
        <pc:graphicFrameChg chg="add del modGraphic">
          <ac:chgData name="Christian Salazar Chacon" userId="117f81fe-81bd-4161-b070-902f23cc5488" providerId="ADAL" clId="{16F96B8A-D3C6-475A-89DA-2A2A2D7132ED}" dt="2023-11-17T15:00:07.678" v="603" actId="255"/>
          <ac:graphicFrameMkLst>
            <pc:docMk/>
            <pc:sldMk cId="1281446052" sldId="1125"/>
            <ac:graphicFrameMk id="4" creationId="{00000000-0000-0000-0000-000000000000}"/>
          </ac:graphicFrameMkLst>
        </pc:graphicFrameChg>
      </pc:sldChg>
      <pc:sldChg chg="modSp mod">
        <pc:chgData name="Christian Salazar Chacon" userId="117f81fe-81bd-4161-b070-902f23cc5488" providerId="ADAL" clId="{16F96B8A-D3C6-475A-89DA-2A2A2D7132ED}" dt="2023-11-17T16:24:48.964" v="990" actId="1076"/>
        <pc:sldMkLst>
          <pc:docMk/>
          <pc:sldMk cId="2672381594" sldId="1128"/>
        </pc:sldMkLst>
        <pc:spChg chg="mod">
          <ac:chgData name="Christian Salazar Chacon" userId="117f81fe-81bd-4161-b070-902f23cc5488" providerId="ADAL" clId="{16F96B8A-D3C6-475A-89DA-2A2A2D7132ED}" dt="2023-11-17T16:24:44.406" v="988" actId="14100"/>
          <ac:spMkLst>
            <pc:docMk/>
            <pc:sldMk cId="2672381594" sldId="1128"/>
            <ac:spMk id="3" creationId="{00000000-0000-0000-0000-000000000000}"/>
          </ac:spMkLst>
        </pc:spChg>
        <pc:spChg chg="mod">
          <ac:chgData name="Christian Salazar Chacon" userId="117f81fe-81bd-4161-b070-902f23cc5488" providerId="ADAL" clId="{16F96B8A-D3C6-475A-89DA-2A2A2D7132ED}" dt="2023-11-17T16:18:38.334" v="950" actId="255"/>
          <ac:spMkLst>
            <pc:docMk/>
            <pc:sldMk cId="2672381594" sldId="1128"/>
            <ac:spMk id="5" creationId="{CCB6E224-66F5-D3BD-E2B1-96F475C83E2E}"/>
          </ac:spMkLst>
        </pc:spChg>
        <pc:graphicFrameChg chg="mod">
          <ac:chgData name="Christian Salazar Chacon" userId="117f81fe-81bd-4161-b070-902f23cc5488" providerId="ADAL" clId="{16F96B8A-D3C6-475A-89DA-2A2A2D7132ED}" dt="2023-11-17T16:24:40.870" v="987" actId="1076"/>
          <ac:graphicFrameMkLst>
            <pc:docMk/>
            <pc:sldMk cId="2672381594" sldId="1128"/>
            <ac:graphicFrameMk id="2" creationId="{EED7698E-9B80-4DE5-1D90-4FAA84D6F82D}"/>
          </ac:graphicFrameMkLst>
        </pc:graphicFrameChg>
        <pc:picChg chg="mod">
          <ac:chgData name="Christian Salazar Chacon" userId="117f81fe-81bd-4161-b070-902f23cc5488" providerId="ADAL" clId="{16F96B8A-D3C6-475A-89DA-2A2A2D7132ED}" dt="2023-11-17T16:24:48.964" v="990" actId="1076"/>
          <ac:picMkLst>
            <pc:docMk/>
            <pc:sldMk cId="2672381594" sldId="1128"/>
            <ac:picMk id="6" creationId="{467FFCF9-D7EE-D190-B0EF-56D02C334BDE}"/>
          </ac:picMkLst>
        </pc:picChg>
      </pc:sldChg>
      <pc:sldChg chg="del">
        <pc:chgData name="Christian Salazar Chacon" userId="117f81fe-81bd-4161-b070-902f23cc5488" providerId="ADAL" clId="{16F96B8A-D3C6-475A-89DA-2A2A2D7132ED}" dt="2023-11-14T20:57:36.739" v="20" actId="2696"/>
        <pc:sldMkLst>
          <pc:docMk/>
          <pc:sldMk cId="650022245" sldId="1134"/>
        </pc:sldMkLst>
      </pc:sldChg>
      <pc:sldChg chg="modSp add mod">
        <pc:chgData name="Christian Salazar Chacon" userId="117f81fe-81bd-4161-b070-902f23cc5488" providerId="ADAL" clId="{16F96B8A-D3C6-475A-89DA-2A2A2D7132ED}" dt="2023-11-17T16:28:28.207" v="1005" actId="14100"/>
        <pc:sldMkLst>
          <pc:docMk/>
          <pc:sldMk cId="3658660122" sldId="1134"/>
        </pc:sldMkLst>
        <pc:spChg chg="mod">
          <ac:chgData name="Christian Salazar Chacon" userId="117f81fe-81bd-4161-b070-902f23cc5488" providerId="ADAL" clId="{16F96B8A-D3C6-475A-89DA-2A2A2D7132ED}" dt="2023-11-17T16:28:28.207" v="1005" actId="14100"/>
          <ac:spMkLst>
            <pc:docMk/>
            <pc:sldMk cId="3658660122" sldId="1134"/>
            <ac:spMk id="3" creationId="{00000000-0000-0000-0000-000000000000}"/>
          </ac:spMkLst>
        </pc:spChg>
        <pc:spChg chg="mod">
          <ac:chgData name="Christian Salazar Chacon" userId="117f81fe-81bd-4161-b070-902f23cc5488" providerId="ADAL" clId="{16F96B8A-D3C6-475A-89DA-2A2A2D7132ED}" dt="2023-11-17T16:09:06.489" v="902" actId="114"/>
          <ac:spMkLst>
            <pc:docMk/>
            <pc:sldMk cId="3658660122" sldId="1134"/>
            <ac:spMk id="10" creationId="{0BE507A7-DF6C-4703-9B63-F61174F0A91C}"/>
          </ac:spMkLst>
        </pc:spChg>
        <pc:graphicFrameChg chg="mod">
          <ac:chgData name="Christian Salazar Chacon" userId="117f81fe-81bd-4161-b070-902f23cc5488" providerId="ADAL" clId="{16F96B8A-D3C6-475A-89DA-2A2A2D7132ED}" dt="2023-11-17T16:03:27.803" v="838" actId="1076"/>
          <ac:graphicFrameMkLst>
            <pc:docMk/>
            <pc:sldMk cId="3658660122" sldId="1134"/>
            <ac:graphicFrameMk id="2" creationId="{CCEB197E-44F0-8819-6FB3-44A66AF221EC}"/>
          </ac:graphicFrameMkLst>
        </pc:graphicFrameChg>
      </pc:sldChg>
      <pc:sldChg chg="modSp">
        <pc:chgData name="Christian Salazar Chacon" userId="117f81fe-81bd-4161-b070-902f23cc5488" providerId="ADAL" clId="{16F96B8A-D3C6-475A-89DA-2A2A2D7132ED}" dt="2023-11-17T16:19:01.784" v="952" actId="255"/>
        <pc:sldMkLst>
          <pc:docMk/>
          <pc:sldMk cId="718727628" sldId="1135"/>
        </pc:sldMkLst>
        <pc:spChg chg="mod">
          <ac:chgData name="Christian Salazar Chacon" userId="117f81fe-81bd-4161-b070-902f23cc5488" providerId="ADAL" clId="{16F96B8A-D3C6-475A-89DA-2A2A2D7132ED}" dt="2023-11-17T16:19:01.784" v="952" actId="255"/>
          <ac:spMkLst>
            <pc:docMk/>
            <pc:sldMk cId="718727628" sldId="1135"/>
            <ac:spMk id="3" creationId="{00000000-0000-0000-0000-000000000000}"/>
          </ac:spMkLst>
        </pc:spChg>
      </pc:sldChg>
      <pc:sldChg chg="modSp mod">
        <pc:chgData name="Christian Salazar Chacon" userId="117f81fe-81bd-4161-b070-902f23cc5488" providerId="ADAL" clId="{16F96B8A-D3C6-475A-89DA-2A2A2D7132ED}" dt="2023-11-17T16:24:25.631" v="985" actId="108"/>
        <pc:sldMkLst>
          <pc:docMk/>
          <pc:sldMk cId="865678862" sldId="1144"/>
        </pc:sldMkLst>
        <pc:spChg chg="mod">
          <ac:chgData name="Christian Salazar Chacon" userId="117f81fe-81bd-4161-b070-902f23cc5488" providerId="ADAL" clId="{16F96B8A-D3C6-475A-89DA-2A2A2D7132ED}" dt="2023-11-17T16:24:25.631" v="985" actId="108"/>
          <ac:spMkLst>
            <pc:docMk/>
            <pc:sldMk cId="865678862" sldId="1144"/>
            <ac:spMk id="3" creationId="{00000000-0000-0000-0000-000000000000}"/>
          </ac:spMkLst>
        </pc:spChg>
      </pc:sldChg>
      <pc:sldChg chg="modSp mod">
        <pc:chgData name="Christian Salazar Chacon" userId="117f81fe-81bd-4161-b070-902f23cc5488" providerId="ADAL" clId="{16F96B8A-D3C6-475A-89DA-2A2A2D7132ED}" dt="2023-11-17T16:25:09.469" v="991" actId="108"/>
        <pc:sldMkLst>
          <pc:docMk/>
          <pc:sldMk cId="1949418937" sldId="1151"/>
        </pc:sldMkLst>
        <pc:spChg chg="mod">
          <ac:chgData name="Christian Salazar Chacon" userId="117f81fe-81bd-4161-b070-902f23cc5488" providerId="ADAL" clId="{16F96B8A-D3C6-475A-89DA-2A2A2D7132ED}" dt="2023-11-17T16:25:09.469" v="991" actId="108"/>
          <ac:spMkLst>
            <pc:docMk/>
            <pc:sldMk cId="1949418937" sldId="1151"/>
            <ac:spMk id="3" creationId="{00000000-0000-0000-0000-000000000000}"/>
          </ac:spMkLst>
        </pc:spChg>
      </pc:sldChg>
      <pc:sldChg chg="modSp mod">
        <pc:chgData name="Christian Salazar Chacon" userId="117f81fe-81bd-4161-b070-902f23cc5488" providerId="ADAL" clId="{16F96B8A-D3C6-475A-89DA-2A2A2D7132ED}" dt="2023-11-17T16:35:05.483" v="1039" actId="2711"/>
        <pc:sldMkLst>
          <pc:docMk/>
          <pc:sldMk cId="2849739947" sldId="1153"/>
        </pc:sldMkLst>
        <pc:spChg chg="mod">
          <ac:chgData name="Christian Salazar Chacon" userId="117f81fe-81bd-4161-b070-902f23cc5488" providerId="ADAL" clId="{16F96B8A-D3C6-475A-89DA-2A2A2D7132ED}" dt="2023-11-17T16:35:05.483" v="1039" actId="2711"/>
          <ac:spMkLst>
            <pc:docMk/>
            <pc:sldMk cId="2849739947" sldId="1153"/>
            <ac:spMk id="3" creationId="{00000000-0000-0000-0000-000000000000}"/>
          </ac:spMkLst>
        </pc:spChg>
      </pc:sldChg>
      <pc:sldChg chg="modSp mod">
        <pc:chgData name="Christian Salazar Chacon" userId="117f81fe-81bd-4161-b070-902f23cc5488" providerId="ADAL" clId="{16F96B8A-D3C6-475A-89DA-2A2A2D7132ED}" dt="2023-11-17T16:35:18.807" v="1041" actId="255"/>
        <pc:sldMkLst>
          <pc:docMk/>
          <pc:sldMk cId="3881994072" sldId="1154"/>
        </pc:sldMkLst>
        <pc:spChg chg="mod">
          <ac:chgData name="Christian Salazar Chacon" userId="117f81fe-81bd-4161-b070-902f23cc5488" providerId="ADAL" clId="{16F96B8A-D3C6-475A-89DA-2A2A2D7132ED}" dt="2023-11-17T16:16:18.742" v="931" actId="2711"/>
          <ac:spMkLst>
            <pc:docMk/>
            <pc:sldMk cId="3881994072" sldId="1154"/>
            <ac:spMk id="3" creationId="{00000000-0000-0000-0000-000000000000}"/>
          </ac:spMkLst>
        </pc:spChg>
        <pc:graphicFrameChg chg="mod">
          <ac:chgData name="Christian Salazar Chacon" userId="117f81fe-81bd-4161-b070-902f23cc5488" providerId="ADAL" clId="{16F96B8A-D3C6-475A-89DA-2A2A2D7132ED}" dt="2023-11-17T16:35:18.807" v="1041" actId="255"/>
          <ac:graphicFrameMkLst>
            <pc:docMk/>
            <pc:sldMk cId="3881994072" sldId="1154"/>
            <ac:graphicFrameMk id="2" creationId="{A808B2B4-18EC-C946-2B67-015709AD6A28}"/>
          </ac:graphicFrameMkLst>
        </pc:graphicFrameChg>
      </pc:sldChg>
      <pc:sldChg chg="modSp mod">
        <pc:chgData name="Christian Salazar Chacon" userId="117f81fe-81bd-4161-b070-902f23cc5488" providerId="ADAL" clId="{16F96B8A-D3C6-475A-89DA-2A2A2D7132ED}" dt="2023-11-17T16:23:58.930" v="982" actId="108"/>
        <pc:sldMkLst>
          <pc:docMk/>
          <pc:sldMk cId="1806054897" sldId="1156"/>
        </pc:sldMkLst>
        <pc:spChg chg="mod">
          <ac:chgData name="Christian Salazar Chacon" userId="117f81fe-81bd-4161-b070-902f23cc5488" providerId="ADAL" clId="{16F96B8A-D3C6-475A-89DA-2A2A2D7132ED}" dt="2023-11-17T16:23:58.930" v="982" actId="108"/>
          <ac:spMkLst>
            <pc:docMk/>
            <pc:sldMk cId="1806054897" sldId="1156"/>
            <ac:spMk id="3" creationId="{00000000-0000-0000-0000-000000000000}"/>
          </ac:spMkLst>
        </pc:spChg>
      </pc:sldChg>
      <pc:sldChg chg="modSp mod">
        <pc:chgData name="Christian Salazar Chacon" userId="117f81fe-81bd-4161-b070-902f23cc5488" providerId="ADAL" clId="{16F96B8A-D3C6-475A-89DA-2A2A2D7132ED}" dt="2023-11-17T16:23:52.765" v="981" actId="108"/>
        <pc:sldMkLst>
          <pc:docMk/>
          <pc:sldMk cId="332932571" sldId="1158"/>
        </pc:sldMkLst>
        <pc:spChg chg="mod">
          <ac:chgData name="Christian Salazar Chacon" userId="117f81fe-81bd-4161-b070-902f23cc5488" providerId="ADAL" clId="{16F96B8A-D3C6-475A-89DA-2A2A2D7132ED}" dt="2023-11-17T16:23:52.765" v="981" actId="108"/>
          <ac:spMkLst>
            <pc:docMk/>
            <pc:sldMk cId="332932571" sldId="1158"/>
            <ac:spMk id="3" creationId="{00000000-0000-0000-0000-000000000000}"/>
          </ac:spMkLst>
        </pc:spChg>
      </pc:sldChg>
      <pc:sldChg chg="modSp mod">
        <pc:chgData name="Christian Salazar Chacon" userId="117f81fe-81bd-4161-b070-902f23cc5488" providerId="ADAL" clId="{16F96B8A-D3C6-475A-89DA-2A2A2D7132ED}" dt="2023-11-17T16:35:32.785" v="1042" actId="255"/>
        <pc:sldMkLst>
          <pc:docMk/>
          <pc:sldMk cId="3241651732" sldId="1159"/>
        </pc:sldMkLst>
        <pc:spChg chg="mod">
          <ac:chgData name="Christian Salazar Chacon" userId="117f81fe-81bd-4161-b070-902f23cc5488" providerId="ADAL" clId="{16F96B8A-D3C6-475A-89DA-2A2A2D7132ED}" dt="2023-11-17T16:35:32.785" v="1042" actId="255"/>
          <ac:spMkLst>
            <pc:docMk/>
            <pc:sldMk cId="3241651732" sldId="1159"/>
            <ac:spMk id="3" creationId="{00000000-0000-0000-0000-000000000000}"/>
          </ac:spMkLst>
        </pc:spChg>
      </pc:sldChg>
      <pc:sldChg chg="modSp mod">
        <pc:chgData name="Christian Salazar Chacon" userId="117f81fe-81bd-4161-b070-902f23cc5488" providerId="ADAL" clId="{16F96B8A-D3C6-475A-89DA-2A2A2D7132ED}" dt="2023-11-17T16:26:52.081" v="996" actId="108"/>
        <pc:sldMkLst>
          <pc:docMk/>
          <pc:sldMk cId="3519595943" sldId="1175"/>
        </pc:sldMkLst>
        <pc:spChg chg="mod">
          <ac:chgData name="Christian Salazar Chacon" userId="117f81fe-81bd-4161-b070-902f23cc5488" providerId="ADAL" clId="{16F96B8A-D3C6-475A-89DA-2A2A2D7132ED}" dt="2023-11-17T16:26:52.081" v="996" actId="108"/>
          <ac:spMkLst>
            <pc:docMk/>
            <pc:sldMk cId="3519595943" sldId="1175"/>
            <ac:spMk id="3" creationId="{00000000-0000-0000-0000-000000000000}"/>
          </ac:spMkLst>
        </pc:spChg>
      </pc:sldChg>
      <pc:sldChg chg="delSp modSp mod">
        <pc:chgData name="Christian Salazar Chacon" userId="117f81fe-81bd-4161-b070-902f23cc5488" providerId="ADAL" clId="{16F96B8A-D3C6-475A-89DA-2A2A2D7132ED}" dt="2023-11-17T16:30:08.539" v="1015" actId="2711"/>
        <pc:sldMkLst>
          <pc:docMk/>
          <pc:sldMk cId="4128984000" sldId="1176"/>
        </pc:sldMkLst>
        <pc:spChg chg="mod">
          <ac:chgData name="Christian Salazar Chacon" userId="117f81fe-81bd-4161-b070-902f23cc5488" providerId="ADAL" clId="{16F96B8A-D3C6-475A-89DA-2A2A2D7132ED}" dt="2023-11-17T16:30:08.539" v="1015" actId="2711"/>
          <ac:spMkLst>
            <pc:docMk/>
            <pc:sldMk cId="4128984000" sldId="1176"/>
            <ac:spMk id="3" creationId="{00000000-0000-0000-0000-000000000000}"/>
          </ac:spMkLst>
        </pc:spChg>
        <pc:graphicFrameChg chg="mod">
          <ac:chgData name="Christian Salazar Chacon" userId="117f81fe-81bd-4161-b070-902f23cc5488" providerId="ADAL" clId="{16F96B8A-D3C6-475A-89DA-2A2A2D7132ED}" dt="2023-11-17T15:25:45.033" v="627"/>
          <ac:graphicFrameMkLst>
            <pc:docMk/>
            <pc:sldMk cId="4128984000" sldId="1176"/>
            <ac:graphicFrameMk id="2" creationId="{A808B2B4-18EC-C946-2B67-015709AD6A28}"/>
          </ac:graphicFrameMkLst>
        </pc:graphicFrameChg>
        <pc:picChg chg="del mod">
          <ac:chgData name="Christian Salazar Chacon" userId="117f81fe-81bd-4161-b070-902f23cc5488" providerId="ADAL" clId="{16F96B8A-D3C6-475A-89DA-2A2A2D7132ED}" dt="2023-11-17T15:18:37.336" v="622" actId="478"/>
          <ac:picMkLst>
            <pc:docMk/>
            <pc:sldMk cId="4128984000" sldId="1176"/>
            <ac:picMk id="15" creationId="{9F7A54EC-693C-5993-FE09-BBF224159D21}"/>
          </ac:picMkLst>
        </pc:picChg>
      </pc:sldChg>
      <pc:sldChg chg="modSp mod">
        <pc:chgData name="Christian Salazar Chacon" userId="117f81fe-81bd-4161-b070-902f23cc5488" providerId="ADAL" clId="{16F96B8A-D3C6-475A-89DA-2A2A2D7132ED}" dt="2023-11-17T16:29:56.926" v="1014" actId="2711"/>
        <pc:sldMkLst>
          <pc:docMk/>
          <pc:sldMk cId="4103441960" sldId="1177"/>
        </pc:sldMkLst>
        <pc:spChg chg="mod">
          <ac:chgData name="Christian Salazar Chacon" userId="117f81fe-81bd-4161-b070-902f23cc5488" providerId="ADAL" clId="{16F96B8A-D3C6-475A-89DA-2A2A2D7132ED}" dt="2023-11-17T16:29:56.926" v="1014" actId="2711"/>
          <ac:spMkLst>
            <pc:docMk/>
            <pc:sldMk cId="4103441960" sldId="1177"/>
            <ac:spMk id="3" creationId="{00000000-0000-0000-0000-000000000000}"/>
          </ac:spMkLst>
        </pc:spChg>
      </pc:sldChg>
      <pc:sldChg chg="modSp mod">
        <pc:chgData name="Christian Salazar Chacon" userId="117f81fe-81bd-4161-b070-902f23cc5488" providerId="ADAL" clId="{16F96B8A-D3C6-475A-89DA-2A2A2D7132ED}" dt="2023-11-17T16:12:30.021" v="907" actId="108"/>
        <pc:sldMkLst>
          <pc:docMk/>
          <pc:sldMk cId="2341690377" sldId="1180"/>
        </pc:sldMkLst>
        <pc:spChg chg="mod">
          <ac:chgData name="Christian Salazar Chacon" userId="117f81fe-81bd-4161-b070-902f23cc5488" providerId="ADAL" clId="{16F96B8A-D3C6-475A-89DA-2A2A2D7132ED}" dt="2023-11-17T16:12:30.021" v="907" actId="108"/>
          <ac:spMkLst>
            <pc:docMk/>
            <pc:sldMk cId="2341690377" sldId="1180"/>
            <ac:spMk id="3" creationId="{00000000-0000-0000-0000-000000000000}"/>
          </ac:spMkLst>
        </pc:spChg>
      </pc:sldChg>
      <pc:sldChg chg="modSp mod">
        <pc:chgData name="Christian Salazar Chacon" userId="117f81fe-81bd-4161-b070-902f23cc5488" providerId="ADAL" clId="{16F96B8A-D3C6-475A-89DA-2A2A2D7132ED}" dt="2023-11-17T16:34:15.757" v="1035" actId="255"/>
        <pc:sldMkLst>
          <pc:docMk/>
          <pc:sldMk cId="217905761" sldId="1181"/>
        </pc:sldMkLst>
        <pc:spChg chg="mod">
          <ac:chgData name="Christian Salazar Chacon" userId="117f81fe-81bd-4161-b070-902f23cc5488" providerId="ADAL" clId="{16F96B8A-D3C6-475A-89DA-2A2A2D7132ED}" dt="2023-11-17T16:34:15.757" v="1035" actId="255"/>
          <ac:spMkLst>
            <pc:docMk/>
            <pc:sldMk cId="217905761" sldId="1181"/>
            <ac:spMk id="3" creationId="{00000000-0000-0000-0000-000000000000}"/>
          </ac:spMkLst>
        </pc:spChg>
      </pc:sldChg>
      <pc:sldChg chg="modSp mod">
        <pc:chgData name="Christian Salazar Chacon" userId="117f81fe-81bd-4161-b070-902f23cc5488" providerId="ADAL" clId="{16F96B8A-D3C6-475A-89DA-2A2A2D7132ED}" dt="2023-11-17T16:25:24.229" v="992" actId="108"/>
        <pc:sldMkLst>
          <pc:docMk/>
          <pc:sldMk cId="3894169796" sldId="1182"/>
        </pc:sldMkLst>
        <pc:spChg chg="mod">
          <ac:chgData name="Christian Salazar Chacon" userId="117f81fe-81bd-4161-b070-902f23cc5488" providerId="ADAL" clId="{16F96B8A-D3C6-475A-89DA-2A2A2D7132ED}" dt="2023-11-17T16:25:24.229" v="992" actId="108"/>
          <ac:spMkLst>
            <pc:docMk/>
            <pc:sldMk cId="3894169796" sldId="1182"/>
            <ac:spMk id="3" creationId="{00000000-0000-0000-0000-000000000000}"/>
          </ac:spMkLst>
        </pc:spChg>
      </pc:sldChg>
      <pc:sldChg chg="delSp modSp mod">
        <pc:chgData name="Christian Salazar Chacon" userId="117f81fe-81bd-4161-b070-902f23cc5488" providerId="ADAL" clId="{16F96B8A-D3C6-475A-89DA-2A2A2D7132ED}" dt="2023-11-17T16:33:59.949" v="1032" actId="2711"/>
        <pc:sldMkLst>
          <pc:docMk/>
          <pc:sldMk cId="4021903291" sldId="1183"/>
        </pc:sldMkLst>
        <pc:spChg chg="mod">
          <ac:chgData name="Christian Salazar Chacon" userId="117f81fe-81bd-4161-b070-902f23cc5488" providerId="ADAL" clId="{16F96B8A-D3C6-475A-89DA-2A2A2D7132ED}" dt="2023-11-17T16:33:59.949" v="1032" actId="2711"/>
          <ac:spMkLst>
            <pc:docMk/>
            <pc:sldMk cId="4021903291" sldId="1183"/>
            <ac:spMk id="3" creationId="{00000000-0000-0000-0000-000000000000}"/>
          </ac:spMkLst>
        </pc:spChg>
        <pc:graphicFrameChg chg="mod">
          <ac:chgData name="Christian Salazar Chacon" userId="117f81fe-81bd-4161-b070-902f23cc5488" providerId="ADAL" clId="{16F96B8A-D3C6-475A-89DA-2A2A2D7132ED}" dt="2023-11-17T15:34:44.750" v="688"/>
          <ac:graphicFrameMkLst>
            <pc:docMk/>
            <pc:sldMk cId="4021903291" sldId="1183"/>
            <ac:graphicFrameMk id="2" creationId="{A808B2B4-18EC-C946-2B67-015709AD6A28}"/>
          </ac:graphicFrameMkLst>
        </pc:graphicFrameChg>
        <pc:picChg chg="del">
          <ac:chgData name="Christian Salazar Chacon" userId="117f81fe-81bd-4161-b070-902f23cc5488" providerId="ADAL" clId="{16F96B8A-D3C6-475A-89DA-2A2A2D7132ED}" dt="2023-11-17T15:32:38.599" v="687" actId="478"/>
          <ac:picMkLst>
            <pc:docMk/>
            <pc:sldMk cId="4021903291" sldId="1183"/>
            <ac:picMk id="15" creationId="{9F7A54EC-693C-5993-FE09-BBF224159D21}"/>
          </ac:picMkLst>
        </pc:picChg>
      </pc:sldChg>
      <pc:sldChg chg="modSp mod">
        <pc:chgData name="Christian Salazar Chacon" userId="117f81fe-81bd-4161-b070-902f23cc5488" providerId="ADAL" clId="{16F96B8A-D3C6-475A-89DA-2A2A2D7132ED}" dt="2023-11-17T16:33:51.234" v="1031" actId="2711"/>
        <pc:sldMkLst>
          <pc:docMk/>
          <pc:sldMk cId="3301478117" sldId="1184"/>
        </pc:sldMkLst>
        <pc:spChg chg="mod">
          <ac:chgData name="Christian Salazar Chacon" userId="117f81fe-81bd-4161-b070-902f23cc5488" providerId="ADAL" clId="{16F96B8A-D3C6-475A-89DA-2A2A2D7132ED}" dt="2023-11-17T16:33:51.234" v="1031" actId="2711"/>
          <ac:spMkLst>
            <pc:docMk/>
            <pc:sldMk cId="3301478117" sldId="1184"/>
            <ac:spMk id="3" creationId="{00000000-0000-0000-0000-000000000000}"/>
          </ac:spMkLst>
        </pc:spChg>
        <pc:graphicFrameChg chg="mod">
          <ac:chgData name="Christian Salazar Chacon" userId="117f81fe-81bd-4161-b070-902f23cc5488" providerId="ADAL" clId="{16F96B8A-D3C6-475A-89DA-2A2A2D7132ED}" dt="2023-11-17T16:33:41.416" v="1029" actId="255"/>
          <ac:graphicFrameMkLst>
            <pc:docMk/>
            <pc:sldMk cId="3301478117" sldId="1184"/>
            <ac:graphicFrameMk id="4" creationId="{C358B72E-764A-FD7E-DB2A-22D5A2195437}"/>
          </ac:graphicFrameMkLst>
        </pc:graphicFrameChg>
      </pc:sldChg>
      <pc:sldChg chg="modSp mod">
        <pc:chgData name="Christian Salazar Chacon" userId="117f81fe-81bd-4161-b070-902f23cc5488" providerId="ADAL" clId="{16F96B8A-D3C6-475A-89DA-2A2A2D7132ED}" dt="2023-11-17T16:23:21.032" v="978" actId="108"/>
        <pc:sldMkLst>
          <pc:docMk/>
          <pc:sldMk cId="36409496" sldId="1185"/>
        </pc:sldMkLst>
        <pc:spChg chg="mod">
          <ac:chgData name="Christian Salazar Chacon" userId="117f81fe-81bd-4161-b070-902f23cc5488" providerId="ADAL" clId="{16F96B8A-D3C6-475A-89DA-2A2A2D7132ED}" dt="2023-11-17T16:23:21.032" v="978" actId="108"/>
          <ac:spMkLst>
            <pc:docMk/>
            <pc:sldMk cId="36409496" sldId="1185"/>
            <ac:spMk id="3" creationId="{00000000-0000-0000-0000-000000000000}"/>
          </ac:spMkLst>
        </pc:spChg>
      </pc:sldChg>
      <pc:sldChg chg="modSp mod">
        <pc:chgData name="Christian Salazar Chacon" userId="117f81fe-81bd-4161-b070-902f23cc5488" providerId="ADAL" clId="{16F96B8A-D3C6-475A-89DA-2A2A2D7132ED}" dt="2023-11-17T16:22:34.355" v="974" actId="2711"/>
        <pc:sldMkLst>
          <pc:docMk/>
          <pc:sldMk cId="1404593001" sldId="1186"/>
        </pc:sldMkLst>
        <pc:spChg chg="mod">
          <ac:chgData name="Christian Salazar Chacon" userId="117f81fe-81bd-4161-b070-902f23cc5488" providerId="ADAL" clId="{16F96B8A-D3C6-475A-89DA-2A2A2D7132ED}" dt="2023-11-17T16:22:34.355" v="974" actId="2711"/>
          <ac:spMkLst>
            <pc:docMk/>
            <pc:sldMk cId="1404593001" sldId="1186"/>
            <ac:spMk id="3" creationId="{00000000-0000-0000-0000-000000000000}"/>
          </ac:spMkLst>
        </pc:spChg>
        <pc:spChg chg="mod">
          <ac:chgData name="Christian Salazar Chacon" userId="117f81fe-81bd-4161-b070-902f23cc5488" providerId="ADAL" clId="{16F96B8A-D3C6-475A-89DA-2A2A2D7132ED}" dt="2023-11-17T16:12:59.717" v="908" actId="207"/>
          <ac:spMkLst>
            <pc:docMk/>
            <pc:sldMk cId="1404593001" sldId="1186"/>
            <ac:spMk id="4" creationId="{C7DFFA25-E6CE-07DF-F8BA-77B6BE4ACAAF}"/>
          </ac:spMkLst>
        </pc:spChg>
      </pc:sldChg>
      <pc:sldChg chg="modSp mod">
        <pc:chgData name="Christian Salazar Chacon" userId="117f81fe-81bd-4161-b070-902f23cc5488" providerId="ADAL" clId="{16F96B8A-D3C6-475A-89DA-2A2A2D7132ED}" dt="2023-11-17T16:23:05.687" v="977" actId="108"/>
        <pc:sldMkLst>
          <pc:docMk/>
          <pc:sldMk cId="4280708379" sldId="1187"/>
        </pc:sldMkLst>
        <pc:spChg chg="mod">
          <ac:chgData name="Christian Salazar Chacon" userId="117f81fe-81bd-4161-b070-902f23cc5488" providerId="ADAL" clId="{16F96B8A-D3C6-475A-89DA-2A2A2D7132ED}" dt="2023-11-17T16:23:05.687" v="977" actId="108"/>
          <ac:spMkLst>
            <pc:docMk/>
            <pc:sldMk cId="4280708379" sldId="1187"/>
            <ac:spMk id="3" creationId="{00000000-0000-0000-0000-000000000000}"/>
          </ac:spMkLst>
        </pc:spChg>
      </pc:sldChg>
      <pc:sldChg chg="modSp mod">
        <pc:chgData name="Christian Salazar Chacon" userId="117f81fe-81bd-4161-b070-902f23cc5488" providerId="ADAL" clId="{16F96B8A-D3C6-475A-89DA-2A2A2D7132ED}" dt="2023-11-17T16:13:44.855" v="911" actId="2711"/>
        <pc:sldMkLst>
          <pc:docMk/>
          <pc:sldMk cId="1373470283" sldId="1188"/>
        </pc:sldMkLst>
        <pc:spChg chg="mod">
          <ac:chgData name="Christian Salazar Chacon" userId="117f81fe-81bd-4161-b070-902f23cc5488" providerId="ADAL" clId="{16F96B8A-D3C6-475A-89DA-2A2A2D7132ED}" dt="2023-11-17T16:13:44.855" v="911" actId="2711"/>
          <ac:spMkLst>
            <pc:docMk/>
            <pc:sldMk cId="1373470283" sldId="1188"/>
            <ac:spMk id="3" creationId="{00000000-0000-0000-0000-000000000000}"/>
          </ac:spMkLst>
        </pc:spChg>
      </pc:sldChg>
      <pc:sldChg chg="modSp mod">
        <pc:chgData name="Christian Salazar Chacon" userId="117f81fe-81bd-4161-b070-902f23cc5488" providerId="ADAL" clId="{16F96B8A-D3C6-475A-89DA-2A2A2D7132ED}" dt="2023-11-17T16:13:54.352" v="912" actId="2711"/>
        <pc:sldMkLst>
          <pc:docMk/>
          <pc:sldMk cId="3943156463" sldId="1189"/>
        </pc:sldMkLst>
        <pc:spChg chg="mod">
          <ac:chgData name="Christian Salazar Chacon" userId="117f81fe-81bd-4161-b070-902f23cc5488" providerId="ADAL" clId="{16F96B8A-D3C6-475A-89DA-2A2A2D7132ED}" dt="2023-11-17T16:13:54.352" v="912" actId="2711"/>
          <ac:spMkLst>
            <pc:docMk/>
            <pc:sldMk cId="3943156463" sldId="1189"/>
            <ac:spMk id="3" creationId="{00000000-0000-0000-0000-000000000000}"/>
          </ac:spMkLst>
        </pc:spChg>
      </pc:sldChg>
      <pc:sldChg chg="modSp">
        <pc:chgData name="Christian Salazar Chacon" userId="117f81fe-81bd-4161-b070-902f23cc5488" providerId="ADAL" clId="{16F96B8A-D3C6-475A-89DA-2A2A2D7132ED}" dt="2023-11-17T16:27:59.245" v="1001" actId="2711"/>
        <pc:sldMkLst>
          <pc:docMk/>
          <pc:sldMk cId="1886935588" sldId="1191"/>
        </pc:sldMkLst>
        <pc:spChg chg="mod">
          <ac:chgData name="Christian Salazar Chacon" userId="117f81fe-81bd-4161-b070-902f23cc5488" providerId="ADAL" clId="{16F96B8A-D3C6-475A-89DA-2A2A2D7132ED}" dt="2023-11-17T16:27:59.245" v="1001" actId="2711"/>
          <ac:spMkLst>
            <pc:docMk/>
            <pc:sldMk cId="1886935588" sldId="1191"/>
            <ac:spMk id="3" creationId="{00000000-0000-0000-0000-000000000000}"/>
          </ac:spMkLst>
        </pc:spChg>
      </pc:sldChg>
      <pc:sldChg chg="modSp mod">
        <pc:chgData name="Christian Salazar Chacon" userId="117f81fe-81bd-4161-b070-902f23cc5488" providerId="ADAL" clId="{16F96B8A-D3C6-475A-89DA-2A2A2D7132ED}" dt="2023-11-17T16:29:09.074" v="1009" actId="255"/>
        <pc:sldMkLst>
          <pc:docMk/>
          <pc:sldMk cId="2604305258" sldId="1192"/>
        </pc:sldMkLst>
        <pc:spChg chg="mod">
          <ac:chgData name="Christian Salazar Chacon" userId="117f81fe-81bd-4161-b070-902f23cc5488" providerId="ADAL" clId="{16F96B8A-D3C6-475A-89DA-2A2A2D7132ED}" dt="2023-11-17T16:29:09.074" v="1009" actId="255"/>
          <ac:spMkLst>
            <pc:docMk/>
            <pc:sldMk cId="2604305258" sldId="1192"/>
            <ac:spMk id="3" creationId="{00000000-0000-0000-0000-000000000000}"/>
          </ac:spMkLst>
        </pc:spChg>
        <pc:spChg chg="mod">
          <ac:chgData name="Christian Salazar Chacon" userId="117f81fe-81bd-4161-b070-902f23cc5488" providerId="ADAL" clId="{16F96B8A-D3C6-475A-89DA-2A2A2D7132ED}" dt="2023-11-17T15:35:49.698" v="697" actId="1076"/>
          <ac:spMkLst>
            <pc:docMk/>
            <pc:sldMk cId="2604305258" sldId="1192"/>
            <ac:spMk id="16" creationId="{8139E1B3-B4D1-4919-B7FC-D8A62227F010}"/>
          </ac:spMkLst>
        </pc:spChg>
        <pc:graphicFrameChg chg="modGraphic">
          <ac:chgData name="Christian Salazar Chacon" userId="117f81fe-81bd-4161-b070-902f23cc5488" providerId="ADAL" clId="{16F96B8A-D3C6-475A-89DA-2A2A2D7132ED}" dt="2023-11-17T15:35:43.233" v="696" actId="255"/>
          <ac:graphicFrameMkLst>
            <pc:docMk/>
            <pc:sldMk cId="2604305258" sldId="1192"/>
            <ac:graphicFrameMk id="4" creationId="{00000000-0000-0000-0000-000000000000}"/>
          </ac:graphicFrameMkLst>
        </pc:graphicFrameChg>
      </pc:sldChg>
      <pc:sldChg chg="modSp mod">
        <pc:chgData name="Christian Salazar Chacon" userId="117f81fe-81bd-4161-b070-902f23cc5488" providerId="ADAL" clId="{16F96B8A-D3C6-475A-89DA-2A2A2D7132ED}" dt="2023-11-17T16:28:51.380" v="1007" actId="108"/>
        <pc:sldMkLst>
          <pc:docMk/>
          <pc:sldMk cId="4274109135" sldId="1193"/>
        </pc:sldMkLst>
        <pc:spChg chg="mod">
          <ac:chgData name="Christian Salazar Chacon" userId="117f81fe-81bd-4161-b070-902f23cc5488" providerId="ADAL" clId="{16F96B8A-D3C6-475A-89DA-2A2A2D7132ED}" dt="2023-11-17T16:28:51.380" v="1007" actId="108"/>
          <ac:spMkLst>
            <pc:docMk/>
            <pc:sldMk cId="4274109135" sldId="1193"/>
            <ac:spMk id="3" creationId="{00000000-0000-0000-0000-000000000000}"/>
          </ac:spMkLst>
        </pc:spChg>
      </pc:sldChg>
      <pc:sldChg chg="modSp mod">
        <pc:chgData name="Christian Salazar Chacon" userId="117f81fe-81bd-4161-b070-902f23cc5488" providerId="ADAL" clId="{16F96B8A-D3C6-475A-89DA-2A2A2D7132ED}" dt="2023-11-17T16:32:43.762" v="1022" actId="255"/>
        <pc:sldMkLst>
          <pc:docMk/>
          <pc:sldMk cId="306490003" sldId="1195"/>
        </pc:sldMkLst>
        <pc:spChg chg="mod">
          <ac:chgData name="Christian Salazar Chacon" userId="117f81fe-81bd-4161-b070-902f23cc5488" providerId="ADAL" clId="{16F96B8A-D3C6-475A-89DA-2A2A2D7132ED}" dt="2023-11-17T16:32:43.762" v="1022" actId="255"/>
          <ac:spMkLst>
            <pc:docMk/>
            <pc:sldMk cId="306490003" sldId="1195"/>
            <ac:spMk id="3" creationId="{00000000-0000-0000-0000-000000000000}"/>
          </ac:spMkLst>
        </pc:spChg>
      </pc:sldChg>
      <pc:sldChg chg="modSp mod">
        <pc:chgData name="Christian Salazar Chacon" userId="117f81fe-81bd-4161-b070-902f23cc5488" providerId="ADAL" clId="{16F96B8A-D3C6-475A-89DA-2A2A2D7132ED}" dt="2023-11-17T16:26:36.769" v="995" actId="108"/>
        <pc:sldMkLst>
          <pc:docMk/>
          <pc:sldMk cId="2110791276" sldId="1197"/>
        </pc:sldMkLst>
        <pc:spChg chg="mod">
          <ac:chgData name="Christian Salazar Chacon" userId="117f81fe-81bd-4161-b070-902f23cc5488" providerId="ADAL" clId="{16F96B8A-D3C6-475A-89DA-2A2A2D7132ED}" dt="2023-11-17T16:26:36.769" v="995" actId="108"/>
          <ac:spMkLst>
            <pc:docMk/>
            <pc:sldMk cId="2110791276" sldId="1197"/>
            <ac:spMk id="3" creationId="{00000000-0000-0000-0000-000000000000}"/>
          </ac:spMkLst>
        </pc:spChg>
        <pc:spChg chg="mod">
          <ac:chgData name="Christian Salazar Chacon" userId="117f81fe-81bd-4161-b070-902f23cc5488" providerId="ADAL" clId="{16F96B8A-D3C6-475A-89DA-2A2A2D7132ED}" dt="2023-11-17T15:15:34.876" v="611" actId="1076"/>
          <ac:spMkLst>
            <pc:docMk/>
            <pc:sldMk cId="2110791276" sldId="1197"/>
            <ac:spMk id="4" creationId="{C7DFFA25-E6CE-07DF-F8BA-77B6BE4ACAAF}"/>
          </ac:spMkLst>
        </pc:spChg>
      </pc:sldChg>
      <pc:sldChg chg="modSp mod">
        <pc:chgData name="Christian Salazar Chacon" userId="117f81fe-81bd-4161-b070-902f23cc5488" providerId="ADAL" clId="{16F96B8A-D3C6-475A-89DA-2A2A2D7132ED}" dt="2023-11-17T16:31:02.134" v="1019" actId="2711"/>
        <pc:sldMkLst>
          <pc:docMk/>
          <pc:sldMk cId="1349985683" sldId="1198"/>
        </pc:sldMkLst>
        <pc:spChg chg="mod">
          <ac:chgData name="Christian Salazar Chacon" userId="117f81fe-81bd-4161-b070-902f23cc5488" providerId="ADAL" clId="{16F96B8A-D3C6-475A-89DA-2A2A2D7132ED}" dt="2023-11-17T16:31:02.134" v="1019" actId="2711"/>
          <ac:spMkLst>
            <pc:docMk/>
            <pc:sldMk cId="1349985683" sldId="1198"/>
            <ac:spMk id="3" creationId="{00000000-0000-0000-0000-000000000000}"/>
          </ac:spMkLst>
        </pc:spChg>
        <pc:graphicFrameChg chg="mod">
          <ac:chgData name="Christian Salazar Chacon" userId="117f81fe-81bd-4161-b070-902f23cc5488" providerId="ADAL" clId="{16F96B8A-D3C6-475A-89DA-2A2A2D7132ED}" dt="2023-11-17T15:15:54.653" v="614" actId="255"/>
          <ac:graphicFrameMkLst>
            <pc:docMk/>
            <pc:sldMk cId="1349985683" sldId="1198"/>
            <ac:graphicFrameMk id="2" creationId="{A808B2B4-18EC-C946-2B67-015709AD6A28}"/>
          </ac:graphicFrameMkLst>
        </pc:graphicFrameChg>
      </pc:sldChg>
      <pc:sldChg chg="modSp mod">
        <pc:chgData name="Christian Salazar Chacon" userId="117f81fe-81bd-4161-b070-902f23cc5488" providerId="ADAL" clId="{16F96B8A-D3C6-475A-89DA-2A2A2D7132ED}" dt="2023-11-17T16:30:51.934" v="1018" actId="2711"/>
        <pc:sldMkLst>
          <pc:docMk/>
          <pc:sldMk cId="4064217112" sldId="1199"/>
        </pc:sldMkLst>
        <pc:spChg chg="mod">
          <ac:chgData name="Christian Salazar Chacon" userId="117f81fe-81bd-4161-b070-902f23cc5488" providerId="ADAL" clId="{16F96B8A-D3C6-475A-89DA-2A2A2D7132ED}" dt="2023-11-17T16:30:51.934" v="1018" actId="2711"/>
          <ac:spMkLst>
            <pc:docMk/>
            <pc:sldMk cId="4064217112" sldId="1199"/>
            <ac:spMk id="3" creationId="{00000000-0000-0000-0000-000000000000}"/>
          </ac:spMkLst>
        </pc:spChg>
      </pc:sldChg>
      <pc:sldChg chg="modSp mod">
        <pc:chgData name="Christian Salazar Chacon" userId="117f81fe-81bd-4161-b070-902f23cc5488" providerId="ADAL" clId="{16F96B8A-D3C6-475A-89DA-2A2A2D7132ED}" dt="2023-11-17T16:27:48.765" v="1000" actId="1076"/>
        <pc:sldMkLst>
          <pc:docMk/>
          <pc:sldMk cId="1863437457" sldId="1201"/>
        </pc:sldMkLst>
        <pc:spChg chg="mod">
          <ac:chgData name="Christian Salazar Chacon" userId="117f81fe-81bd-4161-b070-902f23cc5488" providerId="ADAL" clId="{16F96B8A-D3C6-475A-89DA-2A2A2D7132ED}" dt="2023-11-17T16:27:48.765" v="1000" actId="1076"/>
          <ac:spMkLst>
            <pc:docMk/>
            <pc:sldMk cId="1863437457" sldId="1201"/>
            <ac:spMk id="3" creationId="{00000000-0000-0000-0000-000000000000}"/>
          </ac:spMkLst>
        </pc:spChg>
      </pc:sldChg>
      <pc:sldChg chg="modSp mod">
        <pc:chgData name="Christian Salazar Chacon" userId="117f81fe-81bd-4161-b070-902f23cc5488" providerId="ADAL" clId="{16F96B8A-D3C6-475A-89DA-2A2A2D7132ED}" dt="2023-11-17T16:29:45.731" v="1013" actId="255"/>
        <pc:sldMkLst>
          <pc:docMk/>
          <pc:sldMk cId="3860697201" sldId="1202"/>
        </pc:sldMkLst>
        <pc:spChg chg="mod">
          <ac:chgData name="Christian Salazar Chacon" userId="117f81fe-81bd-4161-b070-902f23cc5488" providerId="ADAL" clId="{16F96B8A-D3C6-475A-89DA-2A2A2D7132ED}" dt="2023-11-17T16:29:45.731" v="1013" actId="255"/>
          <ac:spMkLst>
            <pc:docMk/>
            <pc:sldMk cId="3860697201" sldId="1202"/>
            <ac:spMk id="3" creationId="{00000000-0000-0000-0000-000000000000}"/>
          </ac:spMkLst>
        </pc:spChg>
      </pc:sldChg>
      <pc:sldChg chg="modSp mod">
        <pc:chgData name="Christian Salazar Chacon" userId="117f81fe-81bd-4161-b070-902f23cc5488" providerId="ADAL" clId="{16F96B8A-D3C6-475A-89DA-2A2A2D7132ED}" dt="2023-11-17T16:27:27.267" v="997" actId="108"/>
        <pc:sldMkLst>
          <pc:docMk/>
          <pc:sldMk cId="2559211007" sldId="1203"/>
        </pc:sldMkLst>
        <pc:spChg chg="mod">
          <ac:chgData name="Christian Salazar Chacon" userId="117f81fe-81bd-4161-b070-902f23cc5488" providerId="ADAL" clId="{16F96B8A-D3C6-475A-89DA-2A2A2D7132ED}" dt="2023-11-17T16:27:27.267" v="997" actId="108"/>
          <ac:spMkLst>
            <pc:docMk/>
            <pc:sldMk cId="2559211007" sldId="1203"/>
            <ac:spMk id="3" creationId="{00000000-0000-0000-0000-000000000000}"/>
          </ac:spMkLst>
        </pc:spChg>
      </pc:sldChg>
      <pc:sldChg chg="modSp mod">
        <pc:chgData name="Christian Salazar Chacon" userId="117f81fe-81bd-4161-b070-902f23cc5488" providerId="ADAL" clId="{16F96B8A-D3C6-475A-89DA-2A2A2D7132ED}" dt="2023-11-17T16:29:21.151" v="1010" actId="2711"/>
        <pc:sldMkLst>
          <pc:docMk/>
          <pc:sldMk cId="2170715227" sldId="1204"/>
        </pc:sldMkLst>
        <pc:spChg chg="mod">
          <ac:chgData name="Christian Salazar Chacon" userId="117f81fe-81bd-4161-b070-902f23cc5488" providerId="ADAL" clId="{16F96B8A-D3C6-475A-89DA-2A2A2D7132ED}" dt="2023-11-17T16:29:21.151" v="1010" actId="2711"/>
          <ac:spMkLst>
            <pc:docMk/>
            <pc:sldMk cId="2170715227" sldId="1204"/>
            <ac:spMk id="3" creationId="{00000000-0000-0000-0000-000000000000}"/>
          </ac:spMkLst>
        </pc:spChg>
      </pc:sldChg>
      <pc:sldChg chg="addSp delSp modSp add mod">
        <pc:chgData name="Christian Salazar Chacon" userId="117f81fe-81bd-4161-b070-902f23cc5488" providerId="ADAL" clId="{16F96B8A-D3C6-475A-89DA-2A2A2D7132ED}" dt="2023-11-14T20:56:59.653" v="19" actId="1076"/>
        <pc:sldMkLst>
          <pc:docMk/>
          <pc:sldMk cId="4279960071" sldId="1205"/>
        </pc:sldMkLst>
        <pc:spChg chg="mod">
          <ac:chgData name="Christian Salazar Chacon" userId="117f81fe-81bd-4161-b070-902f23cc5488" providerId="ADAL" clId="{16F96B8A-D3C6-475A-89DA-2A2A2D7132ED}" dt="2023-11-14T20:55:49.520" v="10" actId="20577"/>
          <ac:spMkLst>
            <pc:docMk/>
            <pc:sldMk cId="4279960071" sldId="1205"/>
            <ac:spMk id="2" creationId="{7A24088A-0A40-4839-24F0-C805B5821FCC}"/>
          </ac:spMkLst>
        </pc:spChg>
        <pc:picChg chg="mod">
          <ac:chgData name="Christian Salazar Chacon" userId="117f81fe-81bd-4161-b070-902f23cc5488" providerId="ADAL" clId="{16F96B8A-D3C6-475A-89DA-2A2A2D7132ED}" dt="2023-11-14T20:56:21.063" v="14" actId="1076"/>
          <ac:picMkLst>
            <pc:docMk/>
            <pc:sldMk cId="4279960071" sldId="1205"/>
            <ac:picMk id="4" creationId="{A221B968-9A45-937D-CB29-61102C7B1627}"/>
          </ac:picMkLst>
        </pc:picChg>
        <pc:picChg chg="add mod">
          <ac:chgData name="Christian Salazar Chacon" userId="117f81fe-81bd-4161-b070-902f23cc5488" providerId="ADAL" clId="{16F96B8A-D3C6-475A-89DA-2A2A2D7132ED}" dt="2023-11-14T20:56:59.653" v="19" actId="1076"/>
          <ac:picMkLst>
            <pc:docMk/>
            <pc:sldMk cId="4279960071" sldId="1205"/>
            <ac:picMk id="6" creationId="{C598C555-CBBC-B514-FBFD-730AD1A56CD5}"/>
          </ac:picMkLst>
        </pc:picChg>
        <pc:picChg chg="del">
          <ac:chgData name="Christian Salazar Chacon" userId="117f81fe-81bd-4161-b070-902f23cc5488" providerId="ADAL" clId="{16F96B8A-D3C6-475A-89DA-2A2A2D7132ED}" dt="2023-11-14T20:56:15.724" v="11" actId="478"/>
          <ac:picMkLst>
            <pc:docMk/>
            <pc:sldMk cId="4279960071" sldId="1205"/>
            <ac:picMk id="7" creationId="{9477E71F-B4CB-B2A7-3E71-AC9E45EFD2E5}"/>
          </ac:picMkLst>
        </pc:picChg>
        <pc:picChg chg="add mod">
          <ac:chgData name="Christian Salazar Chacon" userId="117f81fe-81bd-4161-b070-902f23cc5488" providerId="ADAL" clId="{16F96B8A-D3C6-475A-89DA-2A2A2D7132ED}" dt="2023-11-14T20:56:55.932" v="18" actId="1076"/>
          <ac:picMkLst>
            <pc:docMk/>
            <pc:sldMk cId="4279960071" sldId="1205"/>
            <ac:picMk id="8" creationId="{EF2C3289-91F9-D758-0079-21A74EF1B021}"/>
          </ac:picMkLst>
        </pc:picChg>
      </pc:sldChg>
      <pc:sldChg chg="addSp delSp modSp add mod addAnim delAnim modAnim">
        <pc:chgData name="Christian Salazar Chacon" userId="117f81fe-81bd-4161-b070-902f23cc5488" providerId="ADAL" clId="{16F96B8A-D3C6-475A-89DA-2A2A2D7132ED}" dt="2023-11-17T15:43:25.345" v="706" actId="14734"/>
        <pc:sldMkLst>
          <pc:docMk/>
          <pc:sldMk cId="1573065919" sldId="1206"/>
        </pc:sldMkLst>
        <pc:spChg chg="del">
          <ac:chgData name="Christian Salazar Chacon" userId="117f81fe-81bd-4161-b070-902f23cc5488" providerId="ADAL" clId="{16F96B8A-D3C6-475A-89DA-2A2A2D7132ED}" dt="2023-11-14T21:00:02.142" v="37" actId="478"/>
          <ac:spMkLst>
            <pc:docMk/>
            <pc:sldMk cId="1573065919" sldId="1206"/>
            <ac:spMk id="6" creationId="{53BF82C9-1CF7-7EE6-4803-CA9C584B334F}"/>
          </ac:spMkLst>
        </pc:spChg>
        <pc:spChg chg="add del mod">
          <ac:chgData name="Christian Salazar Chacon" userId="117f81fe-81bd-4161-b070-902f23cc5488" providerId="ADAL" clId="{16F96B8A-D3C6-475A-89DA-2A2A2D7132ED}" dt="2023-11-14T21:14:28.539" v="102"/>
          <ac:spMkLst>
            <pc:docMk/>
            <pc:sldMk cId="1573065919" sldId="1206"/>
            <ac:spMk id="9" creationId="{FEA8DEBC-E2B4-328A-6362-4631BBA40199}"/>
          </ac:spMkLst>
        </pc:spChg>
        <pc:spChg chg="add del mod">
          <ac:chgData name="Christian Salazar Chacon" userId="117f81fe-81bd-4161-b070-902f23cc5488" providerId="ADAL" clId="{16F96B8A-D3C6-475A-89DA-2A2A2D7132ED}" dt="2023-11-17T15:38:25.745" v="702" actId="478"/>
          <ac:spMkLst>
            <pc:docMk/>
            <pc:sldMk cId="1573065919" sldId="1206"/>
            <ac:spMk id="12" creationId="{1E36B025-97F2-F62F-421F-DBA6E2245896}"/>
          </ac:spMkLst>
        </pc:spChg>
        <pc:spChg chg="mod">
          <ac:chgData name="Christian Salazar Chacon" userId="117f81fe-81bd-4161-b070-902f23cc5488" providerId="ADAL" clId="{16F96B8A-D3C6-475A-89DA-2A2A2D7132ED}" dt="2023-11-14T23:13:28.947" v="571" actId="1076"/>
          <ac:spMkLst>
            <pc:docMk/>
            <pc:sldMk cId="1573065919" sldId="1206"/>
            <ac:spMk id="15" creationId="{9FFFB13F-FDAE-4B63-9908-0D6C6ACDB857}"/>
          </ac:spMkLst>
        </pc:spChg>
        <pc:spChg chg="del mod">
          <ac:chgData name="Christian Salazar Chacon" userId="117f81fe-81bd-4161-b070-902f23cc5488" providerId="ADAL" clId="{16F96B8A-D3C6-475A-89DA-2A2A2D7132ED}" dt="2023-11-17T15:38:21.949" v="701" actId="478"/>
          <ac:spMkLst>
            <pc:docMk/>
            <pc:sldMk cId="1573065919" sldId="1206"/>
            <ac:spMk id="16" creationId="{8139E1B3-B4D1-4919-B7FC-D8A62227F010}"/>
          </ac:spMkLst>
        </pc:spChg>
        <pc:grpChg chg="add del">
          <ac:chgData name="Christian Salazar Chacon" userId="117f81fe-81bd-4161-b070-902f23cc5488" providerId="ADAL" clId="{16F96B8A-D3C6-475A-89DA-2A2A2D7132ED}" dt="2023-11-14T21:16:57.571" v="110" actId="478"/>
          <ac:grpSpMkLst>
            <pc:docMk/>
            <pc:sldMk cId="1573065919" sldId="1206"/>
            <ac:grpSpMk id="8" creationId="{6B6B5FB9-E548-4663-AC1C-FFCD0AA79408}"/>
          </ac:grpSpMkLst>
        </pc:grpChg>
        <pc:graphicFrameChg chg="add del mod">
          <ac:chgData name="Christian Salazar Chacon" userId="117f81fe-81bd-4161-b070-902f23cc5488" providerId="ADAL" clId="{16F96B8A-D3C6-475A-89DA-2A2A2D7132ED}" dt="2023-11-14T21:12:42.998" v="95"/>
          <ac:graphicFrameMkLst>
            <pc:docMk/>
            <pc:sldMk cId="1573065919" sldId="1206"/>
            <ac:graphicFrameMk id="2" creationId="{ADADAC43-9382-1CB7-346E-C0177DAA5663}"/>
          </ac:graphicFrameMkLst>
        </pc:graphicFrameChg>
        <pc:graphicFrameChg chg="mod modGraphic">
          <ac:chgData name="Christian Salazar Chacon" userId="117f81fe-81bd-4161-b070-902f23cc5488" providerId="ADAL" clId="{16F96B8A-D3C6-475A-89DA-2A2A2D7132ED}" dt="2023-11-17T15:43:25.345" v="706" actId="14734"/>
          <ac:graphicFrameMkLst>
            <pc:docMk/>
            <pc:sldMk cId="1573065919" sldId="1206"/>
            <ac:graphicFrameMk id="4" creationId="{00000000-0000-0000-0000-000000000000}"/>
          </ac:graphicFrameMkLst>
        </pc:graphicFrameChg>
        <pc:graphicFrameChg chg="add del mod">
          <ac:chgData name="Christian Salazar Chacon" userId="117f81fe-81bd-4161-b070-902f23cc5488" providerId="ADAL" clId="{16F96B8A-D3C6-475A-89DA-2A2A2D7132ED}" dt="2023-11-14T21:18:09.153" v="113"/>
          <ac:graphicFrameMkLst>
            <pc:docMk/>
            <pc:sldMk cId="1573065919" sldId="1206"/>
            <ac:graphicFrameMk id="11" creationId="{42955A13-F245-CD45-ECE2-9DB29029063E}"/>
          </ac:graphicFrameMkLst>
        </pc:graphicFrameChg>
      </pc:sldChg>
      <pc:sldChg chg="add del">
        <pc:chgData name="Christian Salazar Chacon" userId="117f81fe-81bd-4161-b070-902f23cc5488" providerId="ADAL" clId="{16F96B8A-D3C6-475A-89DA-2A2A2D7132ED}" dt="2023-11-17T14:58:01.279" v="598" actId="47"/>
        <pc:sldMkLst>
          <pc:docMk/>
          <pc:sldMk cId="2508360110" sldId="1207"/>
        </pc:sldMkLst>
      </pc:sldChg>
      <pc:sldChg chg="add del">
        <pc:chgData name="Christian Salazar Chacon" userId="117f81fe-81bd-4161-b070-902f23cc5488" providerId="ADAL" clId="{16F96B8A-D3C6-475A-89DA-2A2A2D7132ED}" dt="2023-11-14T22:37:25.400" v="195" actId="47"/>
        <pc:sldMkLst>
          <pc:docMk/>
          <pc:sldMk cId="3208341426" sldId="1207"/>
        </pc:sldMkLst>
      </pc:sldChg>
      <pc:sldChg chg="modSp add del mod">
        <pc:chgData name="Christian Salazar Chacon" userId="117f81fe-81bd-4161-b070-902f23cc5488" providerId="ADAL" clId="{16F96B8A-D3C6-475A-89DA-2A2A2D7132ED}" dt="2023-11-14T23:11:49.549" v="536" actId="47"/>
        <pc:sldMkLst>
          <pc:docMk/>
          <pc:sldMk cId="1177480774" sldId="1208"/>
        </pc:sldMkLst>
        <pc:spChg chg="mod">
          <ac:chgData name="Christian Salazar Chacon" userId="117f81fe-81bd-4161-b070-902f23cc5488" providerId="ADAL" clId="{16F96B8A-D3C6-475A-89DA-2A2A2D7132ED}" dt="2023-11-14T22:48:03.164" v="301" actId="1076"/>
          <ac:spMkLst>
            <pc:docMk/>
            <pc:sldMk cId="1177480774" sldId="1208"/>
            <ac:spMk id="3" creationId="{00000000-0000-0000-0000-000000000000}"/>
          </ac:spMkLst>
        </pc:spChg>
        <pc:spChg chg="mod">
          <ac:chgData name="Christian Salazar Chacon" userId="117f81fe-81bd-4161-b070-902f23cc5488" providerId="ADAL" clId="{16F96B8A-D3C6-475A-89DA-2A2A2D7132ED}" dt="2023-11-14T22:48:03.837" v="302" actId="1035"/>
          <ac:spMkLst>
            <pc:docMk/>
            <pc:sldMk cId="1177480774" sldId="1208"/>
            <ac:spMk id="114" creationId="{A655A12C-381C-4C77-874B-8A9F5EE3FBC7}"/>
          </ac:spMkLst>
        </pc:spChg>
        <pc:spChg chg="mod">
          <ac:chgData name="Christian Salazar Chacon" userId="117f81fe-81bd-4161-b070-902f23cc5488" providerId="ADAL" clId="{16F96B8A-D3C6-475A-89DA-2A2A2D7132ED}" dt="2023-11-14T22:48:03.837" v="302" actId="1035"/>
          <ac:spMkLst>
            <pc:docMk/>
            <pc:sldMk cId="1177480774" sldId="1208"/>
            <ac:spMk id="119" creationId="{AC88272C-1A4F-4896-9A01-2002490C5D5F}"/>
          </ac:spMkLst>
        </pc:spChg>
        <pc:spChg chg="mod">
          <ac:chgData name="Christian Salazar Chacon" userId="117f81fe-81bd-4161-b070-902f23cc5488" providerId="ADAL" clId="{16F96B8A-D3C6-475A-89DA-2A2A2D7132ED}" dt="2023-11-14T22:48:03.837" v="302" actId="1035"/>
          <ac:spMkLst>
            <pc:docMk/>
            <pc:sldMk cId="1177480774" sldId="1208"/>
            <ac:spMk id="120" creationId="{3009B9E6-4716-4D75-9CA3-CB88DA40251A}"/>
          </ac:spMkLst>
        </pc:spChg>
        <pc:spChg chg="mod">
          <ac:chgData name="Christian Salazar Chacon" userId="117f81fe-81bd-4161-b070-902f23cc5488" providerId="ADAL" clId="{16F96B8A-D3C6-475A-89DA-2A2A2D7132ED}" dt="2023-11-14T22:48:03.837" v="302" actId="1035"/>
          <ac:spMkLst>
            <pc:docMk/>
            <pc:sldMk cId="1177480774" sldId="1208"/>
            <ac:spMk id="121" creationId="{E0422CFF-6A4E-4ED1-BF28-57320CF47FC9}"/>
          </ac:spMkLst>
        </pc:spChg>
        <pc:spChg chg="mod">
          <ac:chgData name="Christian Salazar Chacon" userId="117f81fe-81bd-4161-b070-902f23cc5488" providerId="ADAL" clId="{16F96B8A-D3C6-475A-89DA-2A2A2D7132ED}" dt="2023-11-14T22:48:03.164" v="301" actId="1076"/>
          <ac:spMkLst>
            <pc:docMk/>
            <pc:sldMk cId="1177480774" sldId="1208"/>
            <ac:spMk id="122" creationId="{4BEE611E-204B-4B1F-AD30-3DE5FF24BC15}"/>
          </ac:spMkLst>
        </pc:spChg>
        <pc:spChg chg="mod">
          <ac:chgData name="Christian Salazar Chacon" userId="117f81fe-81bd-4161-b070-902f23cc5488" providerId="ADAL" clId="{16F96B8A-D3C6-475A-89DA-2A2A2D7132ED}" dt="2023-11-14T22:48:03.837" v="302" actId="1035"/>
          <ac:spMkLst>
            <pc:docMk/>
            <pc:sldMk cId="1177480774" sldId="1208"/>
            <ac:spMk id="123" creationId="{E4EC7559-EBC0-4C36-8D58-59DA83D9D810}"/>
          </ac:spMkLst>
        </pc:spChg>
        <pc:spChg chg="mod">
          <ac:chgData name="Christian Salazar Chacon" userId="117f81fe-81bd-4161-b070-902f23cc5488" providerId="ADAL" clId="{16F96B8A-D3C6-475A-89DA-2A2A2D7132ED}" dt="2023-11-14T22:48:03.164" v="301" actId="1076"/>
          <ac:spMkLst>
            <pc:docMk/>
            <pc:sldMk cId="1177480774" sldId="1208"/>
            <ac:spMk id="124" creationId="{5F10F244-9896-4C10-AF1E-F5097DC67D32}"/>
          </ac:spMkLst>
        </pc:spChg>
        <pc:spChg chg="mod">
          <ac:chgData name="Christian Salazar Chacon" userId="117f81fe-81bd-4161-b070-902f23cc5488" providerId="ADAL" clId="{16F96B8A-D3C6-475A-89DA-2A2A2D7132ED}" dt="2023-11-14T22:48:03.837" v="302" actId="1035"/>
          <ac:spMkLst>
            <pc:docMk/>
            <pc:sldMk cId="1177480774" sldId="1208"/>
            <ac:spMk id="125" creationId="{B5EDC0A1-877D-413B-BE64-6554E2347F2B}"/>
          </ac:spMkLst>
        </pc:spChg>
        <pc:spChg chg="mod">
          <ac:chgData name="Christian Salazar Chacon" userId="117f81fe-81bd-4161-b070-902f23cc5488" providerId="ADAL" clId="{16F96B8A-D3C6-475A-89DA-2A2A2D7132ED}" dt="2023-11-14T22:48:03.837" v="302" actId="1035"/>
          <ac:spMkLst>
            <pc:docMk/>
            <pc:sldMk cId="1177480774" sldId="1208"/>
            <ac:spMk id="126" creationId="{78BD1768-E6CA-41C8-AAB8-03817F61BDDA}"/>
          </ac:spMkLst>
        </pc:spChg>
        <pc:spChg chg="mod">
          <ac:chgData name="Christian Salazar Chacon" userId="117f81fe-81bd-4161-b070-902f23cc5488" providerId="ADAL" clId="{16F96B8A-D3C6-475A-89DA-2A2A2D7132ED}" dt="2023-11-14T22:48:03.837" v="302" actId="1035"/>
          <ac:spMkLst>
            <pc:docMk/>
            <pc:sldMk cId="1177480774" sldId="1208"/>
            <ac:spMk id="127" creationId="{015C4592-B6A2-4A12-920A-87BFCB0860E6}"/>
          </ac:spMkLst>
        </pc:spChg>
        <pc:spChg chg="mod">
          <ac:chgData name="Christian Salazar Chacon" userId="117f81fe-81bd-4161-b070-902f23cc5488" providerId="ADAL" clId="{16F96B8A-D3C6-475A-89DA-2A2A2D7132ED}" dt="2023-11-14T22:48:03.837" v="302" actId="1035"/>
          <ac:spMkLst>
            <pc:docMk/>
            <pc:sldMk cId="1177480774" sldId="1208"/>
            <ac:spMk id="128" creationId="{3FB6788F-BA46-45CD-93BE-249F3D717461}"/>
          </ac:spMkLst>
        </pc:spChg>
        <pc:spChg chg="mod">
          <ac:chgData name="Christian Salazar Chacon" userId="117f81fe-81bd-4161-b070-902f23cc5488" providerId="ADAL" clId="{16F96B8A-D3C6-475A-89DA-2A2A2D7132ED}" dt="2023-11-14T22:48:03.837" v="302" actId="1035"/>
          <ac:spMkLst>
            <pc:docMk/>
            <pc:sldMk cId="1177480774" sldId="1208"/>
            <ac:spMk id="129" creationId="{08B650DD-80F5-4737-866F-2BA4DF31CFD5}"/>
          </ac:spMkLst>
        </pc:spChg>
        <pc:spChg chg="mod">
          <ac:chgData name="Christian Salazar Chacon" userId="117f81fe-81bd-4161-b070-902f23cc5488" providerId="ADAL" clId="{16F96B8A-D3C6-475A-89DA-2A2A2D7132ED}" dt="2023-11-14T22:48:03.837" v="302" actId="1035"/>
          <ac:spMkLst>
            <pc:docMk/>
            <pc:sldMk cId="1177480774" sldId="1208"/>
            <ac:spMk id="130" creationId="{78129B04-06AD-4FD5-B670-3A0F3552A426}"/>
          </ac:spMkLst>
        </pc:spChg>
        <pc:spChg chg="mod">
          <ac:chgData name="Christian Salazar Chacon" userId="117f81fe-81bd-4161-b070-902f23cc5488" providerId="ADAL" clId="{16F96B8A-D3C6-475A-89DA-2A2A2D7132ED}" dt="2023-11-14T22:48:03.837" v="302" actId="1035"/>
          <ac:spMkLst>
            <pc:docMk/>
            <pc:sldMk cId="1177480774" sldId="1208"/>
            <ac:spMk id="131" creationId="{61CBC2B7-8EB1-4BC0-A81F-57C8120514C6}"/>
          </ac:spMkLst>
        </pc:spChg>
        <pc:spChg chg="mod">
          <ac:chgData name="Christian Salazar Chacon" userId="117f81fe-81bd-4161-b070-902f23cc5488" providerId="ADAL" clId="{16F96B8A-D3C6-475A-89DA-2A2A2D7132ED}" dt="2023-11-14T22:48:03.837" v="302" actId="1035"/>
          <ac:spMkLst>
            <pc:docMk/>
            <pc:sldMk cId="1177480774" sldId="1208"/>
            <ac:spMk id="132" creationId="{28C57586-B492-448D-8CA4-53CD0B2C1CCD}"/>
          </ac:spMkLst>
        </pc:spChg>
        <pc:spChg chg="mod">
          <ac:chgData name="Christian Salazar Chacon" userId="117f81fe-81bd-4161-b070-902f23cc5488" providerId="ADAL" clId="{16F96B8A-D3C6-475A-89DA-2A2A2D7132ED}" dt="2023-11-14T22:48:32.700" v="306" actId="14100"/>
          <ac:spMkLst>
            <pc:docMk/>
            <pc:sldMk cId="1177480774" sldId="1208"/>
            <ac:spMk id="133" creationId="{4D1E8251-BC3F-4E54-9443-22203C69C802}"/>
          </ac:spMkLst>
        </pc:spChg>
        <pc:spChg chg="mod">
          <ac:chgData name="Christian Salazar Chacon" userId="117f81fe-81bd-4161-b070-902f23cc5488" providerId="ADAL" clId="{16F96B8A-D3C6-475A-89DA-2A2A2D7132ED}" dt="2023-11-14T22:48:03.837" v="302" actId="1035"/>
          <ac:spMkLst>
            <pc:docMk/>
            <pc:sldMk cId="1177480774" sldId="1208"/>
            <ac:spMk id="134" creationId="{A4C278BA-F1A1-472B-9BF2-B635D5DF7EE9}"/>
          </ac:spMkLst>
        </pc:spChg>
        <pc:spChg chg="mod">
          <ac:chgData name="Christian Salazar Chacon" userId="117f81fe-81bd-4161-b070-902f23cc5488" providerId="ADAL" clId="{16F96B8A-D3C6-475A-89DA-2A2A2D7132ED}" dt="2023-11-14T22:48:03.837" v="302" actId="1035"/>
          <ac:spMkLst>
            <pc:docMk/>
            <pc:sldMk cId="1177480774" sldId="1208"/>
            <ac:spMk id="136" creationId="{0B2D308A-BEE7-4D63-8D90-96CA79154182}"/>
          </ac:spMkLst>
        </pc:spChg>
        <pc:spChg chg="mod">
          <ac:chgData name="Christian Salazar Chacon" userId="117f81fe-81bd-4161-b070-902f23cc5488" providerId="ADAL" clId="{16F96B8A-D3C6-475A-89DA-2A2A2D7132ED}" dt="2023-11-14T22:48:03.164" v="301" actId="1076"/>
          <ac:spMkLst>
            <pc:docMk/>
            <pc:sldMk cId="1177480774" sldId="1208"/>
            <ac:spMk id="137" creationId="{021BE9F2-A2EB-4E20-A5CC-42CF9FE0F291}"/>
          </ac:spMkLst>
        </pc:spChg>
        <pc:spChg chg="mod">
          <ac:chgData name="Christian Salazar Chacon" userId="117f81fe-81bd-4161-b070-902f23cc5488" providerId="ADAL" clId="{16F96B8A-D3C6-475A-89DA-2A2A2D7132ED}" dt="2023-11-14T22:48:03.837" v="302" actId="1035"/>
          <ac:spMkLst>
            <pc:docMk/>
            <pc:sldMk cId="1177480774" sldId="1208"/>
            <ac:spMk id="138" creationId="{062DE812-CB42-450F-A4BE-D71DAF8BEDB1}"/>
          </ac:spMkLst>
        </pc:spChg>
        <pc:spChg chg="mod">
          <ac:chgData name="Christian Salazar Chacon" userId="117f81fe-81bd-4161-b070-902f23cc5488" providerId="ADAL" clId="{16F96B8A-D3C6-475A-89DA-2A2A2D7132ED}" dt="2023-11-14T22:48:03.164" v="301" actId="1076"/>
          <ac:spMkLst>
            <pc:docMk/>
            <pc:sldMk cId="1177480774" sldId="1208"/>
            <ac:spMk id="139" creationId="{D102D2D3-7BC5-4DB9-902C-63552D1577FF}"/>
          </ac:spMkLst>
        </pc:spChg>
        <pc:spChg chg="mod">
          <ac:chgData name="Christian Salazar Chacon" userId="117f81fe-81bd-4161-b070-902f23cc5488" providerId="ADAL" clId="{16F96B8A-D3C6-475A-89DA-2A2A2D7132ED}" dt="2023-11-14T22:48:03.164" v="301" actId="1076"/>
          <ac:spMkLst>
            <pc:docMk/>
            <pc:sldMk cId="1177480774" sldId="1208"/>
            <ac:spMk id="140" creationId="{31080507-022C-4B9B-B54F-E4D46ADBF59A}"/>
          </ac:spMkLst>
        </pc:spChg>
        <pc:spChg chg="mod">
          <ac:chgData name="Christian Salazar Chacon" userId="117f81fe-81bd-4161-b070-902f23cc5488" providerId="ADAL" clId="{16F96B8A-D3C6-475A-89DA-2A2A2D7132ED}" dt="2023-11-14T22:48:03.164" v="301" actId="1076"/>
          <ac:spMkLst>
            <pc:docMk/>
            <pc:sldMk cId="1177480774" sldId="1208"/>
            <ac:spMk id="141" creationId="{088A3B38-CDD6-4EEF-801C-5D5EE85E0D91}"/>
          </ac:spMkLst>
        </pc:spChg>
        <pc:spChg chg="mod">
          <ac:chgData name="Christian Salazar Chacon" userId="117f81fe-81bd-4161-b070-902f23cc5488" providerId="ADAL" clId="{16F96B8A-D3C6-475A-89DA-2A2A2D7132ED}" dt="2023-11-14T22:48:03.164" v="301" actId="1076"/>
          <ac:spMkLst>
            <pc:docMk/>
            <pc:sldMk cId="1177480774" sldId="1208"/>
            <ac:spMk id="142" creationId="{0364E301-450F-493D-B894-CA9FCDD282D1}"/>
          </ac:spMkLst>
        </pc:spChg>
        <pc:spChg chg="mod">
          <ac:chgData name="Christian Salazar Chacon" userId="117f81fe-81bd-4161-b070-902f23cc5488" providerId="ADAL" clId="{16F96B8A-D3C6-475A-89DA-2A2A2D7132ED}" dt="2023-11-14T22:48:03.164" v="301" actId="1076"/>
          <ac:spMkLst>
            <pc:docMk/>
            <pc:sldMk cId="1177480774" sldId="1208"/>
            <ac:spMk id="144" creationId="{390676DE-AD70-4CC4-A89E-466BEA8BCF35}"/>
          </ac:spMkLst>
        </pc:spChg>
        <pc:spChg chg="mod">
          <ac:chgData name="Christian Salazar Chacon" userId="117f81fe-81bd-4161-b070-902f23cc5488" providerId="ADAL" clId="{16F96B8A-D3C6-475A-89DA-2A2A2D7132ED}" dt="2023-11-14T22:48:03.164" v="301" actId="1076"/>
          <ac:spMkLst>
            <pc:docMk/>
            <pc:sldMk cId="1177480774" sldId="1208"/>
            <ac:spMk id="145" creationId="{4D3329EA-0184-4D53-83F6-B6DFBA134DB6}"/>
          </ac:spMkLst>
        </pc:spChg>
        <pc:spChg chg="mod">
          <ac:chgData name="Christian Salazar Chacon" userId="117f81fe-81bd-4161-b070-902f23cc5488" providerId="ADAL" clId="{16F96B8A-D3C6-475A-89DA-2A2A2D7132ED}" dt="2023-11-14T22:48:03.164" v="301" actId="1076"/>
          <ac:spMkLst>
            <pc:docMk/>
            <pc:sldMk cId="1177480774" sldId="1208"/>
            <ac:spMk id="146" creationId="{D147597F-5BB4-428C-AD42-35EAF5F72621}"/>
          </ac:spMkLst>
        </pc:spChg>
        <pc:spChg chg="mod">
          <ac:chgData name="Christian Salazar Chacon" userId="117f81fe-81bd-4161-b070-902f23cc5488" providerId="ADAL" clId="{16F96B8A-D3C6-475A-89DA-2A2A2D7132ED}" dt="2023-11-14T22:48:03.164" v="301" actId="1076"/>
          <ac:spMkLst>
            <pc:docMk/>
            <pc:sldMk cId="1177480774" sldId="1208"/>
            <ac:spMk id="147" creationId="{5188A021-F45B-4C4A-A4A8-E80B2B8C3324}"/>
          </ac:spMkLst>
        </pc:spChg>
        <pc:spChg chg="mod">
          <ac:chgData name="Christian Salazar Chacon" userId="117f81fe-81bd-4161-b070-902f23cc5488" providerId="ADAL" clId="{16F96B8A-D3C6-475A-89DA-2A2A2D7132ED}" dt="2023-11-14T22:48:03.164" v="301" actId="1076"/>
          <ac:spMkLst>
            <pc:docMk/>
            <pc:sldMk cId="1177480774" sldId="1208"/>
            <ac:spMk id="148" creationId="{BA34BF17-4F29-45D9-87A2-CE3BF67EFDE4}"/>
          </ac:spMkLst>
        </pc:spChg>
        <pc:spChg chg="mod">
          <ac:chgData name="Christian Salazar Chacon" userId="117f81fe-81bd-4161-b070-902f23cc5488" providerId="ADAL" clId="{16F96B8A-D3C6-475A-89DA-2A2A2D7132ED}" dt="2023-11-14T22:48:03.164" v="301" actId="1076"/>
          <ac:spMkLst>
            <pc:docMk/>
            <pc:sldMk cId="1177480774" sldId="1208"/>
            <ac:spMk id="149" creationId="{5D85F6D3-2EB7-44AD-9299-462FC48BD56F}"/>
          </ac:spMkLst>
        </pc:spChg>
        <pc:spChg chg="mod">
          <ac:chgData name="Christian Salazar Chacon" userId="117f81fe-81bd-4161-b070-902f23cc5488" providerId="ADAL" clId="{16F96B8A-D3C6-475A-89DA-2A2A2D7132ED}" dt="2023-11-14T22:48:03.164" v="301" actId="1076"/>
          <ac:spMkLst>
            <pc:docMk/>
            <pc:sldMk cId="1177480774" sldId="1208"/>
            <ac:spMk id="150" creationId="{33A5A905-AA2C-468C-960E-663C135E5AA0}"/>
          </ac:spMkLst>
        </pc:spChg>
        <pc:spChg chg="mod">
          <ac:chgData name="Christian Salazar Chacon" userId="117f81fe-81bd-4161-b070-902f23cc5488" providerId="ADAL" clId="{16F96B8A-D3C6-475A-89DA-2A2A2D7132ED}" dt="2023-11-14T22:48:03.837" v="302" actId="1035"/>
          <ac:spMkLst>
            <pc:docMk/>
            <pc:sldMk cId="1177480774" sldId="1208"/>
            <ac:spMk id="151" creationId="{A6492A3F-3892-47D4-86F7-569956EE3E62}"/>
          </ac:spMkLst>
        </pc:spChg>
        <pc:spChg chg="mod">
          <ac:chgData name="Christian Salazar Chacon" userId="117f81fe-81bd-4161-b070-902f23cc5488" providerId="ADAL" clId="{16F96B8A-D3C6-475A-89DA-2A2A2D7132ED}" dt="2023-11-14T22:48:03.164" v="301" actId="1076"/>
          <ac:spMkLst>
            <pc:docMk/>
            <pc:sldMk cId="1177480774" sldId="1208"/>
            <ac:spMk id="152" creationId="{BCEEF29B-731B-4612-9E89-2A67F8D8C4F6}"/>
          </ac:spMkLst>
        </pc:spChg>
        <pc:spChg chg="mod">
          <ac:chgData name="Christian Salazar Chacon" userId="117f81fe-81bd-4161-b070-902f23cc5488" providerId="ADAL" clId="{16F96B8A-D3C6-475A-89DA-2A2A2D7132ED}" dt="2023-11-14T22:48:03.164" v="301" actId="1076"/>
          <ac:spMkLst>
            <pc:docMk/>
            <pc:sldMk cId="1177480774" sldId="1208"/>
            <ac:spMk id="153" creationId="{48AA88EE-7EC0-45E6-850E-2D487023E4C1}"/>
          </ac:spMkLst>
        </pc:spChg>
        <pc:spChg chg="mod">
          <ac:chgData name="Christian Salazar Chacon" userId="117f81fe-81bd-4161-b070-902f23cc5488" providerId="ADAL" clId="{16F96B8A-D3C6-475A-89DA-2A2A2D7132ED}" dt="2023-11-14T22:48:03.164" v="301" actId="1076"/>
          <ac:spMkLst>
            <pc:docMk/>
            <pc:sldMk cId="1177480774" sldId="1208"/>
            <ac:spMk id="154" creationId="{43FD9B5E-E1BE-44E2-8770-1B1DFF0A8700}"/>
          </ac:spMkLst>
        </pc:spChg>
        <pc:spChg chg="mod">
          <ac:chgData name="Christian Salazar Chacon" userId="117f81fe-81bd-4161-b070-902f23cc5488" providerId="ADAL" clId="{16F96B8A-D3C6-475A-89DA-2A2A2D7132ED}" dt="2023-11-14T22:48:03.164" v="301" actId="1076"/>
          <ac:spMkLst>
            <pc:docMk/>
            <pc:sldMk cId="1177480774" sldId="1208"/>
            <ac:spMk id="155" creationId="{8CB32E94-87B4-4D26-B7DD-FCE7FA9782E0}"/>
          </ac:spMkLst>
        </pc:spChg>
        <pc:spChg chg="mod">
          <ac:chgData name="Christian Salazar Chacon" userId="117f81fe-81bd-4161-b070-902f23cc5488" providerId="ADAL" clId="{16F96B8A-D3C6-475A-89DA-2A2A2D7132ED}" dt="2023-11-14T22:48:03.164" v="301" actId="1076"/>
          <ac:spMkLst>
            <pc:docMk/>
            <pc:sldMk cId="1177480774" sldId="1208"/>
            <ac:spMk id="157" creationId="{6829B54F-8B78-4F28-A76A-36E4872E88C7}"/>
          </ac:spMkLst>
        </pc:spChg>
        <pc:spChg chg="mod">
          <ac:chgData name="Christian Salazar Chacon" userId="117f81fe-81bd-4161-b070-902f23cc5488" providerId="ADAL" clId="{16F96B8A-D3C6-475A-89DA-2A2A2D7132ED}" dt="2023-11-14T22:48:03.164" v="301" actId="1076"/>
          <ac:spMkLst>
            <pc:docMk/>
            <pc:sldMk cId="1177480774" sldId="1208"/>
            <ac:spMk id="158" creationId="{DABB21A6-4F68-4948-8627-586D0AA44435}"/>
          </ac:spMkLst>
        </pc:spChg>
        <pc:spChg chg="mod">
          <ac:chgData name="Christian Salazar Chacon" userId="117f81fe-81bd-4161-b070-902f23cc5488" providerId="ADAL" clId="{16F96B8A-D3C6-475A-89DA-2A2A2D7132ED}" dt="2023-11-14T22:48:03.164" v="301" actId="1076"/>
          <ac:spMkLst>
            <pc:docMk/>
            <pc:sldMk cId="1177480774" sldId="1208"/>
            <ac:spMk id="159" creationId="{6495E0C8-A2FD-4EE3-8EE6-22345F17476B}"/>
          </ac:spMkLst>
        </pc:spChg>
        <pc:spChg chg="mod">
          <ac:chgData name="Christian Salazar Chacon" userId="117f81fe-81bd-4161-b070-902f23cc5488" providerId="ADAL" clId="{16F96B8A-D3C6-475A-89DA-2A2A2D7132ED}" dt="2023-11-14T22:48:03.164" v="301" actId="1076"/>
          <ac:spMkLst>
            <pc:docMk/>
            <pc:sldMk cId="1177480774" sldId="1208"/>
            <ac:spMk id="160" creationId="{4C79A579-830F-4D52-8AFC-5C87905A17EE}"/>
          </ac:spMkLst>
        </pc:spChg>
        <pc:spChg chg="mod">
          <ac:chgData name="Christian Salazar Chacon" userId="117f81fe-81bd-4161-b070-902f23cc5488" providerId="ADAL" clId="{16F96B8A-D3C6-475A-89DA-2A2A2D7132ED}" dt="2023-11-14T22:48:03.837" v="302" actId="1035"/>
          <ac:spMkLst>
            <pc:docMk/>
            <pc:sldMk cId="1177480774" sldId="1208"/>
            <ac:spMk id="161" creationId="{4FFBEA39-B64B-4D95-83FC-4AD939EC5381}"/>
          </ac:spMkLst>
        </pc:spChg>
        <pc:spChg chg="mod">
          <ac:chgData name="Christian Salazar Chacon" userId="117f81fe-81bd-4161-b070-902f23cc5488" providerId="ADAL" clId="{16F96B8A-D3C6-475A-89DA-2A2A2D7132ED}" dt="2023-11-14T22:48:03.164" v="301" actId="1076"/>
          <ac:spMkLst>
            <pc:docMk/>
            <pc:sldMk cId="1177480774" sldId="1208"/>
            <ac:spMk id="162" creationId="{ADC1A4FC-F9E1-41DD-839B-0AB0A17AD156}"/>
          </ac:spMkLst>
        </pc:spChg>
        <pc:spChg chg="mod">
          <ac:chgData name="Christian Salazar Chacon" userId="117f81fe-81bd-4161-b070-902f23cc5488" providerId="ADAL" clId="{16F96B8A-D3C6-475A-89DA-2A2A2D7132ED}" dt="2023-11-14T22:48:03.164" v="301" actId="1076"/>
          <ac:spMkLst>
            <pc:docMk/>
            <pc:sldMk cId="1177480774" sldId="1208"/>
            <ac:spMk id="163" creationId="{C20010FC-C996-4D71-96B7-81938E553816}"/>
          </ac:spMkLst>
        </pc:spChg>
        <pc:spChg chg="mod">
          <ac:chgData name="Christian Salazar Chacon" userId="117f81fe-81bd-4161-b070-902f23cc5488" providerId="ADAL" clId="{16F96B8A-D3C6-475A-89DA-2A2A2D7132ED}" dt="2023-11-14T22:48:03.164" v="301" actId="1076"/>
          <ac:spMkLst>
            <pc:docMk/>
            <pc:sldMk cId="1177480774" sldId="1208"/>
            <ac:spMk id="164" creationId="{38E0B72E-111A-4B64-A98A-948C7F634C13}"/>
          </ac:spMkLst>
        </pc:spChg>
        <pc:spChg chg="mod">
          <ac:chgData name="Christian Salazar Chacon" userId="117f81fe-81bd-4161-b070-902f23cc5488" providerId="ADAL" clId="{16F96B8A-D3C6-475A-89DA-2A2A2D7132ED}" dt="2023-11-14T22:48:03.164" v="301" actId="1076"/>
          <ac:spMkLst>
            <pc:docMk/>
            <pc:sldMk cId="1177480774" sldId="1208"/>
            <ac:spMk id="165" creationId="{B384F8C5-176D-46E1-B129-F37E7B8439A4}"/>
          </ac:spMkLst>
        </pc:spChg>
        <pc:spChg chg="mod">
          <ac:chgData name="Christian Salazar Chacon" userId="117f81fe-81bd-4161-b070-902f23cc5488" providerId="ADAL" clId="{16F96B8A-D3C6-475A-89DA-2A2A2D7132ED}" dt="2023-11-14T22:48:03.164" v="301" actId="1076"/>
          <ac:spMkLst>
            <pc:docMk/>
            <pc:sldMk cId="1177480774" sldId="1208"/>
            <ac:spMk id="166" creationId="{6F31EBFC-25EE-4165-82E5-AADDAD7A50EB}"/>
          </ac:spMkLst>
        </pc:spChg>
        <pc:spChg chg="mod">
          <ac:chgData name="Christian Salazar Chacon" userId="117f81fe-81bd-4161-b070-902f23cc5488" providerId="ADAL" clId="{16F96B8A-D3C6-475A-89DA-2A2A2D7132ED}" dt="2023-11-14T22:48:03.164" v="301" actId="1076"/>
          <ac:spMkLst>
            <pc:docMk/>
            <pc:sldMk cId="1177480774" sldId="1208"/>
            <ac:spMk id="167" creationId="{7DE23AA7-172A-4874-BCCA-C8BB713D58C1}"/>
          </ac:spMkLst>
        </pc:spChg>
        <pc:spChg chg="mod">
          <ac:chgData name="Christian Salazar Chacon" userId="117f81fe-81bd-4161-b070-902f23cc5488" providerId="ADAL" clId="{16F96B8A-D3C6-475A-89DA-2A2A2D7132ED}" dt="2023-11-14T22:48:03.164" v="301" actId="1076"/>
          <ac:spMkLst>
            <pc:docMk/>
            <pc:sldMk cId="1177480774" sldId="1208"/>
            <ac:spMk id="168" creationId="{A2236847-2A7D-4A77-88C3-B8E0FF176131}"/>
          </ac:spMkLst>
        </pc:spChg>
        <pc:spChg chg="mod">
          <ac:chgData name="Christian Salazar Chacon" userId="117f81fe-81bd-4161-b070-902f23cc5488" providerId="ADAL" clId="{16F96B8A-D3C6-475A-89DA-2A2A2D7132ED}" dt="2023-11-14T22:48:03.164" v="301" actId="1076"/>
          <ac:spMkLst>
            <pc:docMk/>
            <pc:sldMk cId="1177480774" sldId="1208"/>
            <ac:spMk id="169" creationId="{89A24EC2-E1EC-4E6D-80FF-02246B4D3C4A}"/>
          </ac:spMkLst>
        </pc:spChg>
        <pc:spChg chg="mod">
          <ac:chgData name="Christian Salazar Chacon" userId="117f81fe-81bd-4161-b070-902f23cc5488" providerId="ADAL" clId="{16F96B8A-D3C6-475A-89DA-2A2A2D7132ED}" dt="2023-11-14T22:48:03.164" v="301" actId="1076"/>
          <ac:spMkLst>
            <pc:docMk/>
            <pc:sldMk cId="1177480774" sldId="1208"/>
            <ac:spMk id="170" creationId="{B584EBF6-A7BD-4229-83A1-18EE11B85142}"/>
          </ac:spMkLst>
        </pc:spChg>
        <pc:spChg chg="mod">
          <ac:chgData name="Christian Salazar Chacon" userId="117f81fe-81bd-4161-b070-902f23cc5488" providerId="ADAL" clId="{16F96B8A-D3C6-475A-89DA-2A2A2D7132ED}" dt="2023-11-14T22:48:03.164" v="301" actId="1076"/>
          <ac:spMkLst>
            <pc:docMk/>
            <pc:sldMk cId="1177480774" sldId="1208"/>
            <ac:spMk id="172" creationId="{95061C87-1F75-42FA-9463-50EEE9376B7B}"/>
          </ac:spMkLst>
        </pc:spChg>
        <pc:spChg chg="mod">
          <ac:chgData name="Christian Salazar Chacon" userId="117f81fe-81bd-4161-b070-902f23cc5488" providerId="ADAL" clId="{16F96B8A-D3C6-475A-89DA-2A2A2D7132ED}" dt="2023-11-14T22:48:03.164" v="301" actId="1076"/>
          <ac:spMkLst>
            <pc:docMk/>
            <pc:sldMk cId="1177480774" sldId="1208"/>
            <ac:spMk id="173" creationId="{D2674510-AB60-4B4D-BED0-49FA09A44EA7}"/>
          </ac:spMkLst>
        </pc:spChg>
        <pc:spChg chg="mod">
          <ac:chgData name="Christian Salazar Chacon" userId="117f81fe-81bd-4161-b070-902f23cc5488" providerId="ADAL" clId="{16F96B8A-D3C6-475A-89DA-2A2A2D7132ED}" dt="2023-11-14T22:48:03.164" v="301" actId="1076"/>
          <ac:spMkLst>
            <pc:docMk/>
            <pc:sldMk cId="1177480774" sldId="1208"/>
            <ac:spMk id="174" creationId="{76E3E9A3-EA7F-41AE-BB0A-AE3A32AF13DA}"/>
          </ac:spMkLst>
        </pc:spChg>
        <pc:spChg chg="mod">
          <ac:chgData name="Christian Salazar Chacon" userId="117f81fe-81bd-4161-b070-902f23cc5488" providerId="ADAL" clId="{16F96B8A-D3C6-475A-89DA-2A2A2D7132ED}" dt="2023-11-14T22:48:03.164" v="301" actId="1076"/>
          <ac:spMkLst>
            <pc:docMk/>
            <pc:sldMk cId="1177480774" sldId="1208"/>
            <ac:spMk id="175" creationId="{6C4EF111-2F0C-4F90-8349-6BAA96F421DB}"/>
          </ac:spMkLst>
        </pc:spChg>
        <pc:spChg chg="mod">
          <ac:chgData name="Christian Salazar Chacon" userId="117f81fe-81bd-4161-b070-902f23cc5488" providerId="ADAL" clId="{16F96B8A-D3C6-475A-89DA-2A2A2D7132ED}" dt="2023-11-14T22:48:03.837" v="302" actId="1035"/>
          <ac:spMkLst>
            <pc:docMk/>
            <pc:sldMk cId="1177480774" sldId="1208"/>
            <ac:spMk id="176" creationId="{321579A1-432B-419E-A6A6-2AB42374556C}"/>
          </ac:spMkLst>
        </pc:spChg>
        <pc:spChg chg="mod">
          <ac:chgData name="Christian Salazar Chacon" userId="117f81fe-81bd-4161-b070-902f23cc5488" providerId="ADAL" clId="{16F96B8A-D3C6-475A-89DA-2A2A2D7132ED}" dt="2023-11-14T22:48:03.164" v="301" actId="1076"/>
          <ac:spMkLst>
            <pc:docMk/>
            <pc:sldMk cId="1177480774" sldId="1208"/>
            <ac:spMk id="177" creationId="{A7134933-1C8C-4FB1-84E8-18F08092C841}"/>
          </ac:spMkLst>
        </pc:spChg>
        <pc:spChg chg="mod">
          <ac:chgData name="Christian Salazar Chacon" userId="117f81fe-81bd-4161-b070-902f23cc5488" providerId="ADAL" clId="{16F96B8A-D3C6-475A-89DA-2A2A2D7132ED}" dt="2023-11-14T22:48:03.164" v="301" actId="1076"/>
          <ac:spMkLst>
            <pc:docMk/>
            <pc:sldMk cId="1177480774" sldId="1208"/>
            <ac:spMk id="178" creationId="{1C6DD391-E369-4756-8A64-06F621126067}"/>
          </ac:spMkLst>
        </pc:spChg>
        <pc:spChg chg="mod">
          <ac:chgData name="Christian Salazar Chacon" userId="117f81fe-81bd-4161-b070-902f23cc5488" providerId="ADAL" clId="{16F96B8A-D3C6-475A-89DA-2A2A2D7132ED}" dt="2023-11-14T22:48:03.164" v="301" actId="1076"/>
          <ac:spMkLst>
            <pc:docMk/>
            <pc:sldMk cId="1177480774" sldId="1208"/>
            <ac:spMk id="179" creationId="{64E755E8-FEA7-4D8D-9C81-804B587AF932}"/>
          </ac:spMkLst>
        </pc:spChg>
        <pc:spChg chg="mod">
          <ac:chgData name="Christian Salazar Chacon" userId="117f81fe-81bd-4161-b070-902f23cc5488" providerId="ADAL" clId="{16F96B8A-D3C6-475A-89DA-2A2A2D7132ED}" dt="2023-11-14T22:48:03.164" v="301" actId="1076"/>
          <ac:spMkLst>
            <pc:docMk/>
            <pc:sldMk cId="1177480774" sldId="1208"/>
            <ac:spMk id="180" creationId="{D92144BB-D114-4580-9351-DA4F40FC7ED7}"/>
          </ac:spMkLst>
        </pc:spChg>
        <pc:spChg chg="mod">
          <ac:chgData name="Christian Salazar Chacon" userId="117f81fe-81bd-4161-b070-902f23cc5488" providerId="ADAL" clId="{16F96B8A-D3C6-475A-89DA-2A2A2D7132ED}" dt="2023-11-14T22:48:03.164" v="301" actId="1076"/>
          <ac:spMkLst>
            <pc:docMk/>
            <pc:sldMk cId="1177480774" sldId="1208"/>
            <ac:spMk id="181" creationId="{D80F1BAE-BF74-411C-AD0F-A7F82E7FDE6F}"/>
          </ac:spMkLst>
        </pc:spChg>
        <pc:spChg chg="mod">
          <ac:chgData name="Christian Salazar Chacon" userId="117f81fe-81bd-4161-b070-902f23cc5488" providerId="ADAL" clId="{16F96B8A-D3C6-475A-89DA-2A2A2D7132ED}" dt="2023-11-14T22:48:03.164" v="301" actId="1076"/>
          <ac:spMkLst>
            <pc:docMk/>
            <pc:sldMk cId="1177480774" sldId="1208"/>
            <ac:spMk id="182" creationId="{0879E232-7D3B-4E65-A257-A8AC4302CC1B}"/>
          </ac:spMkLst>
        </pc:spChg>
        <pc:grpChg chg="mod">
          <ac:chgData name="Christian Salazar Chacon" userId="117f81fe-81bd-4161-b070-902f23cc5488" providerId="ADAL" clId="{16F96B8A-D3C6-475A-89DA-2A2A2D7132ED}" dt="2023-11-14T22:48:03.164" v="301" actId="1076"/>
          <ac:grpSpMkLst>
            <pc:docMk/>
            <pc:sldMk cId="1177480774" sldId="1208"/>
            <ac:grpSpMk id="5" creationId="{7B99E412-6A0C-4119-84E1-4B1C34DEB6A1}"/>
          </ac:grpSpMkLst>
        </pc:grpChg>
        <pc:grpChg chg="mod">
          <ac:chgData name="Christian Salazar Chacon" userId="117f81fe-81bd-4161-b070-902f23cc5488" providerId="ADAL" clId="{16F96B8A-D3C6-475A-89DA-2A2A2D7132ED}" dt="2023-11-14T22:48:03.164" v="301" actId="1076"/>
          <ac:grpSpMkLst>
            <pc:docMk/>
            <pc:sldMk cId="1177480774" sldId="1208"/>
            <ac:grpSpMk id="113" creationId="{A5D173A9-E697-4EF4-BC35-A7D03F245508}"/>
          </ac:grpSpMkLst>
        </pc:grpChg>
        <pc:grpChg chg="mod">
          <ac:chgData name="Christian Salazar Chacon" userId="117f81fe-81bd-4161-b070-902f23cc5488" providerId="ADAL" clId="{16F96B8A-D3C6-475A-89DA-2A2A2D7132ED}" dt="2023-11-14T22:48:03.164" v="301" actId="1076"/>
          <ac:grpSpMkLst>
            <pc:docMk/>
            <pc:sldMk cId="1177480774" sldId="1208"/>
            <ac:grpSpMk id="115" creationId="{CC2CB86A-4F63-4EDD-A0E2-254D95C7490C}"/>
          </ac:grpSpMkLst>
        </pc:grpChg>
        <pc:grpChg chg="mod">
          <ac:chgData name="Christian Salazar Chacon" userId="117f81fe-81bd-4161-b070-902f23cc5488" providerId="ADAL" clId="{16F96B8A-D3C6-475A-89DA-2A2A2D7132ED}" dt="2023-11-14T22:48:03.164" v="301" actId="1076"/>
          <ac:grpSpMkLst>
            <pc:docMk/>
            <pc:sldMk cId="1177480774" sldId="1208"/>
            <ac:grpSpMk id="116" creationId="{46856BC8-3345-4C44-95F8-484DABF36EB4}"/>
          </ac:grpSpMkLst>
        </pc:grpChg>
        <pc:grpChg chg="mod">
          <ac:chgData name="Christian Salazar Chacon" userId="117f81fe-81bd-4161-b070-902f23cc5488" providerId="ADAL" clId="{16F96B8A-D3C6-475A-89DA-2A2A2D7132ED}" dt="2023-11-14T22:48:03.164" v="301" actId="1076"/>
          <ac:grpSpMkLst>
            <pc:docMk/>
            <pc:sldMk cId="1177480774" sldId="1208"/>
            <ac:grpSpMk id="117" creationId="{7DD274F3-6310-4252-B265-76754120B362}"/>
          </ac:grpSpMkLst>
        </pc:grpChg>
        <pc:grpChg chg="mod">
          <ac:chgData name="Christian Salazar Chacon" userId="117f81fe-81bd-4161-b070-902f23cc5488" providerId="ADAL" clId="{16F96B8A-D3C6-475A-89DA-2A2A2D7132ED}" dt="2023-11-14T22:48:03.164" v="301" actId="1076"/>
          <ac:grpSpMkLst>
            <pc:docMk/>
            <pc:sldMk cId="1177480774" sldId="1208"/>
            <ac:grpSpMk id="118" creationId="{FF534247-D3BB-43D0-8080-ED6BF2E50B60}"/>
          </ac:grpSpMkLst>
        </pc:grpChg>
        <pc:grpChg chg="mod">
          <ac:chgData name="Christian Salazar Chacon" userId="117f81fe-81bd-4161-b070-902f23cc5488" providerId="ADAL" clId="{16F96B8A-D3C6-475A-89DA-2A2A2D7132ED}" dt="2023-11-14T22:48:03.164" v="301" actId="1076"/>
          <ac:grpSpMkLst>
            <pc:docMk/>
            <pc:sldMk cId="1177480774" sldId="1208"/>
            <ac:grpSpMk id="135" creationId="{1F790D6B-8F36-4E34-AF53-AB2B11022B2B}"/>
          </ac:grpSpMkLst>
        </pc:grpChg>
        <pc:grpChg chg="mod">
          <ac:chgData name="Christian Salazar Chacon" userId="117f81fe-81bd-4161-b070-902f23cc5488" providerId="ADAL" clId="{16F96B8A-D3C6-475A-89DA-2A2A2D7132ED}" dt="2023-11-14T22:48:03.164" v="301" actId="1076"/>
          <ac:grpSpMkLst>
            <pc:docMk/>
            <pc:sldMk cId="1177480774" sldId="1208"/>
            <ac:grpSpMk id="143" creationId="{CBE5F3BB-C2CB-4063-B467-0DB58A9B4DF9}"/>
          </ac:grpSpMkLst>
        </pc:grpChg>
        <pc:grpChg chg="mod">
          <ac:chgData name="Christian Salazar Chacon" userId="117f81fe-81bd-4161-b070-902f23cc5488" providerId="ADAL" clId="{16F96B8A-D3C6-475A-89DA-2A2A2D7132ED}" dt="2023-11-14T22:48:03.164" v="301" actId="1076"/>
          <ac:grpSpMkLst>
            <pc:docMk/>
            <pc:sldMk cId="1177480774" sldId="1208"/>
            <ac:grpSpMk id="156" creationId="{41C60619-AE0A-416F-84E9-9FD883498528}"/>
          </ac:grpSpMkLst>
        </pc:grpChg>
        <pc:grpChg chg="mod">
          <ac:chgData name="Christian Salazar Chacon" userId="117f81fe-81bd-4161-b070-902f23cc5488" providerId="ADAL" clId="{16F96B8A-D3C6-475A-89DA-2A2A2D7132ED}" dt="2023-11-14T22:48:03.164" v="301" actId="1076"/>
          <ac:grpSpMkLst>
            <pc:docMk/>
            <pc:sldMk cId="1177480774" sldId="1208"/>
            <ac:grpSpMk id="171" creationId="{7142F510-2454-45EF-8235-8212A6FA3EBF}"/>
          </ac:grpSpMkLst>
        </pc:grpChg>
        <pc:picChg chg="mod">
          <ac:chgData name="Christian Salazar Chacon" userId="117f81fe-81bd-4161-b070-902f23cc5488" providerId="ADAL" clId="{16F96B8A-D3C6-475A-89DA-2A2A2D7132ED}" dt="2023-11-14T22:48:23.586" v="304" actId="1076"/>
          <ac:picMkLst>
            <pc:docMk/>
            <pc:sldMk cId="1177480774" sldId="1208"/>
            <ac:picMk id="6" creationId="{5967A9B2-1085-F93C-F415-163875EF2A6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haciendacr-my.sharepoint.com/personal/acunaaw_hacienda_go_cr/Documents/UCSEP%20(01-03-16)/Inf_Seg_Profes/2023/III%20Trim%202023/Gr&#225;fico%20Participaci&#243;n%20x%20Acreedo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_49A_48E641C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acunaaw\AppData\Local\Microsoft\Windows\INetCache\Content.Outlook\OVTJMYYY\Desembolsos%20totales%20prog-real%202010-III%20Trim%202023%20(VF%209-11-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48280811303816"/>
          <c:y val="4.1349043326105978E-2"/>
          <c:w val="0.82795747345307324"/>
          <c:h val="0.8557218895542249"/>
        </c:manualLayout>
      </c:layout>
      <c:bar3DChart>
        <c:barDir val="col"/>
        <c:grouping val="standard"/>
        <c:varyColors val="0"/>
        <c:ser>
          <c:idx val="0"/>
          <c:order val="0"/>
          <c:tx>
            <c:v>Participación por Acreedor</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'[Gráfico Participación x Acreedor.xlsx]Hoja1'!$A$2:$A$7</c:f>
              <c:strCache>
                <c:ptCount val="6"/>
                <c:pt idx="0">
                  <c:v>BCIE</c:v>
                </c:pt>
                <c:pt idx="1">
                  <c:v>BID</c:v>
                </c:pt>
                <c:pt idx="2">
                  <c:v>BIRF</c:v>
                </c:pt>
                <c:pt idx="3">
                  <c:v>EXIMBANK</c:v>
                </c:pt>
                <c:pt idx="4">
                  <c:v>JICA</c:v>
                </c:pt>
                <c:pt idx="5">
                  <c:v>KFW</c:v>
                </c:pt>
              </c:strCache>
            </c:strRef>
          </c:cat>
          <c:val>
            <c:numRef>
              <c:f>'[Gráfico Participación x Acreedor.xlsx]Hoja1'!$C$2:$C$7</c:f>
              <c:numCache>
                <c:formatCode>0%</c:formatCode>
                <c:ptCount val="6"/>
                <c:pt idx="0">
                  <c:v>0.42010844046293838</c:v>
                </c:pt>
                <c:pt idx="1">
                  <c:v>0.26962495647477253</c:v>
                </c:pt>
                <c:pt idx="2">
                  <c:v>0.15598747305487484</c:v>
                </c:pt>
                <c:pt idx="3">
                  <c:v>9.2515089067830819E-2</c:v>
                </c:pt>
                <c:pt idx="4">
                  <c:v>4.1685197502129366E-2</c:v>
                </c:pt>
                <c:pt idx="5">
                  <c:v>2.0078843437454023E-2</c:v>
                </c:pt>
              </c:numCache>
            </c:numRef>
          </c:val>
          <c:extLst>
            <c:ext xmlns:c16="http://schemas.microsoft.com/office/drawing/2014/chart" uri="{C3380CC4-5D6E-409C-BE32-E72D297353CC}">
              <c16:uniqueId val="{00000000-D00B-450F-905A-2D6F5E46E0A1}"/>
            </c:ext>
          </c:extLst>
        </c:ser>
        <c:dLbls>
          <c:showLegendKey val="0"/>
          <c:showVal val="0"/>
          <c:showCatName val="0"/>
          <c:showSerName val="0"/>
          <c:showPercent val="0"/>
          <c:showBubbleSize val="0"/>
        </c:dLbls>
        <c:gapWidth val="150"/>
        <c:shape val="box"/>
        <c:axId val="888645408"/>
        <c:axId val="877327168"/>
        <c:axId val="1224793295"/>
      </c:bar3DChart>
      <c:catAx>
        <c:axId val="888645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327168"/>
        <c:crosses val="autoZero"/>
        <c:auto val="0"/>
        <c:lblAlgn val="ctr"/>
        <c:lblOffset val="100"/>
        <c:noMultiLvlLbl val="0"/>
      </c:catAx>
      <c:valAx>
        <c:axId val="877327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88645408"/>
        <c:crosses val="autoZero"/>
        <c:crossBetween val="between"/>
        <c:majorUnit val="0.1"/>
        <c:minorUnit val="2.0000000000000004E-2"/>
      </c:valAx>
      <c:serAx>
        <c:axId val="1224793295"/>
        <c:scaling>
          <c:orientation val="minMax"/>
        </c:scaling>
        <c:delete val="1"/>
        <c:axPos val="b"/>
        <c:majorTickMark val="none"/>
        <c:minorTickMark val="none"/>
        <c:tickLblPos val="nextTo"/>
        <c:crossAx val="877327168"/>
        <c:crosses val="autoZero"/>
      </c:ser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82859127903132"/>
          <c:y val="8.8787878787878777E-2"/>
          <c:w val="0.82118623039767091"/>
          <c:h val="0.65852111667859703"/>
        </c:manualLayout>
      </c:layout>
      <c:barChart>
        <c:barDir val="col"/>
        <c:grouping val="clustered"/>
        <c:varyColors val="0"/>
        <c:ser>
          <c:idx val="0"/>
          <c:order val="0"/>
          <c:tx>
            <c:strRef>
              <c:f>Hoja1!$C$39</c:f>
              <c:strCache>
                <c:ptCount val="1"/>
                <c:pt idx="0">
                  <c:v>Monto total del financiamiento de los Programas/Proyectos (US$)​</c:v>
                </c:pt>
              </c:strCache>
            </c:strRef>
          </c:tx>
          <c:spPr>
            <a:solidFill>
              <a:schemeClr val="accent5">
                <a:lumMod val="60000"/>
                <a:lumOff val="40000"/>
              </a:schemeClr>
            </a:solidFill>
            <a:ln>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cat>
            <c:strRef>
              <c:f>Hoja1!$B$43:$B$54</c:f>
              <c:strCache>
                <c:ptCount val="12"/>
                <c:pt idx="0">
                  <c:v> CONAVI​</c:v>
                </c:pt>
                <c:pt idx="1">
                  <c:v> MOPT​</c:v>
                </c:pt>
                <c:pt idx="2">
                  <c:v> CCSS​</c:v>
                </c:pt>
                <c:pt idx="3">
                  <c:v> AYA​</c:v>
                </c:pt>
                <c:pt idx="4">
                  <c:v> SENARA​</c:v>
                </c:pt>
                <c:pt idx="5">
                  <c:v> ICE​</c:v>
                </c:pt>
                <c:pt idx="6">
                  <c:v> Hacienda​</c:v>
                </c:pt>
                <c:pt idx="7">
                  <c:v> COMEX​</c:v>
                </c:pt>
                <c:pt idx="8">
                  <c:v> Justicia y Paz​</c:v>
                </c:pt>
                <c:pt idx="9">
                  <c:v> CNE​</c:v>
                </c:pt>
                <c:pt idx="10">
                  <c:v> INCOPESCA​</c:v>
                </c:pt>
                <c:pt idx="11">
                  <c:v> AYA/SENARA​</c:v>
                </c:pt>
              </c:strCache>
            </c:strRef>
          </c:cat>
          <c:val>
            <c:numRef>
              <c:f>Hoja1!$C$43:$C$54</c:f>
              <c:numCache>
                <c:formatCode>[$$-540A]#\ ##0.00_ ;\-[$$-540A]#\ ##0.00\ </c:formatCode>
                <c:ptCount val="12"/>
                <c:pt idx="0">
                  <c:v>816597773.12</c:v>
                </c:pt>
                <c:pt idx="1">
                  <c:v>719036000</c:v>
                </c:pt>
                <c:pt idx="2">
                  <c:v>690000000</c:v>
                </c:pt>
                <c:pt idx="3">
                  <c:v>652037562.28999996</c:v>
                </c:pt>
                <c:pt idx="4">
                  <c:v>425000000</c:v>
                </c:pt>
                <c:pt idx="5">
                  <c:v>308667392.62</c:v>
                </c:pt>
                <c:pt idx="6">
                  <c:v>156640000</c:v>
                </c:pt>
                <c:pt idx="7">
                  <c:v>100000000</c:v>
                </c:pt>
                <c:pt idx="8">
                  <c:v>100000000</c:v>
                </c:pt>
                <c:pt idx="9">
                  <c:v>80000000</c:v>
                </c:pt>
                <c:pt idx="10">
                  <c:v>75100500</c:v>
                </c:pt>
                <c:pt idx="11">
                  <c:v>55080000</c:v>
                </c:pt>
              </c:numCache>
            </c:numRef>
          </c:val>
          <c:extLst>
            <c:ext xmlns:c16="http://schemas.microsoft.com/office/drawing/2014/chart" uri="{C3380CC4-5D6E-409C-BE32-E72D297353CC}">
              <c16:uniqueId val="{00000000-39C6-4448-84A2-2D35AC4B349A}"/>
            </c:ext>
          </c:extLst>
        </c:ser>
        <c:dLbls>
          <c:showLegendKey val="0"/>
          <c:showVal val="0"/>
          <c:showCatName val="0"/>
          <c:showSerName val="0"/>
          <c:showPercent val="0"/>
          <c:showBubbleSize val="0"/>
        </c:dLbls>
        <c:gapWidth val="100"/>
        <c:axId val="1329457999"/>
        <c:axId val="276482511"/>
      </c:barChart>
      <c:lineChart>
        <c:grouping val="standard"/>
        <c:varyColors val="0"/>
        <c:ser>
          <c:idx val="1"/>
          <c:order val="1"/>
          <c:tx>
            <c:strRef>
              <c:f>Hoja1!$D$39</c:f>
              <c:strCache>
                <c:ptCount val="1"/>
                <c:pt idx="0">
                  <c:v>Número de Programas / Proyectos​</c:v>
                </c:pt>
              </c:strCache>
            </c:strRef>
          </c:tx>
          <c:spPr>
            <a:ln w="25400" cap="rnd">
              <a:solidFill>
                <a:schemeClr val="tx2"/>
              </a:solidFill>
              <a:prstDash val="sysDash"/>
              <a:round/>
            </a:ln>
            <a:effectLst>
              <a:outerShdw blurRad="50800" dist="38100" dir="5400000" algn="t" rotWithShape="0">
                <a:prstClr val="black">
                  <a:alpha val="40000"/>
                </a:prstClr>
              </a:outerShdw>
            </a:effectLst>
          </c:spPr>
          <c:marker>
            <c:symbol val="none"/>
          </c:marker>
          <c:dLbls>
            <c:dLbl>
              <c:idx val="2"/>
              <c:layout>
                <c:manualLayout>
                  <c:x val="-2.195378151260504E-2"/>
                  <c:y val="-6.46210928179432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C6-4448-84A2-2D35AC4B349A}"/>
                </c:ext>
              </c:extLst>
            </c:dLbl>
            <c:dLbl>
              <c:idx val="4"/>
              <c:layout>
                <c:manualLayout>
                  <c:x val="-1.8452380952381015E-2"/>
                  <c:y val="-7.06816988785493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C6-4448-84A2-2D35AC4B349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Hoja1!$B$43:$B$54</c:f>
              <c:strCache>
                <c:ptCount val="12"/>
                <c:pt idx="0">
                  <c:v> CONAVI​</c:v>
                </c:pt>
                <c:pt idx="1">
                  <c:v> MOPT​</c:v>
                </c:pt>
                <c:pt idx="2">
                  <c:v> CCSS​</c:v>
                </c:pt>
                <c:pt idx="3">
                  <c:v> AYA​</c:v>
                </c:pt>
                <c:pt idx="4">
                  <c:v> SENARA​</c:v>
                </c:pt>
                <c:pt idx="5">
                  <c:v> ICE​</c:v>
                </c:pt>
                <c:pt idx="6">
                  <c:v> Hacienda​</c:v>
                </c:pt>
                <c:pt idx="7">
                  <c:v> COMEX​</c:v>
                </c:pt>
                <c:pt idx="8">
                  <c:v> Justicia y Paz​</c:v>
                </c:pt>
                <c:pt idx="9">
                  <c:v> CNE​</c:v>
                </c:pt>
                <c:pt idx="10">
                  <c:v> INCOPESCA​</c:v>
                </c:pt>
                <c:pt idx="11">
                  <c:v> AYA/SENARA​</c:v>
                </c:pt>
              </c:strCache>
            </c:strRef>
          </c:cat>
          <c:val>
            <c:numRef>
              <c:f>Hoja1!$D$43:$D$54</c:f>
              <c:numCache>
                <c:formatCode>General</c:formatCode>
                <c:ptCount val="12"/>
                <c:pt idx="0">
                  <c:v>3</c:v>
                </c:pt>
                <c:pt idx="1">
                  <c:v>3</c:v>
                </c:pt>
                <c:pt idx="2">
                  <c:v>2</c:v>
                </c:pt>
                <c:pt idx="3">
                  <c:v>6</c:v>
                </c:pt>
                <c:pt idx="4">
                  <c:v>1</c:v>
                </c:pt>
                <c:pt idx="5">
                  <c:v>2</c:v>
                </c:pt>
                <c:pt idx="6">
                  <c:v>1</c:v>
                </c:pt>
                <c:pt idx="7">
                  <c:v>1</c:v>
                </c:pt>
                <c:pt idx="8">
                  <c:v>1</c:v>
                </c:pt>
                <c:pt idx="9">
                  <c:v>1</c:v>
                </c:pt>
                <c:pt idx="10">
                  <c:v>1</c:v>
                </c:pt>
                <c:pt idx="11">
                  <c:v>1</c:v>
                </c:pt>
              </c:numCache>
            </c:numRef>
          </c:val>
          <c:smooth val="0"/>
          <c:extLst>
            <c:ext xmlns:c16="http://schemas.microsoft.com/office/drawing/2014/chart" uri="{C3380CC4-5D6E-409C-BE32-E72D297353CC}">
              <c16:uniqueId val="{00000003-39C6-4448-84A2-2D35AC4B349A}"/>
            </c:ext>
          </c:extLst>
        </c:ser>
        <c:dLbls>
          <c:showLegendKey val="0"/>
          <c:showVal val="0"/>
          <c:showCatName val="0"/>
          <c:showSerName val="0"/>
          <c:showPercent val="0"/>
          <c:showBubbleSize val="0"/>
        </c:dLbls>
        <c:marker val="1"/>
        <c:smooth val="0"/>
        <c:axId val="188151263"/>
        <c:axId val="277490639"/>
      </c:lineChart>
      <c:catAx>
        <c:axId val="132945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76482511"/>
        <c:crosses val="autoZero"/>
        <c:auto val="1"/>
        <c:lblAlgn val="ctr"/>
        <c:lblOffset val="100"/>
        <c:noMultiLvlLbl val="0"/>
      </c:catAx>
      <c:valAx>
        <c:axId val="276482511"/>
        <c:scaling>
          <c:orientation val="minMax"/>
        </c:scaling>
        <c:delete val="0"/>
        <c:axPos val="l"/>
        <c:majorGridlines>
          <c:spPr>
            <a:ln w="6350" cap="flat" cmpd="sng" algn="ctr">
              <a:solidFill>
                <a:schemeClr val="bg1">
                  <a:lumMod val="75000"/>
                </a:schemeClr>
              </a:solidFill>
              <a:prstDash val="dash"/>
              <a:round/>
            </a:ln>
            <a:effectLst/>
          </c:spPr>
        </c:majorGridlines>
        <c:numFmt formatCode="[$$-540A]#\ ##0.00_ ;\-[$$-540A]#\ ##0.00\ "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329457999"/>
        <c:crosses val="autoZero"/>
        <c:crossBetween val="between"/>
        <c:majorUnit val="200000000"/>
        <c:dispUnits>
          <c:builtInUnit val="millions"/>
          <c:dispUnitsLbl>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dispUnitsLbl>
        </c:dispUnits>
      </c:valAx>
      <c:valAx>
        <c:axId val="27749063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8151263"/>
        <c:crosses val="max"/>
        <c:crossBetween val="between"/>
      </c:valAx>
      <c:catAx>
        <c:axId val="188151263"/>
        <c:scaling>
          <c:orientation val="minMax"/>
        </c:scaling>
        <c:delete val="1"/>
        <c:axPos val="b"/>
        <c:numFmt formatCode="General" sourceLinked="1"/>
        <c:majorTickMark val="out"/>
        <c:minorTickMark val="none"/>
        <c:tickLblPos val="nextTo"/>
        <c:crossAx val="2774906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ysClr val="windowText" lastClr="00000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67167740396091E-2"/>
          <c:y val="7.814471316537841E-2"/>
          <c:w val="0.84160661735464881"/>
          <c:h val="0.74907447532594429"/>
        </c:manualLayout>
      </c:layout>
      <c:barChart>
        <c:barDir val="col"/>
        <c:grouping val="clustered"/>
        <c:varyColors val="0"/>
        <c:ser>
          <c:idx val="0"/>
          <c:order val="0"/>
          <c:tx>
            <c:strRef>
              <c:f>Gráficos!$B$4</c:f>
              <c:strCache>
                <c:ptCount val="1"/>
                <c:pt idx="0">
                  <c:v>Desembolso programado </c:v>
                </c:pt>
              </c:strCache>
            </c:strRef>
          </c:tx>
          <c:spPr>
            <a:gradFill rotWithShape="1">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a:noFill/>
            </a:ln>
            <a:effectLst>
              <a:outerShdw blurRad="40000" dist="23000" dir="5400000" rotWithShape="0">
                <a:srgbClr val="000000">
                  <a:alpha val="35000"/>
                </a:srgbClr>
              </a:outerShdw>
            </a:effectLst>
          </c:spPr>
          <c:invertIfNegative val="0"/>
          <c:cat>
            <c:strRef>
              <c:f>Gráficos!$A$5:$A$13</c:f>
              <c:strCache>
                <c:ptCount val="9"/>
                <c:pt idx="0">
                  <c:v>2015</c:v>
                </c:pt>
                <c:pt idx="1">
                  <c:v>2016</c:v>
                </c:pt>
                <c:pt idx="2">
                  <c:v>2017</c:v>
                </c:pt>
                <c:pt idx="3">
                  <c:v>2018</c:v>
                </c:pt>
                <c:pt idx="4">
                  <c:v>2019</c:v>
                </c:pt>
                <c:pt idx="5">
                  <c:v>2020</c:v>
                </c:pt>
                <c:pt idx="6">
                  <c:v>2021</c:v>
                </c:pt>
                <c:pt idx="7">
                  <c:v>2022</c:v>
                </c:pt>
                <c:pt idx="8">
                  <c:v>2023*</c:v>
                </c:pt>
              </c:strCache>
            </c:strRef>
          </c:cat>
          <c:val>
            <c:numRef>
              <c:f>Gráficos!$B$5:$B$13</c:f>
              <c:numCache>
                <c:formatCode>[$$-540A]#\ ##0.00</c:formatCode>
                <c:ptCount val="9"/>
                <c:pt idx="0">
                  <c:v>638245147.30999994</c:v>
                </c:pt>
                <c:pt idx="1">
                  <c:v>797779680.31405401</c:v>
                </c:pt>
                <c:pt idx="2">
                  <c:v>520944076.37791401</c:v>
                </c:pt>
                <c:pt idx="3">
                  <c:v>764458679.48375201</c:v>
                </c:pt>
                <c:pt idx="4">
                  <c:v>714574929.76047099</c:v>
                </c:pt>
                <c:pt idx="5">
                  <c:v>408250209.15640998</c:v>
                </c:pt>
                <c:pt idx="6">
                  <c:v>520570944.23878098</c:v>
                </c:pt>
                <c:pt idx="7">
                  <c:v>569164413.40702498</c:v>
                </c:pt>
                <c:pt idx="8">
                  <c:v>369368279.68017155</c:v>
                </c:pt>
              </c:numCache>
            </c:numRef>
          </c:val>
          <c:extLst>
            <c:ext xmlns:c16="http://schemas.microsoft.com/office/drawing/2014/chart" uri="{C3380CC4-5D6E-409C-BE32-E72D297353CC}">
              <c16:uniqueId val="{00000000-AC99-4E12-8DAA-63DFED2B13D3}"/>
            </c:ext>
          </c:extLst>
        </c:ser>
        <c:ser>
          <c:idx val="1"/>
          <c:order val="1"/>
          <c:tx>
            <c:strRef>
              <c:f>Gráficos!$C$4</c:f>
              <c:strCache>
                <c:ptCount val="1"/>
                <c:pt idx="0">
                  <c:v>Desembolso realizado</c:v>
                </c:pt>
              </c:strCache>
            </c:strRef>
          </c:tx>
          <c:spPr>
            <a:solidFill>
              <a:schemeClr val="accent5"/>
            </a:solidFill>
            <a:ln w="6350">
              <a:noFill/>
            </a:ln>
            <a:effectLst>
              <a:outerShdw blurRad="40000" dist="23000" dir="5400000" rotWithShape="0">
                <a:srgbClr val="000000">
                  <a:alpha val="35000"/>
                </a:srgbClr>
              </a:outerShdw>
            </a:effectLst>
          </c:spPr>
          <c:invertIfNegative val="0"/>
          <c:cat>
            <c:strRef>
              <c:f>Gráficos!$A$5:$A$13</c:f>
              <c:strCache>
                <c:ptCount val="9"/>
                <c:pt idx="0">
                  <c:v>2015</c:v>
                </c:pt>
                <c:pt idx="1">
                  <c:v>2016</c:v>
                </c:pt>
                <c:pt idx="2">
                  <c:v>2017</c:v>
                </c:pt>
                <c:pt idx="3">
                  <c:v>2018</c:v>
                </c:pt>
                <c:pt idx="4">
                  <c:v>2019</c:v>
                </c:pt>
                <c:pt idx="5">
                  <c:v>2020</c:v>
                </c:pt>
                <c:pt idx="6">
                  <c:v>2021</c:v>
                </c:pt>
                <c:pt idx="7">
                  <c:v>2022</c:v>
                </c:pt>
                <c:pt idx="8">
                  <c:v>2023*</c:v>
                </c:pt>
              </c:strCache>
            </c:strRef>
          </c:cat>
          <c:val>
            <c:numRef>
              <c:f>Gráficos!$C$5:$C$13</c:f>
              <c:numCache>
                <c:formatCode>[$$-540A]#\ ##0.00</c:formatCode>
                <c:ptCount val="9"/>
                <c:pt idx="0">
                  <c:v>348931564.56973487</c:v>
                </c:pt>
                <c:pt idx="1">
                  <c:v>597011694.47768855</c:v>
                </c:pt>
                <c:pt idx="2">
                  <c:v>367275117.75</c:v>
                </c:pt>
                <c:pt idx="3">
                  <c:v>509497527.15805072</c:v>
                </c:pt>
                <c:pt idx="4">
                  <c:v>414859729.44514799</c:v>
                </c:pt>
                <c:pt idx="5">
                  <c:v>334523945.43042296</c:v>
                </c:pt>
                <c:pt idx="6">
                  <c:v>320519661.11676806</c:v>
                </c:pt>
                <c:pt idx="7">
                  <c:v>370930133.6059196</c:v>
                </c:pt>
                <c:pt idx="8">
                  <c:v>245341216.43010199</c:v>
                </c:pt>
              </c:numCache>
            </c:numRef>
          </c:val>
          <c:extLst>
            <c:ext xmlns:c16="http://schemas.microsoft.com/office/drawing/2014/chart" uri="{C3380CC4-5D6E-409C-BE32-E72D297353CC}">
              <c16:uniqueId val="{00000001-AC99-4E12-8DAA-63DFED2B13D3}"/>
            </c:ext>
          </c:extLst>
        </c:ser>
        <c:dLbls>
          <c:showLegendKey val="0"/>
          <c:showVal val="0"/>
          <c:showCatName val="0"/>
          <c:showSerName val="0"/>
          <c:showPercent val="0"/>
          <c:showBubbleSize val="0"/>
        </c:dLbls>
        <c:gapWidth val="97"/>
        <c:axId val="85489920"/>
        <c:axId val="85516288"/>
      </c:barChart>
      <c:lineChart>
        <c:grouping val="stacked"/>
        <c:varyColors val="0"/>
        <c:ser>
          <c:idx val="2"/>
          <c:order val="2"/>
          <c:tx>
            <c:strRef>
              <c:f>Gráficos!$E$4</c:f>
              <c:strCache>
                <c:ptCount val="1"/>
                <c:pt idx="0">
                  <c:v>Realizado/Programado</c:v>
                </c:pt>
              </c:strCache>
            </c:strRef>
          </c:tx>
          <c:spPr>
            <a:ln w="19050" cap="rnd">
              <a:solidFill>
                <a:schemeClr val="accent5">
                  <a:lumMod val="75000"/>
                </a:schemeClr>
              </a:solidFill>
              <a:round/>
            </a:ln>
            <a:effectLst>
              <a:outerShdw blurRad="40000" dist="23000" dir="5400000" rotWithShape="0">
                <a:srgbClr val="000000">
                  <a:alpha val="35000"/>
                </a:srgbClr>
              </a:outerShdw>
            </a:effectLst>
          </c:spPr>
          <c:marker>
            <c:symbol val="circle"/>
            <c:size val="6"/>
            <c:spPr>
              <a:solidFill>
                <a:schemeClr val="accent5">
                  <a:lumMod val="75000"/>
                </a:schemeClr>
              </a:solidFill>
              <a:ln w="12700">
                <a:solidFill>
                  <a:schemeClr val="accent5">
                    <a:lumMod val="75000"/>
                  </a:schemeClr>
                </a:solidFill>
                <a:round/>
              </a:ln>
              <a:effectLst>
                <a:outerShdw blurRad="40000" dist="23000" dir="5400000" rotWithShape="0">
                  <a:srgbClr val="000000">
                    <a:alpha val="35000"/>
                  </a:srgbClr>
                </a:outerShdw>
              </a:effectLst>
            </c:spPr>
          </c:marker>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Gráficos!$A$5:$A$13</c:f>
              <c:strCache>
                <c:ptCount val="9"/>
                <c:pt idx="0">
                  <c:v>2015</c:v>
                </c:pt>
                <c:pt idx="1">
                  <c:v>2016</c:v>
                </c:pt>
                <c:pt idx="2">
                  <c:v>2017</c:v>
                </c:pt>
                <c:pt idx="3">
                  <c:v>2018</c:v>
                </c:pt>
                <c:pt idx="4">
                  <c:v>2019</c:v>
                </c:pt>
                <c:pt idx="5">
                  <c:v>2020</c:v>
                </c:pt>
                <c:pt idx="6">
                  <c:v>2021</c:v>
                </c:pt>
                <c:pt idx="7">
                  <c:v>2022</c:v>
                </c:pt>
                <c:pt idx="8">
                  <c:v>2023*</c:v>
                </c:pt>
              </c:strCache>
            </c:strRef>
          </c:cat>
          <c:val>
            <c:numRef>
              <c:f>Gráficos!$E$5:$E$13</c:f>
              <c:numCache>
                <c:formatCode>0.00%</c:formatCode>
                <c:ptCount val="9"/>
                <c:pt idx="0">
                  <c:v>0.54670461035288764</c:v>
                </c:pt>
                <c:pt idx="1">
                  <c:v>0.74834156498278936</c:v>
                </c:pt>
                <c:pt idx="2">
                  <c:v>0.70501832039945056</c:v>
                </c:pt>
                <c:pt idx="3">
                  <c:v>0.66648144737151838</c:v>
                </c:pt>
                <c:pt idx="4">
                  <c:v>0.58056854805165214</c:v>
                </c:pt>
                <c:pt idx="5">
                  <c:v>0.81940912197367477</c:v>
                </c:pt>
                <c:pt idx="6">
                  <c:v>0.61570793503555343</c:v>
                </c:pt>
                <c:pt idx="7">
                  <c:v>0.6517099890091993</c:v>
                </c:pt>
                <c:pt idx="8">
                  <c:v>0.6642184235271581</c:v>
                </c:pt>
              </c:numCache>
            </c:numRef>
          </c:val>
          <c:smooth val="1"/>
          <c:extLst>
            <c:ext xmlns:c16="http://schemas.microsoft.com/office/drawing/2014/chart" uri="{C3380CC4-5D6E-409C-BE32-E72D297353CC}">
              <c16:uniqueId val="{00000002-AC99-4E12-8DAA-63DFED2B13D3}"/>
            </c:ext>
          </c:extLst>
        </c:ser>
        <c:dLbls>
          <c:showLegendKey val="0"/>
          <c:showVal val="0"/>
          <c:showCatName val="0"/>
          <c:showSerName val="0"/>
          <c:showPercent val="0"/>
          <c:showBubbleSize val="0"/>
        </c:dLbls>
        <c:marker val="1"/>
        <c:smooth val="0"/>
        <c:axId val="1129159135"/>
        <c:axId val="1140851407"/>
      </c:lineChart>
      <c:catAx>
        <c:axId val="85489920"/>
        <c:scaling>
          <c:orientation val="minMax"/>
        </c:scaling>
        <c:delete val="0"/>
        <c:axPos val="b"/>
        <c:numFmt formatCode="General" sourceLinked="1"/>
        <c:majorTickMark val="none"/>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5516288"/>
        <c:crosses val="autoZero"/>
        <c:auto val="1"/>
        <c:lblAlgn val="ctr"/>
        <c:lblOffset val="100"/>
        <c:noMultiLvlLbl val="0"/>
      </c:catAx>
      <c:valAx>
        <c:axId val="85516288"/>
        <c:scaling>
          <c:orientation val="minMax"/>
          <c:max val="1600000000"/>
          <c:min val="0"/>
        </c:scaling>
        <c:delete val="0"/>
        <c:axPos val="l"/>
        <c:majorGridlines>
          <c:spPr>
            <a:ln w="6350" cap="flat" cmpd="sng" algn="ctr">
              <a:solidFill>
                <a:schemeClr val="bg1">
                  <a:lumMod val="85000"/>
                </a:schemeClr>
              </a:solidFill>
              <a:prstDash val="dash"/>
              <a:round/>
            </a:ln>
            <a:effectLst/>
          </c:spPr>
        </c:majorGridlines>
        <c:numFmt formatCode="[$$-540A]#,##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5489920"/>
        <c:crosses val="autoZero"/>
        <c:crossBetween val="between"/>
        <c:majorUnit val="300000000"/>
        <c:dispUnits>
          <c:builtInUnit val="millions"/>
          <c:dispUnitsLbl>
            <c:layout>
              <c:manualLayout>
                <c:xMode val="edge"/>
                <c:yMode val="edge"/>
                <c:x val="2.3200602714493297E-3"/>
                <c:y val="0.41490131681800441"/>
              </c:manualLayout>
            </c:layout>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ispUnitsLbl>
        </c:dispUnits>
      </c:valAx>
      <c:valAx>
        <c:axId val="1140851407"/>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129159135"/>
        <c:crosses val="max"/>
        <c:crossBetween val="between"/>
        <c:majorUnit val="0.2"/>
      </c:valAx>
      <c:catAx>
        <c:axId val="1129159135"/>
        <c:scaling>
          <c:orientation val="minMax"/>
        </c:scaling>
        <c:delete val="1"/>
        <c:axPos val="b"/>
        <c:numFmt formatCode="General" sourceLinked="1"/>
        <c:majorTickMark val="none"/>
        <c:minorTickMark val="none"/>
        <c:tickLblPos val="nextTo"/>
        <c:crossAx val="114085140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diagrams/_rels/data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14.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diagrams/_rels/data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png"/></Relationships>
</file>

<file path=ppt/diagrams/_rels/data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diagrams/_rels/drawing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14.xml.rels><?xml version="1.0" encoding="UTF-8" standalone="yes"?>
<Relationships xmlns="http://schemas.openxmlformats.org/package/2006/relationships"><Relationship Id="rId2" Type="http://schemas.openxmlformats.org/officeDocument/2006/relationships/image" Target="../media/image29.svg"/><Relationship Id="rId1"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3C47C-6C21-45D8-98C1-6CE10E1FD859}"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pPr algn="just"/>
          <a:r>
            <a:rPr lang="es-CR" sz="1000">
              <a:latin typeface="HendersonSansW00-BasicLight" panose="02000505030000020004" pitchFamily="2" charset="0"/>
            </a:rPr>
            <a:t>Retrasos en el proceso de adquisición del derecho de vía (expropiaciones)</a:t>
          </a:r>
        </a:p>
      </dgm:t>
    </dgm:pt>
    <dgm:pt modelId="{90BC3193-A177-400E-BA30-0B7F23757CA8}" type="parTrans" cxnId="{DD2FD822-FDA5-4307-8B1D-18DF6E822A06}">
      <dgm:prSet/>
      <dgm:spPr/>
      <dgm:t>
        <a:bodyPr/>
        <a:lstStyle/>
        <a:p>
          <a:endParaRPr lang="es-CR" sz="1000">
            <a:latin typeface="HendersonSansW00-BasicLight" panose="02000505030000020004" pitchFamily="2" charset="0"/>
          </a:endParaRPr>
        </a:p>
      </dgm:t>
    </dgm:pt>
    <dgm:pt modelId="{1914715B-326D-4B10-88E5-7CB9FE74F196}" type="sibTrans" cxnId="{DD2FD822-FDA5-4307-8B1D-18DF6E822A06}">
      <dgm:prSet/>
      <dgm:spPr/>
      <dgm:t>
        <a:bodyPr/>
        <a:lstStyle/>
        <a:p>
          <a:endParaRPr lang="es-CR" sz="1000">
            <a:latin typeface="HendersonSansW00-BasicLight" panose="02000505030000020004" pitchFamily="2" charset="0"/>
          </a:endParaRPr>
        </a:p>
      </dgm:t>
    </dgm:pt>
    <dgm:pt modelId="{E07B3BAF-599E-46C5-94BA-ABACAFB8AF66}">
      <dgm:prSet phldrT="[Texto]" custT="1"/>
      <dgm:spPr/>
      <dgm:t>
        <a:bodyPr/>
        <a:lstStyle/>
        <a:p>
          <a:pPr algn="just"/>
          <a:r>
            <a:rPr lang="es-CR" sz="1000">
              <a:latin typeface="HendersonSansW00-BasicLight" panose="02000505030000020004" pitchFamily="2" charset="0"/>
            </a:rPr>
            <a:t>Rediseños que afectan el cumplimiento de los plazos de ejecución de obras</a:t>
          </a:r>
        </a:p>
      </dgm:t>
    </dgm:pt>
    <dgm:pt modelId="{488ABB79-5198-4825-835F-AD0278C6257D}" type="parTrans" cxnId="{15CB039A-5603-4B47-8904-74DD290CF83B}">
      <dgm:prSet/>
      <dgm:spPr/>
      <dgm:t>
        <a:bodyPr/>
        <a:lstStyle/>
        <a:p>
          <a:endParaRPr lang="es-CR" sz="1000">
            <a:latin typeface="HendersonSansW00-BasicLight" panose="02000505030000020004" pitchFamily="2" charset="0"/>
          </a:endParaRPr>
        </a:p>
      </dgm:t>
    </dgm:pt>
    <dgm:pt modelId="{8301E954-271F-4F8D-A5ED-CCD1CBFCF83B}" type="sibTrans" cxnId="{15CB039A-5603-4B47-8904-74DD290CF83B}">
      <dgm:prSet/>
      <dgm:spPr/>
      <dgm:t>
        <a:bodyPr/>
        <a:lstStyle/>
        <a:p>
          <a:endParaRPr lang="es-CR" sz="1000">
            <a:latin typeface="HendersonSansW00-BasicLight" panose="02000505030000020004" pitchFamily="2" charset="0"/>
          </a:endParaRPr>
        </a:p>
      </dgm:t>
    </dgm:pt>
    <dgm:pt modelId="{7EC4D0CC-2DE3-40B8-89C0-ECAA0F128A50}">
      <dgm:prSet phldrT="[Texto]" custT="1"/>
      <dgm:spPr/>
      <dgm:t>
        <a:bodyPr/>
        <a:lstStyle/>
        <a:p>
          <a:pPr algn="just"/>
          <a:r>
            <a:rPr lang="es-CR" sz="1000">
              <a:latin typeface="HendersonSansW00-BasicLight" panose="02000505030000020004" pitchFamily="2" charset="0"/>
            </a:rPr>
            <a:t>Incumplimientos del contratista</a:t>
          </a:r>
        </a:p>
      </dgm:t>
    </dgm:pt>
    <dgm:pt modelId="{E271F523-775E-4A6B-A915-82A9A94F7995}" type="parTrans" cxnId="{184A9471-1475-438F-A5D7-455CDF0976F3}">
      <dgm:prSet/>
      <dgm:spPr/>
      <dgm:t>
        <a:bodyPr/>
        <a:lstStyle/>
        <a:p>
          <a:endParaRPr lang="es-CR">
            <a:latin typeface="HendersonSansW00-BasicLight" panose="02000505030000020004" pitchFamily="2" charset="0"/>
          </a:endParaRPr>
        </a:p>
      </dgm:t>
    </dgm:pt>
    <dgm:pt modelId="{70ACB385-85EC-4259-9380-C4E3CED11B4D}" type="sibTrans" cxnId="{184A9471-1475-438F-A5D7-455CDF0976F3}">
      <dgm:prSet/>
      <dgm:spPr/>
      <dgm:t>
        <a:bodyPr/>
        <a:lstStyle/>
        <a:p>
          <a:endParaRPr lang="es-CR">
            <a:latin typeface="HendersonSansW00-BasicLight" panose="02000505030000020004" pitchFamily="2" charset="0"/>
          </a:endParaRPr>
        </a:p>
      </dgm:t>
    </dgm:pt>
    <dgm:pt modelId="{8288F838-0BEA-4AE1-980C-D34572474CFB}">
      <dgm:prSet phldrT="[Texto]" custT="1"/>
      <dgm:spPr/>
      <dgm:t>
        <a:bodyPr/>
        <a:lstStyle/>
        <a:p>
          <a:pPr algn="just"/>
          <a:r>
            <a:rPr lang="es-CR" sz="1000">
              <a:latin typeface="HendersonSansW00-BasicLight" panose="02000505030000020004" pitchFamily="2" charset="0"/>
            </a:rPr>
            <a:t>Atrasos en la obtención de permisos</a:t>
          </a:r>
        </a:p>
      </dgm:t>
    </dgm:pt>
    <dgm:pt modelId="{B677948F-D589-476B-9411-C396BED4B32A}" type="parTrans" cxnId="{D3FB35E0-3268-4C09-A610-BD4AEBC104CF}">
      <dgm:prSet/>
      <dgm:spPr/>
      <dgm:t>
        <a:bodyPr/>
        <a:lstStyle/>
        <a:p>
          <a:endParaRPr lang="es-CR">
            <a:latin typeface="HendersonSansW00-BasicLight" panose="02000505030000020004" pitchFamily="2" charset="0"/>
          </a:endParaRPr>
        </a:p>
      </dgm:t>
    </dgm:pt>
    <dgm:pt modelId="{B4AAF9A3-17DC-4999-8B9B-2AC7C01DEEBA}" type="sibTrans" cxnId="{D3FB35E0-3268-4C09-A610-BD4AEBC104CF}">
      <dgm:prSet/>
      <dgm:spPr/>
      <dgm:t>
        <a:bodyPr/>
        <a:lstStyle/>
        <a:p>
          <a:endParaRPr lang="es-CR">
            <a:latin typeface="HendersonSansW00-BasicLight" panose="02000505030000020004" pitchFamily="2" charset="0"/>
          </a:endParaRPr>
        </a:p>
      </dgm:t>
    </dgm:pt>
    <dgm:pt modelId="{4464F281-B7C2-470D-BEBC-1EAFEA9F543A}">
      <dgm:prSet phldrT="[Texto]" custT="1"/>
      <dgm:spPr/>
      <dgm:t>
        <a:bodyPr/>
        <a:lstStyle/>
        <a:p>
          <a:pPr algn="just"/>
          <a:r>
            <a:rPr lang="es-CR" sz="1000">
              <a:latin typeface="HendersonSansW00-BasicLight" panose="02000505030000020004" pitchFamily="2" charset="0"/>
            </a:rPr>
            <a:t>Atrasos en los procesos de contratación de obras</a:t>
          </a:r>
        </a:p>
      </dgm:t>
    </dgm:pt>
    <dgm:pt modelId="{8362B4F3-D959-45B0-81CF-753A4D707D61}" type="parTrans" cxnId="{5050033F-1838-40C5-A327-B3D0A343DDB7}">
      <dgm:prSet/>
      <dgm:spPr/>
      <dgm:t>
        <a:bodyPr/>
        <a:lstStyle/>
        <a:p>
          <a:endParaRPr lang="es-CR">
            <a:latin typeface="HendersonSansW00-BasicLight" panose="02000505030000020004" pitchFamily="2" charset="0"/>
          </a:endParaRPr>
        </a:p>
      </dgm:t>
    </dgm:pt>
    <dgm:pt modelId="{94F43CEC-272C-4018-9639-B2F4AE3FF554}" type="sibTrans" cxnId="{5050033F-1838-40C5-A327-B3D0A343DDB7}">
      <dgm:prSet/>
      <dgm:spPr/>
      <dgm:t>
        <a:bodyPr/>
        <a:lstStyle/>
        <a:p>
          <a:endParaRPr lang="es-CR">
            <a:latin typeface="HendersonSansW00-BasicLight" panose="02000505030000020004" pitchFamily="2" charset="0"/>
          </a:endParaRPr>
        </a:p>
      </dgm:t>
    </dgm:pt>
    <dgm:pt modelId="{04F7DF7F-62FC-45D8-902F-9248A2716E8D}">
      <dgm:prSet phldrT="[Texto]" custT="1"/>
      <dgm:spPr/>
      <dgm:t>
        <a:bodyPr/>
        <a:lstStyle/>
        <a:p>
          <a:pPr algn="just"/>
          <a:r>
            <a:rPr lang="es-CR" sz="1000">
              <a:latin typeface="HendersonSansW00-BasicLight" panose="02000505030000020004" pitchFamily="2" charset="0"/>
            </a:rPr>
            <a:t>Modificación en el alcance del proyecto</a:t>
          </a:r>
        </a:p>
      </dgm:t>
    </dgm:pt>
    <dgm:pt modelId="{E7E4D862-8F48-4E0E-9838-5CB610924D89}" type="parTrans" cxnId="{251EE71B-B98F-4B44-ADC2-CB4F2EECDED5}">
      <dgm:prSet/>
      <dgm:spPr/>
      <dgm:t>
        <a:bodyPr/>
        <a:lstStyle/>
        <a:p>
          <a:endParaRPr lang="es-CR">
            <a:latin typeface="HendersonSansW00-BasicLight" panose="02000505030000020004" pitchFamily="2" charset="0"/>
          </a:endParaRPr>
        </a:p>
      </dgm:t>
    </dgm:pt>
    <dgm:pt modelId="{A78DC302-ACE5-4E3C-A7BE-08DDD821B2E1}" type="sibTrans" cxnId="{251EE71B-B98F-4B44-ADC2-CB4F2EECDED5}">
      <dgm:prSet/>
      <dgm:spPr/>
      <dgm:t>
        <a:bodyPr/>
        <a:lstStyle/>
        <a:p>
          <a:endParaRPr lang="es-CR">
            <a:latin typeface="HendersonSansW00-BasicLight" panose="02000505030000020004" pitchFamily="2" charset="0"/>
          </a:endParaRPr>
        </a:p>
      </dgm:t>
    </dgm:pt>
    <dgm:pt modelId="{449F9FD3-5102-480E-BA31-9DAFCDA5B01A}" type="pres">
      <dgm:prSet presAssocID="{1503C47C-6C21-45D8-98C1-6CE10E1FD859}" presName="Name0" presStyleCnt="0">
        <dgm:presLayoutVars>
          <dgm:dir/>
          <dgm:resizeHandles val="exact"/>
        </dgm:presLayoutVars>
      </dgm:prSet>
      <dgm:spPr/>
    </dgm:pt>
    <dgm:pt modelId="{547B15BF-B6A8-4403-9C4C-D8A84E19AFAE}" type="pres">
      <dgm:prSet presAssocID="{78C95F5F-B502-4CC8-8FCA-5DE4A562BC02}" presName="composite" presStyleCnt="0"/>
      <dgm:spPr/>
    </dgm:pt>
    <dgm:pt modelId="{3EDD9B83-99C1-4287-809A-C08712636128}" type="pres">
      <dgm:prSet presAssocID="{78C95F5F-B502-4CC8-8FCA-5DE4A562BC02}" presName="rect1" presStyleLbl="trAlignAcc1" presStyleIdx="0" presStyleCnt="6">
        <dgm:presLayoutVars>
          <dgm:bulletEnabled val="1"/>
        </dgm:presLayoutVars>
      </dgm:prSet>
      <dgm:spPr/>
    </dgm:pt>
    <dgm:pt modelId="{36070FB7-1452-4A8D-B5EA-03A335FF3DBB}" type="pres">
      <dgm:prSet presAssocID="{78C95F5F-B502-4CC8-8FCA-5DE4A562BC02}"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68000" r="-68000"/>
          </a:stretch>
        </a:blipFill>
      </dgm:spPr>
    </dgm:pt>
    <dgm:pt modelId="{75F9EFED-19A0-48A6-9FCF-913BC40A9C32}" type="pres">
      <dgm:prSet presAssocID="{1914715B-326D-4B10-88E5-7CB9FE74F196}" presName="sibTrans" presStyleCnt="0"/>
      <dgm:spPr/>
    </dgm:pt>
    <dgm:pt modelId="{EC50DE61-5BDA-4B5F-B67E-A56351AEA3CD}" type="pres">
      <dgm:prSet presAssocID="{E07B3BAF-599E-46C5-94BA-ABACAFB8AF66}" presName="composite" presStyleCnt="0"/>
      <dgm:spPr/>
    </dgm:pt>
    <dgm:pt modelId="{533634E3-D4EC-41A6-B015-6F04E3B6B5D8}" type="pres">
      <dgm:prSet presAssocID="{E07B3BAF-599E-46C5-94BA-ABACAFB8AF66}" presName="rect1" presStyleLbl="trAlignAcc1" presStyleIdx="1" presStyleCnt="6">
        <dgm:presLayoutVars>
          <dgm:bulletEnabled val="1"/>
        </dgm:presLayoutVars>
      </dgm:prSet>
      <dgm:spPr/>
    </dgm:pt>
    <dgm:pt modelId="{96967D9F-80E0-4D5C-BCF9-9AADAC650090}" type="pres">
      <dgm:prSet presAssocID="{E07B3BAF-599E-46C5-94BA-ABACAFB8AF66}"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7FE8C4F-9CCC-42CC-99A0-B0B28C231F10}" type="pres">
      <dgm:prSet presAssocID="{8301E954-271F-4F8D-A5ED-CCD1CBFCF83B}" presName="sibTrans" presStyleCnt="0"/>
      <dgm:spPr/>
    </dgm:pt>
    <dgm:pt modelId="{F927B91A-3E53-423D-93CD-B32641B4A927}" type="pres">
      <dgm:prSet presAssocID="{04F7DF7F-62FC-45D8-902F-9248A2716E8D}" presName="composite" presStyleCnt="0"/>
      <dgm:spPr/>
    </dgm:pt>
    <dgm:pt modelId="{C22F4B8E-CF8A-4B3D-A822-C61B2864AED7}" type="pres">
      <dgm:prSet presAssocID="{04F7DF7F-62FC-45D8-902F-9248A2716E8D}" presName="rect1" presStyleLbl="trAlignAcc1" presStyleIdx="2" presStyleCnt="6">
        <dgm:presLayoutVars>
          <dgm:bulletEnabled val="1"/>
        </dgm:presLayoutVars>
      </dgm:prSet>
      <dgm:spPr/>
    </dgm:pt>
    <dgm:pt modelId="{062F674B-E2A0-4A43-A2DC-C3F3C2BA7E1B}" type="pres">
      <dgm:prSet presAssocID="{04F7DF7F-62FC-45D8-902F-9248A2716E8D}"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dgm:spPr>
    </dgm:pt>
    <dgm:pt modelId="{7147832B-8FB4-48F8-AC6B-F12EB939CEAF}" type="pres">
      <dgm:prSet presAssocID="{A78DC302-ACE5-4E3C-A7BE-08DDD821B2E1}" presName="sibTrans" presStyleCnt="0"/>
      <dgm:spPr/>
    </dgm:pt>
    <dgm:pt modelId="{E02B7B1B-CD65-4437-909A-22A2C100525A}" type="pres">
      <dgm:prSet presAssocID="{7EC4D0CC-2DE3-40B8-89C0-ECAA0F128A50}" presName="composite" presStyleCnt="0"/>
      <dgm:spPr/>
    </dgm:pt>
    <dgm:pt modelId="{5EF612A4-5F37-4617-94D1-048D87C7FFFF}" type="pres">
      <dgm:prSet presAssocID="{7EC4D0CC-2DE3-40B8-89C0-ECAA0F128A50}" presName="rect1" presStyleLbl="trAlignAcc1" presStyleIdx="3" presStyleCnt="6">
        <dgm:presLayoutVars>
          <dgm:bulletEnabled val="1"/>
        </dgm:presLayoutVars>
      </dgm:prSet>
      <dgm:spPr/>
    </dgm:pt>
    <dgm:pt modelId="{83DFECE0-A9E0-46D3-AB70-2B82F56534CD}" type="pres">
      <dgm:prSet presAssocID="{7EC4D0CC-2DE3-40B8-89C0-ECAA0F128A50}"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44000" r="-44000"/>
          </a:stretch>
        </a:blipFill>
      </dgm:spPr>
    </dgm:pt>
    <dgm:pt modelId="{66A0BCDC-1961-4284-9528-8668CA25EFBD}" type="pres">
      <dgm:prSet presAssocID="{70ACB385-85EC-4259-9380-C4E3CED11B4D}" presName="sibTrans" presStyleCnt="0"/>
      <dgm:spPr/>
    </dgm:pt>
    <dgm:pt modelId="{A52EBE04-FEEA-4939-9ECC-1FD3962F7320}" type="pres">
      <dgm:prSet presAssocID="{8288F838-0BEA-4AE1-980C-D34572474CFB}" presName="composite" presStyleCnt="0"/>
      <dgm:spPr/>
    </dgm:pt>
    <dgm:pt modelId="{9A726573-46EA-435E-A359-7AC3788BBD37}" type="pres">
      <dgm:prSet presAssocID="{8288F838-0BEA-4AE1-980C-D34572474CFB}" presName="rect1" presStyleLbl="trAlignAcc1" presStyleIdx="4" presStyleCnt="6">
        <dgm:presLayoutVars>
          <dgm:bulletEnabled val="1"/>
        </dgm:presLayoutVars>
      </dgm:prSet>
      <dgm:spPr/>
    </dgm:pt>
    <dgm:pt modelId="{34F46BA7-EDEF-4308-91CC-CA51C7E93143}" type="pres">
      <dgm:prSet presAssocID="{8288F838-0BEA-4AE1-980C-D34572474CFB}"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AA23AC11-E5BF-4A5A-81F2-4BF648005B23}" type="pres">
      <dgm:prSet presAssocID="{B4AAF9A3-17DC-4999-8B9B-2AC7C01DEEBA}" presName="sibTrans" presStyleCnt="0"/>
      <dgm:spPr/>
    </dgm:pt>
    <dgm:pt modelId="{918F9DD7-A98B-495A-9230-D67ADC18DFA5}" type="pres">
      <dgm:prSet presAssocID="{4464F281-B7C2-470D-BEBC-1EAFEA9F543A}" presName="composite" presStyleCnt="0"/>
      <dgm:spPr/>
    </dgm:pt>
    <dgm:pt modelId="{EF9E0E45-46FD-4FB4-B20A-0E2A527938BF}" type="pres">
      <dgm:prSet presAssocID="{4464F281-B7C2-470D-BEBC-1EAFEA9F543A}" presName="rect1" presStyleLbl="trAlignAcc1" presStyleIdx="5" presStyleCnt="6">
        <dgm:presLayoutVars>
          <dgm:bulletEnabled val="1"/>
        </dgm:presLayoutVars>
      </dgm:prSet>
      <dgm:spPr/>
    </dgm:pt>
    <dgm:pt modelId="{5EA44024-7D8D-4A87-A5D2-112D1269C9A8}" type="pres">
      <dgm:prSet presAssocID="{4464F281-B7C2-470D-BEBC-1EAFEA9F543A}" presName="rect2" presStyleLbl="fgImgPlace1" presStyleIdx="5" presStyleCnt="6"/>
      <dgm:spPr>
        <a:blipFill rotWithShape="1">
          <a:blip xmlns:r="http://schemas.openxmlformats.org/officeDocument/2006/relationships" r:embed="rId6"/>
          <a:srcRect/>
          <a:stretch>
            <a:fillRect l="-25000" r="-25000"/>
          </a:stretch>
        </a:blipFill>
      </dgm:spPr>
    </dgm:pt>
  </dgm:ptLst>
  <dgm:cxnLst>
    <dgm:cxn modelId="{77222F0A-00FB-4537-B051-A3B21A6ADCAF}" type="presOf" srcId="{7EC4D0CC-2DE3-40B8-89C0-ECAA0F128A50}" destId="{5EF612A4-5F37-4617-94D1-048D87C7FFFF}" srcOrd="0" destOrd="0" presId="urn:microsoft.com/office/officeart/2008/layout/PictureStrips"/>
    <dgm:cxn modelId="{251EE71B-B98F-4B44-ADC2-CB4F2EECDED5}" srcId="{1503C47C-6C21-45D8-98C1-6CE10E1FD859}" destId="{04F7DF7F-62FC-45D8-902F-9248A2716E8D}" srcOrd="2" destOrd="0" parTransId="{E7E4D862-8F48-4E0E-9838-5CB610924D89}" sibTransId="{A78DC302-ACE5-4E3C-A7BE-08DDD821B2E1}"/>
    <dgm:cxn modelId="{DD2FD822-FDA5-4307-8B1D-18DF6E822A06}" srcId="{1503C47C-6C21-45D8-98C1-6CE10E1FD859}" destId="{78C95F5F-B502-4CC8-8FCA-5DE4A562BC02}" srcOrd="0" destOrd="0" parTransId="{90BC3193-A177-400E-BA30-0B7F23757CA8}" sibTransId="{1914715B-326D-4B10-88E5-7CB9FE74F196}"/>
    <dgm:cxn modelId="{3373213E-FEAD-4C5C-A285-FED3FD746F99}" type="presOf" srcId="{78C95F5F-B502-4CC8-8FCA-5DE4A562BC02}" destId="{3EDD9B83-99C1-4287-809A-C08712636128}" srcOrd="0" destOrd="0" presId="urn:microsoft.com/office/officeart/2008/layout/PictureStrips"/>
    <dgm:cxn modelId="{5050033F-1838-40C5-A327-B3D0A343DDB7}" srcId="{1503C47C-6C21-45D8-98C1-6CE10E1FD859}" destId="{4464F281-B7C2-470D-BEBC-1EAFEA9F543A}" srcOrd="5" destOrd="0" parTransId="{8362B4F3-D959-45B0-81CF-753A4D707D61}" sibTransId="{94F43CEC-272C-4018-9639-B2F4AE3FF554}"/>
    <dgm:cxn modelId="{B9F24C60-2BBB-427F-AC09-CDA583B54BA6}" type="presOf" srcId="{1503C47C-6C21-45D8-98C1-6CE10E1FD859}" destId="{449F9FD3-5102-480E-BA31-9DAFCDA5B01A}" srcOrd="0" destOrd="0" presId="urn:microsoft.com/office/officeart/2008/layout/PictureStrips"/>
    <dgm:cxn modelId="{DD3EB363-557C-4865-B0E6-FCF27397E437}" type="presOf" srcId="{4464F281-B7C2-470D-BEBC-1EAFEA9F543A}" destId="{EF9E0E45-46FD-4FB4-B20A-0E2A527938BF}" srcOrd="0" destOrd="0" presId="urn:microsoft.com/office/officeart/2008/layout/PictureStrips"/>
    <dgm:cxn modelId="{184A9471-1475-438F-A5D7-455CDF0976F3}" srcId="{1503C47C-6C21-45D8-98C1-6CE10E1FD859}" destId="{7EC4D0CC-2DE3-40B8-89C0-ECAA0F128A50}" srcOrd="3" destOrd="0" parTransId="{E271F523-775E-4A6B-A915-82A9A94F7995}" sibTransId="{70ACB385-85EC-4259-9380-C4E3CED11B4D}"/>
    <dgm:cxn modelId="{D1F26A89-C91F-40BF-8EF6-B9D43B0E03E8}" type="presOf" srcId="{E07B3BAF-599E-46C5-94BA-ABACAFB8AF66}" destId="{533634E3-D4EC-41A6-B015-6F04E3B6B5D8}" srcOrd="0" destOrd="0" presId="urn:microsoft.com/office/officeart/2008/layout/PictureStrips"/>
    <dgm:cxn modelId="{81DBD998-5BE7-4E36-B91E-E3B439CDE1E4}" type="presOf" srcId="{8288F838-0BEA-4AE1-980C-D34572474CFB}" destId="{9A726573-46EA-435E-A359-7AC3788BBD37}" srcOrd="0" destOrd="0" presId="urn:microsoft.com/office/officeart/2008/layout/PictureStrips"/>
    <dgm:cxn modelId="{15CB039A-5603-4B47-8904-74DD290CF83B}" srcId="{1503C47C-6C21-45D8-98C1-6CE10E1FD859}" destId="{E07B3BAF-599E-46C5-94BA-ABACAFB8AF66}" srcOrd="1" destOrd="0" parTransId="{488ABB79-5198-4825-835F-AD0278C6257D}" sibTransId="{8301E954-271F-4F8D-A5ED-CCD1CBFCF83B}"/>
    <dgm:cxn modelId="{187F39A6-2704-4077-AB62-E94E28D031CE}" type="presOf" srcId="{04F7DF7F-62FC-45D8-902F-9248A2716E8D}" destId="{C22F4B8E-CF8A-4B3D-A822-C61B2864AED7}" srcOrd="0" destOrd="0" presId="urn:microsoft.com/office/officeart/2008/layout/PictureStrips"/>
    <dgm:cxn modelId="{D3FB35E0-3268-4C09-A610-BD4AEBC104CF}" srcId="{1503C47C-6C21-45D8-98C1-6CE10E1FD859}" destId="{8288F838-0BEA-4AE1-980C-D34572474CFB}" srcOrd="4" destOrd="0" parTransId="{B677948F-D589-476B-9411-C396BED4B32A}" sibTransId="{B4AAF9A3-17DC-4999-8B9B-2AC7C01DEEBA}"/>
    <dgm:cxn modelId="{702D505C-BF4A-4277-A813-B5F0FFFE4BA6}" type="presParOf" srcId="{449F9FD3-5102-480E-BA31-9DAFCDA5B01A}" destId="{547B15BF-B6A8-4403-9C4C-D8A84E19AFAE}" srcOrd="0" destOrd="0" presId="urn:microsoft.com/office/officeart/2008/layout/PictureStrips"/>
    <dgm:cxn modelId="{2FE4E4A4-D8EC-482B-AF06-4D25588F77B8}" type="presParOf" srcId="{547B15BF-B6A8-4403-9C4C-D8A84E19AFAE}" destId="{3EDD9B83-99C1-4287-809A-C08712636128}" srcOrd="0" destOrd="0" presId="urn:microsoft.com/office/officeart/2008/layout/PictureStrips"/>
    <dgm:cxn modelId="{E10E0485-3E69-4A03-B849-627D8797D5DD}" type="presParOf" srcId="{547B15BF-B6A8-4403-9C4C-D8A84E19AFAE}" destId="{36070FB7-1452-4A8D-B5EA-03A335FF3DBB}" srcOrd="1" destOrd="0" presId="urn:microsoft.com/office/officeart/2008/layout/PictureStrips"/>
    <dgm:cxn modelId="{FD5E2E3E-A5CE-466F-A155-4DCE6434ED02}" type="presParOf" srcId="{449F9FD3-5102-480E-BA31-9DAFCDA5B01A}" destId="{75F9EFED-19A0-48A6-9FCF-913BC40A9C32}" srcOrd="1" destOrd="0" presId="urn:microsoft.com/office/officeart/2008/layout/PictureStrips"/>
    <dgm:cxn modelId="{6611C9E3-15B4-45DC-AD39-CA00FBC54247}" type="presParOf" srcId="{449F9FD3-5102-480E-BA31-9DAFCDA5B01A}" destId="{EC50DE61-5BDA-4B5F-B67E-A56351AEA3CD}" srcOrd="2" destOrd="0" presId="urn:microsoft.com/office/officeart/2008/layout/PictureStrips"/>
    <dgm:cxn modelId="{380B1AD3-5402-4ACA-AA85-EB80D01283B9}" type="presParOf" srcId="{EC50DE61-5BDA-4B5F-B67E-A56351AEA3CD}" destId="{533634E3-D4EC-41A6-B015-6F04E3B6B5D8}" srcOrd="0" destOrd="0" presId="urn:microsoft.com/office/officeart/2008/layout/PictureStrips"/>
    <dgm:cxn modelId="{80D348B6-D7BE-4958-A9B1-52D8F737EC99}" type="presParOf" srcId="{EC50DE61-5BDA-4B5F-B67E-A56351AEA3CD}" destId="{96967D9F-80E0-4D5C-BCF9-9AADAC650090}" srcOrd="1" destOrd="0" presId="urn:microsoft.com/office/officeart/2008/layout/PictureStrips"/>
    <dgm:cxn modelId="{89BAD69D-89F2-4E70-8A28-A2E0D9035ED7}" type="presParOf" srcId="{449F9FD3-5102-480E-BA31-9DAFCDA5B01A}" destId="{37FE8C4F-9CCC-42CC-99A0-B0B28C231F10}" srcOrd="3" destOrd="0" presId="urn:microsoft.com/office/officeart/2008/layout/PictureStrips"/>
    <dgm:cxn modelId="{13A2C3A2-DF57-4EB7-875C-2C683AAAB8F6}" type="presParOf" srcId="{449F9FD3-5102-480E-BA31-9DAFCDA5B01A}" destId="{F927B91A-3E53-423D-93CD-B32641B4A927}" srcOrd="4" destOrd="0" presId="urn:microsoft.com/office/officeart/2008/layout/PictureStrips"/>
    <dgm:cxn modelId="{E9196EF9-7D71-4C71-8D8B-9C0CC0815716}" type="presParOf" srcId="{F927B91A-3E53-423D-93CD-B32641B4A927}" destId="{C22F4B8E-CF8A-4B3D-A822-C61B2864AED7}" srcOrd="0" destOrd="0" presId="urn:microsoft.com/office/officeart/2008/layout/PictureStrips"/>
    <dgm:cxn modelId="{0FA6517C-28C5-475D-86EC-7253A23135A0}" type="presParOf" srcId="{F927B91A-3E53-423D-93CD-B32641B4A927}" destId="{062F674B-E2A0-4A43-A2DC-C3F3C2BA7E1B}" srcOrd="1" destOrd="0" presId="urn:microsoft.com/office/officeart/2008/layout/PictureStrips"/>
    <dgm:cxn modelId="{BC2703DB-94C0-41E9-A5B1-64ECC3B9A5B2}" type="presParOf" srcId="{449F9FD3-5102-480E-BA31-9DAFCDA5B01A}" destId="{7147832B-8FB4-48F8-AC6B-F12EB939CEAF}" srcOrd="5" destOrd="0" presId="urn:microsoft.com/office/officeart/2008/layout/PictureStrips"/>
    <dgm:cxn modelId="{3689A7D8-9477-4D86-896E-F5241A01636E}" type="presParOf" srcId="{449F9FD3-5102-480E-BA31-9DAFCDA5B01A}" destId="{E02B7B1B-CD65-4437-909A-22A2C100525A}" srcOrd="6" destOrd="0" presId="urn:microsoft.com/office/officeart/2008/layout/PictureStrips"/>
    <dgm:cxn modelId="{A9DF0CBF-B5A1-4BA0-91DB-4F13AFB02A0B}" type="presParOf" srcId="{E02B7B1B-CD65-4437-909A-22A2C100525A}" destId="{5EF612A4-5F37-4617-94D1-048D87C7FFFF}" srcOrd="0" destOrd="0" presId="urn:microsoft.com/office/officeart/2008/layout/PictureStrips"/>
    <dgm:cxn modelId="{7119D932-803D-4C3F-9368-B6D2C32D4ACA}" type="presParOf" srcId="{E02B7B1B-CD65-4437-909A-22A2C100525A}" destId="{83DFECE0-A9E0-46D3-AB70-2B82F56534CD}" srcOrd="1" destOrd="0" presId="urn:microsoft.com/office/officeart/2008/layout/PictureStrips"/>
    <dgm:cxn modelId="{FFA417ED-1F03-46C5-B45D-387C65EDF14B}" type="presParOf" srcId="{449F9FD3-5102-480E-BA31-9DAFCDA5B01A}" destId="{66A0BCDC-1961-4284-9528-8668CA25EFBD}" srcOrd="7" destOrd="0" presId="urn:microsoft.com/office/officeart/2008/layout/PictureStrips"/>
    <dgm:cxn modelId="{071E23B6-4A8C-41F1-A4C0-7EE8F43E76C2}" type="presParOf" srcId="{449F9FD3-5102-480E-BA31-9DAFCDA5B01A}" destId="{A52EBE04-FEEA-4939-9ECC-1FD3962F7320}" srcOrd="8" destOrd="0" presId="urn:microsoft.com/office/officeart/2008/layout/PictureStrips"/>
    <dgm:cxn modelId="{67E08F0A-39E1-463B-A5CD-4E68D24B96F9}" type="presParOf" srcId="{A52EBE04-FEEA-4939-9ECC-1FD3962F7320}" destId="{9A726573-46EA-435E-A359-7AC3788BBD37}" srcOrd="0" destOrd="0" presId="urn:microsoft.com/office/officeart/2008/layout/PictureStrips"/>
    <dgm:cxn modelId="{1EA71F61-0243-4244-BBD4-F71EA9489D19}" type="presParOf" srcId="{A52EBE04-FEEA-4939-9ECC-1FD3962F7320}" destId="{34F46BA7-EDEF-4308-91CC-CA51C7E93143}" srcOrd="1" destOrd="0" presId="urn:microsoft.com/office/officeart/2008/layout/PictureStrips"/>
    <dgm:cxn modelId="{C267AF94-A77E-4807-93CD-ADED115C26F3}" type="presParOf" srcId="{449F9FD3-5102-480E-BA31-9DAFCDA5B01A}" destId="{AA23AC11-E5BF-4A5A-81F2-4BF648005B23}" srcOrd="9" destOrd="0" presId="urn:microsoft.com/office/officeart/2008/layout/PictureStrips"/>
    <dgm:cxn modelId="{FCE97DC4-DDCD-45D6-9B11-7E73B3E4DD9D}" type="presParOf" srcId="{449F9FD3-5102-480E-BA31-9DAFCDA5B01A}" destId="{918F9DD7-A98B-495A-9230-D67ADC18DFA5}" srcOrd="10" destOrd="0" presId="urn:microsoft.com/office/officeart/2008/layout/PictureStrips"/>
    <dgm:cxn modelId="{038B815D-DFC5-4888-890C-CD624AAD4B9D}" type="presParOf" srcId="{918F9DD7-A98B-495A-9230-D67ADC18DFA5}" destId="{EF9E0E45-46FD-4FB4-B20A-0E2A527938BF}" srcOrd="0" destOrd="0" presId="urn:microsoft.com/office/officeart/2008/layout/PictureStrips"/>
    <dgm:cxn modelId="{CFEB1C11-218E-4AE9-89B1-0DE05D937251}" type="presParOf" srcId="{918F9DD7-A98B-495A-9230-D67ADC18DFA5}" destId="{5EA44024-7D8D-4A87-A5D2-112D1269C9A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03C47C-6C21-45D8-98C1-6CE10E1FD859}"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pPr marL="0" algn="l" defTabSz="444500">
            <a:buNone/>
          </a:pPr>
          <a:endParaRPr lang="es-CR" sz="1050" b="1" kern="1200">
            <a:solidFill>
              <a:schemeClr val="tx1">
                <a:lumMod val="65000"/>
                <a:lumOff val="35000"/>
              </a:schemeClr>
            </a:solidFill>
            <a:latin typeface="HendersonSansW00-BasicLight" panose="02000505030000020004" pitchFamily="2" charset="0"/>
            <a:ea typeface="+mn-ea"/>
            <a:cs typeface="Arial"/>
          </a:endParaRPr>
        </a:p>
        <a:p>
          <a:pPr marL="0" algn="l" defTabSz="444500">
            <a:buNone/>
          </a:pPr>
          <a:r>
            <a:rPr lang="es-CR" sz="1050" b="1" kern="1200">
              <a:solidFill>
                <a:schemeClr val="tx1">
                  <a:lumMod val="65000"/>
                  <a:lumOff val="35000"/>
                </a:schemeClr>
              </a:solidFill>
              <a:latin typeface="HendersonSansW00-BasicLight" panose="02000505030000020004" pitchFamily="2" charset="0"/>
              <a:ea typeface="+mn-ea"/>
              <a:cs typeface="Arial"/>
            </a:rPr>
            <a:t>Tiempo y planificación</a:t>
          </a:r>
        </a:p>
      </dgm:t>
    </dgm:pt>
    <dgm:pt modelId="{90BC3193-A177-400E-BA30-0B7F23757CA8}" type="parTrans" cxnId="{DD2FD822-FDA5-4307-8B1D-18DF6E822A06}">
      <dgm:prSet/>
      <dgm:spPr/>
      <dgm:t>
        <a:bodyPr/>
        <a:lstStyle/>
        <a:p>
          <a:endParaRPr lang="es-CR" sz="1000"/>
        </a:p>
      </dgm:t>
    </dgm:pt>
    <dgm:pt modelId="{1914715B-326D-4B10-88E5-7CB9FE74F196}" type="sibTrans" cxnId="{DD2FD822-FDA5-4307-8B1D-18DF6E822A06}">
      <dgm:prSet/>
      <dgm:spPr/>
      <dgm:t>
        <a:bodyPr/>
        <a:lstStyle/>
        <a:p>
          <a:endParaRPr lang="es-CR" sz="1000"/>
        </a:p>
      </dgm:t>
    </dgm:pt>
    <dgm:pt modelId="{224AF0EC-1365-4E2A-A3D6-0D59219E67E6}">
      <dgm:prSet phldrT="[Texto]" custT="1"/>
      <dgm:spPr/>
      <dgm:t>
        <a:bodyPr/>
        <a:lstStyle/>
        <a:p>
          <a:pPr marL="285750" indent="-285750" algn="just" defTabSz="457200" rtl="0" eaLnBrk="1" latinLnBrk="0" hangingPunct="1">
            <a:buFont typeface="Wingdings" panose="05000000000000000000" pitchFamily="2" charset="2"/>
            <a:buChar char="§"/>
            <a:defRPr/>
          </a:pPr>
          <a:r>
            <a:rPr lang="es-CR" sz="1000" kern="1200">
              <a:solidFill>
                <a:schemeClr val="tx1">
                  <a:lumMod val="65000"/>
                  <a:lumOff val="35000"/>
                </a:schemeClr>
              </a:solidFill>
              <a:latin typeface="HendersonSansW00-BasicLight" panose="02000505030000020004" pitchFamily="2" charset="0"/>
              <a:ea typeface="+mn-ea"/>
              <a:cs typeface="Arial"/>
            </a:rPr>
            <a:t>Borinquen I: Plazo extenso para ejecutar Proyecto.</a:t>
          </a:r>
        </a:p>
      </dgm:t>
    </dgm:pt>
    <dgm:pt modelId="{C6E493FA-4827-42A2-B278-6FC0BB689B52}" type="parTrans" cxnId="{9AE88279-E45F-4E28-AF8E-194AF85718AE}">
      <dgm:prSet/>
      <dgm:spPr/>
      <dgm:t>
        <a:bodyPr/>
        <a:lstStyle/>
        <a:p>
          <a:endParaRPr lang="es-CR"/>
        </a:p>
      </dgm:t>
    </dgm:pt>
    <dgm:pt modelId="{858D7824-3F5D-454C-9B86-E86DCC9769EE}" type="sibTrans" cxnId="{9AE88279-E45F-4E28-AF8E-194AF85718AE}">
      <dgm:prSet/>
      <dgm:spPr/>
      <dgm:t>
        <a:bodyPr/>
        <a:lstStyle/>
        <a:p>
          <a:endParaRPr lang="es-CR"/>
        </a:p>
      </dgm:t>
    </dgm:pt>
    <dgm:pt modelId="{D004C5B5-3DD5-44E5-BE3F-8FB03447077B}">
      <dgm:prSet phldrT="[Texto]" custT="1"/>
      <dgm:spPr/>
      <dgm:t>
        <a:bodyPr/>
        <a:lstStyle/>
        <a:p>
          <a:pPr marL="285750" indent="-285750" algn="just" defTabSz="457200" rtl="0" eaLnBrk="1" latinLnBrk="0" hangingPunct="1">
            <a:buFont typeface="Wingdings" panose="05000000000000000000" pitchFamily="2" charset="2"/>
            <a:buChar char="§"/>
            <a:defRPr/>
          </a:pPr>
          <a:r>
            <a:rPr lang="es-CR" sz="1000" kern="1200">
              <a:solidFill>
                <a:schemeClr val="tx1">
                  <a:lumMod val="65000"/>
                  <a:lumOff val="35000"/>
                </a:schemeClr>
              </a:solidFill>
              <a:latin typeface="HendersonSansW00-BasicLight" panose="02000505030000020004" pitchFamily="2" charset="0"/>
              <a:ea typeface="+mn-ea"/>
              <a:cs typeface="Arial"/>
            </a:rPr>
            <a:t>Programa 3589: </a:t>
          </a:r>
          <a:r>
            <a:rPr lang="es-CR" sz="1000" kern="1200">
              <a:solidFill>
                <a:prstClr val="black">
                  <a:lumMod val="65000"/>
                  <a:lumOff val="35000"/>
                </a:prstClr>
              </a:solidFill>
              <a:latin typeface="HendersonSansW00-BasicLight" panose="02000505030000020004" pitchFamily="2" charset="0"/>
              <a:ea typeface="+mn-ea"/>
              <a:cs typeface="Arial"/>
            </a:rPr>
            <a:t>Plazo extenso para la replanificación interna del Programa durante el 2021. Además, demoras en publicación carteles de licitación y plazo de ejecución próximo a vencerse (febrero 2024).</a:t>
          </a:r>
        </a:p>
      </dgm:t>
    </dgm:pt>
    <dgm:pt modelId="{59234FBD-ED9C-4CEA-9F72-EF2561629063}" type="parTrans" cxnId="{EB52BDCE-B40F-4F00-BA0C-946CC8903FEA}">
      <dgm:prSet/>
      <dgm:spPr/>
      <dgm:t>
        <a:bodyPr/>
        <a:lstStyle/>
        <a:p>
          <a:endParaRPr lang="es-CR"/>
        </a:p>
      </dgm:t>
    </dgm:pt>
    <dgm:pt modelId="{4395C987-A34A-4803-A45B-F9F24D0F30A5}" type="sibTrans" cxnId="{EB52BDCE-B40F-4F00-BA0C-946CC8903FEA}">
      <dgm:prSet/>
      <dgm:spPr/>
      <dgm:t>
        <a:bodyPr/>
        <a:lstStyle/>
        <a:p>
          <a:endParaRPr lang="es-CR"/>
        </a:p>
      </dgm:t>
    </dgm:pt>
    <dgm:pt modelId="{55CB0B4B-84C6-4DF5-8664-9E8715BC5C18}">
      <dgm:prSet phldrT="[Texto]" custT="1"/>
      <dgm:spPr/>
      <dgm:t>
        <a:bodyPr/>
        <a:lstStyle/>
        <a:p>
          <a:pPr marL="285750" indent="-285750" algn="just" defTabSz="457200" rtl="0" eaLnBrk="1" latinLnBrk="0" hangingPunct="1">
            <a:buFont typeface="Wingdings" panose="05000000000000000000" pitchFamily="2" charset="2"/>
            <a:buChar char="§"/>
            <a:defRPr/>
          </a:pPr>
          <a:r>
            <a:rPr lang="es-CR" sz="1000" kern="1200">
              <a:solidFill>
                <a:schemeClr val="tx1">
                  <a:lumMod val="65000"/>
                  <a:lumOff val="35000"/>
                </a:schemeClr>
              </a:solidFill>
              <a:latin typeface="HendersonSansW00-BasicLight" panose="02000505030000020004" pitchFamily="2" charset="0"/>
              <a:ea typeface="+mn-ea"/>
              <a:cs typeface="Arial"/>
            </a:rPr>
            <a:t>Mejorar uso del tiempo para ejecución de Proyectos.</a:t>
          </a:r>
        </a:p>
      </dgm:t>
    </dgm:pt>
    <dgm:pt modelId="{3BEFFE62-5B39-4283-8E73-BCF622A2F903}" type="sibTrans" cxnId="{75B660E2-C037-4F13-A70F-B5B7EA8DDC93}">
      <dgm:prSet/>
      <dgm:spPr/>
      <dgm:t>
        <a:bodyPr/>
        <a:lstStyle/>
        <a:p>
          <a:endParaRPr lang="es-CR"/>
        </a:p>
      </dgm:t>
    </dgm:pt>
    <dgm:pt modelId="{AA452A4D-DA59-45B9-B56B-EDFA1120B4A0}" type="parTrans" cxnId="{75B660E2-C037-4F13-A70F-B5B7EA8DDC93}">
      <dgm:prSet/>
      <dgm:spPr/>
      <dgm:t>
        <a:bodyPr/>
        <a:lstStyle/>
        <a:p>
          <a:endParaRPr lang="es-CR"/>
        </a:p>
      </dgm:t>
    </dgm:pt>
    <dgm:pt modelId="{449F9FD3-5102-480E-BA31-9DAFCDA5B01A}" type="pres">
      <dgm:prSet presAssocID="{1503C47C-6C21-45D8-98C1-6CE10E1FD859}" presName="Name0" presStyleCnt="0">
        <dgm:presLayoutVars>
          <dgm:dir/>
          <dgm:resizeHandles val="exact"/>
        </dgm:presLayoutVars>
      </dgm:prSet>
      <dgm:spPr/>
    </dgm:pt>
    <dgm:pt modelId="{547B15BF-B6A8-4403-9C4C-D8A84E19AFAE}" type="pres">
      <dgm:prSet presAssocID="{78C95F5F-B502-4CC8-8FCA-5DE4A562BC02}" presName="composite" presStyleCnt="0"/>
      <dgm:spPr/>
    </dgm:pt>
    <dgm:pt modelId="{3EDD9B83-99C1-4287-809A-C08712636128}" type="pres">
      <dgm:prSet presAssocID="{78C95F5F-B502-4CC8-8FCA-5DE4A562BC02}" presName="rect1" presStyleLbl="trAlignAcc1" presStyleIdx="0" presStyleCnt="1">
        <dgm:presLayoutVars>
          <dgm:bulletEnabled val="1"/>
        </dgm:presLayoutVars>
      </dgm:prSet>
      <dgm:spPr/>
    </dgm:pt>
    <dgm:pt modelId="{36070FB7-1452-4A8D-B5EA-03A335FF3DBB}" type="pres">
      <dgm:prSet presAssocID="{78C95F5F-B502-4CC8-8FCA-5DE4A562BC02}" presName="rect2" presStyleLbl="fgImgPlace1" presStyleIdx="0" presStyleCnt="1"/>
      <dgm:spPr/>
    </dgm:pt>
  </dgm:ptLst>
  <dgm:cxnLst>
    <dgm:cxn modelId="{F4A77F1E-4187-426A-88DB-0E9BFEE05291}" type="presOf" srcId="{D004C5B5-3DD5-44E5-BE3F-8FB03447077B}" destId="{3EDD9B83-99C1-4287-809A-C08712636128}" srcOrd="0" destOrd="3" presId="urn:microsoft.com/office/officeart/2008/layout/PictureStrips"/>
    <dgm:cxn modelId="{DD2FD822-FDA5-4307-8B1D-18DF6E822A06}" srcId="{1503C47C-6C21-45D8-98C1-6CE10E1FD859}" destId="{78C95F5F-B502-4CC8-8FCA-5DE4A562BC02}" srcOrd="0" destOrd="0" parTransId="{90BC3193-A177-400E-BA30-0B7F23757CA8}" sibTransId="{1914715B-326D-4B10-88E5-7CB9FE74F196}"/>
    <dgm:cxn modelId="{3373213E-FEAD-4C5C-A285-FED3FD746F99}" type="presOf" srcId="{78C95F5F-B502-4CC8-8FCA-5DE4A562BC02}" destId="{3EDD9B83-99C1-4287-809A-C08712636128}" srcOrd="0" destOrd="0" presId="urn:microsoft.com/office/officeart/2008/layout/PictureStrips"/>
    <dgm:cxn modelId="{B9F24C60-2BBB-427F-AC09-CDA583B54BA6}" type="presOf" srcId="{1503C47C-6C21-45D8-98C1-6CE10E1FD859}" destId="{449F9FD3-5102-480E-BA31-9DAFCDA5B01A}" srcOrd="0" destOrd="0" presId="urn:microsoft.com/office/officeart/2008/layout/PictureStrips"/>
    <dgm:cxn modelId="{62715046-E67C-4AF2-8CC8-74551BAE80CE}" type="presOf" srcId="{55CB0B4B-84C6-4DF5-8664-9E8715BC5C18}" destId="{3EDD9B83-99C1-4287-809A-C08712636128}" srcOrd="0" destOrd="1" presId="urn:microsoft.com/office/officeart/2008/layout/PictureStrips"/>
    <dgm:cxn modelId="{9AE88279-E45F-4E28-AF8E-194AF85718AE}" srcId="{78C95F5F-B502-4CC8-8FCA-5DE4A562BC02}" destId="{224AF0EC-1365-4E2A-A3D6-0D59219E67E6}" srcOrd="1" destOrd="0" parTransId="{C6E493FA-4827-42A2-B278-6FC0BB689B52}" sibTransId="{858D7824-3F5D-454C-9B86-E86DCC9769EE}"/>
    <dgm:cxn modelId="{E609A0CC-4680-4C9B-8F81-80A71962C69B}" type="presOf" srcId="{224AF0EC-1365-4E2A-A3D6-0D59219E67E6}" destId="{3EDD9B83-99C1-4287-809A-C08712636128}" srcOrd="0" destOrd="2" presId="urn:microsoft.com/office/officeart/2008/layout/PictureStrips"/>
    <dgm:cxn modelId="{EB52BDCE-B40F-4F00-BA0C-946CC8903FEA}" srcId="{78C95F5F-B502-4CC8-8FCA-5DE4A562BC02}" destId="{D004C5B5-3DD5-44E5-BE3F-8FB03447077B}" srcOrd="2" destOrd="0" parTransId="{59234FBD-ED9C-4CEA-9F72-EF2561629063}" sibTransId="{4395C987-A34A-4803-A45B-F9F24D0F30A5}"/>
    <dgm:cxn modelId="{75B660E2-C037-4F13-A70F-B5B7EA8DDC93}" srcId="{78C95F5F-B502-4CC8-8FCA-5DE4A562BC02}" destId="{55CB0B4B-84C6-4DF5-8664-9E8715BC5C18}" srcOrd="0" destOrd="0" parTransId="{AA452A4D-DA59-45B9-B56B-EDFA1120B4A0}" sibTransId="{3BEFFE62-5B39-4283-8E73-BCF622A2F903}"/>
    <dgm:cxn modelId="{702D505C-BF4A-4277-A813-B5F0FFFE4BA6}" type="presParOf" srcId="{449F9FD3-5102-480E-BA31-9DAFCDA5B01A}" destId="{547B15BF-B6A8-4403-9C4C-D8A84E19AFAE}" srcOrd="0" destOrd="0" presId="urn:microsoft.com/office/officeart/2008/layout/PictureStrips"/>
    <dgm:cxn modelId="{2FE4E4A4-D8EC-482B-AF06-4D25588F77B8}" type="presParOf" srcId="{547B15BF-B6A8-4403-9C4C-D8A84E19AFAE}" destId="{3EDD9B83-99C1-4287-809A-C08712636128}" srcOrd="0" destOrd="0" presId="urn:microsoft.com/office/officeart/2008/layout/PictureStrips"/>
    <dgm:cxn modelId="{E10E0485-3E69-4A03-B849-627D8797D5DD}" type="presParOf" srcId="{547B15BF-B6A8-4403-9C4C-D8A84E19AFAE}" destId="{36070FB7-1452-4A8D-B5EA-03A335FF3DB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40586F-ACF6-423D-B5F8-EDE561322D05}"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4829B0CB-9EC7-415F-B41B-0696317B3394}">
      <dgm:prSet phldrT="[Texto]" custT="1"/>
      <dgm:spPr/>
      <dgm:t>
        <a:bodyPr/>
        <a:lstStyle/>
        <a:p>
          <a:pPr marL="0" lvl="0" indent="0" algn="just" defTabSz="400050">
            <a:lnSpc>
              <a:spcPct val="90000"/>
            </a:lnSpc>
            <a:spcBef>
              <a:spcPct val="0"/>
            </a:spcBef>
            <a:spcAft>
              <a:spcPct val="35000"/>
            </a:spcAft>
            <a:buNone/>
          </a:pPr>
          <a:r>
            <a:rPr lang="es-ES" sz="1000" kern="1200">
              <a:latin typeface="HendersonSansW00-BasicLight" panose="02000505030000020004" pitchFamily="2" charset="0"/>
              <a:ea typeface="+mn-ea"/>
              <a:cs typeface="Arial"/>
            </a:rPr>
            <a:t>Revisar el cronograma de trabajo y, verificar si es posible, adelantar y acelerar el uso de los recursos que tienen disponibles, de manera que se pueda concluir el Proyecto en menor tiempo (Borinquen I).</a:t>
          </a:r>
          <a:endParaRPr lang="es-CR" sz="1000" kern="1200">
            <a:latin typeface="HendersonSansW00-BasicLight" panose="02000505030000020004" pitchFamily="2" charset="0"/>
            <a:ea typeface="+mn-ea"/>
            <a:cs typeface="Arial"/>
          </a:endParaRPr>
        </a:p>
      </dgm:t>
    </dgm:pt>
    <dgm:pt modelId="{33ADE74C-2465-4375-81F6-B0428AE9DE98}" type="parTrans" cxnId="{4976AAED-E713-42E1-9FD6-324361201098}">
      <dgm:prSet/>
      <dgm:spPr/>
      <dgm:t>
        <a:bodyPr/>
        <a:lstStyle/>
        <a:p>
          <a:endParaRPr lang="es-CR" sz="1000"/>
        </a:p>
      </dgm:t>
    </dgm:pt>
    <dgm:pt modelId="{9ED44014-8B75-441F-B4F3-AF22B03111FD}" type="sibTrans" cxnId="{4976AAED-E713-42E1-9FD6-324361201098}">
      <dgm:prSet/>
      <dgm:spPr/>
      <dgm:t>
        <a:bodyPr/>
        <a:lstStyle/>
        <a:p>
          <a:endParaRPr lang="es-CR" sz="1000"/>
        </a:p>
      </dgm:t>
    </dgm:pt>
    <dgm:pt modelId="{2831F9CB-A3BA-4937-9EE2-CAD1505A3287}">
      <dgm:prSet phldrT="[Texto]" custT="1"/>
      <dgm:spPr/>
      <dgm:t>
        <a:bodyPr/>
        <a:lstStyle/>
        <a:p>
          <a:pPr algn="just"/>
          <a:r>
            <a:rPr lang="es-ES" sz="1000" kern="1200">
              <a:latin typeface="HendersonSansW00-BasicLight" panose="02000505030000020004" pitchFamily="2" charset="0"/>
              <a:ea typeface="+mn-ea"/>
              <a:cs typeface="Arial"/>
            </a:rPr>
            <a:t>Revisar el estado real de cada una de las licitaciones y su viabilidad de ejecutarse antes que concluya el periodo de desembolsos contractual (Programa 3589).</a:t>
          </a:r>
          <a:endParaRPr lang="es-CR" sz="1000" kern="1200">
            <a:latin typeface="HendersonSansW00-BasicLight" panose="02000505030000020004" pitchFamily="2" charset="0"/>
            <a:ea typeface="+mn-ea"/>
            <a:cs typeface="Arial"/>
          </a:endParaRPr>
        </a:p>
      </dgm:t>
    </dgm:pt>
    <dgm:pt modelId="{65563B2A-9702-42C0-B97F-9C6D6809FDE5}" type="parTrans" cxnId="{32208DC9-633C-40C9-B873-DD68E4D65121}">
      <dgm:prSet/>
      <dgm:spPr/>
      <dgm:t>
        <a:bodyPr/>
        <a:lstStyle/>
        <a:p>
          <a:endParaRPr lang="es-CR" sz="1000"/>
        </a:p>
      </dgm:t>
    </dgm:pt>
    <dgm:pt modelId="{E7CCC1F3-2CD0-4C3D-91E5-6ACC92F0383C}" type="sibTrans" cxnId="{32208DC9-633C-40C9-B873-DD68E4D65121}">
      <dgm:prSet/>
      <dgm:spPr/>
      <dgm:t>
        <a:bodyPr/>
        <a:lstStyle/>
        <a:p>
          <a:endParaRPr lang="es-CR" sz="1000"/>
        </a:p>
      </dgm:t>
    </dgm:pt>
    <dgm:pt modelId="{2FC40801-C3E5-4825-B2E6-E408D28975E7}">
      <dgm:prSet phldrT="[Texto]" custT="1"/>
      <dgm:spPr/>
      <dgm:t>
        <a:bodyPr/>
        <a:lstStyle/>
        <a:p>
          <a:pPr marL="0" lvl="0" indent="0" algn="just" defTabSz="400050">
            <a:lnSpc>
              <a:spcPct val="90000"/>
            </a:lnSpc>
            <a:spcBef>
              <a:spcPct val="0"/>
            </a:spcBef>
            <a:spcAft>
              <a:spcPct val="35000"/>
            </a:spcAft>
            <a:buNone/>
          </a:pPr>
          <a:r>
            <a:rPr lang="es-ES" sz="1000" kern="1200">
              <a:latin typeface="HendersonSansW00-BasicLight" panose="02000505030000020004" pitchFamily="2" charset="0"/>
              <a:ea typeface="+mn-ea"/>
              <a:cs typeface="Arial"/>
            </a:rPr>
            <a:t>Revisar, antes de que concluya el año 2023, si se usarán todos los recursos del crédito, para tomar decisiones y realizar las gestiones que se requieran en caso de rescindir algunos recursos (Programa 3589).</a:t>
          </a:r>
          <a:endParaRPr lang="es-CR" sz="1000" kern="1200">
            <a:latin typeface="HendersonSansW00-BasicLight" panose="02000505030000020004" pitchFamily="2" charset="0"/>
            <a:ea typeface="+mn-ea"/>
            <a:cs typeface="Arial"/>
          </a:endParaRPr>
        </a:p>
      </dgm:t>
    </dgm:pt>
    <dgm:pt modelId="{3499BB44-45E8-4476-9F3B-54A7EDE12F10}" type="parTrans" cxnId="{4F47AE12-F5D6-4E65-BCB8-16DEA5BCD732}">
      <dgm:prSet/>
      <dgm:spPr/>
      <dgm:t>
        <a:bodyPr/>
        <a:lstStyle/>
        <a:p>
          <a:endParaRPr lang="es-CR" sz="1000"/>
        </a:p>
      </dgm:t>
    </dgm:pt>
    <dgm:pt modelId="{767AB4B6-74AF-4CBD-BA32-F18D4EF2A24B}" type="sibTrans" cxnId="{4F47AE12-F5D6-4E65-BCB8-16DEA5BCD732}">
      <dgm:prSet/>
      <dgm:spPr/>
      <dgm:t>
        <a:bodyPr/>
        <a:lstStyle/>
        <a:p>
          <a:endParaRPr lang="es-CR" sz="1000"/>
        </a:p>
      </dgm:t>
    </dgm:pt>
    <dgm:pt modelId="{42C3498B-FB82-412F-B48C-B007FE929519}">
      <dgm:prSet phldrT="[Texto]" custT="1"/>
      <dgm:spPr/>
      <dgm:t>
        <a:bodyPr/>
        <a:lstStyle/>
        <a:p>
          <a:pPr algn="just"/>
          <a:r>
            <a:rPr lang="es-CR" sz="1000" kern="1200">
              <a:latin typeface="HendersonSansW00-BasicLight" panose="02000505030000020004" pitchFamily="2" charset="0"/>
              <a:ea typeface="+mn-ea"/>
              <a:cs typeface="Arial"/>
            </a:rPr>
            <a:t>Mejorar la planificación de los proyectos en desarrollo, gestionando  productivamente algunas variables como el tiempo, demanda real de obras y la continuidad de obras en el cronograma de trabajo inicial (General).</a:t>
          </a:r>
        </a:p>
      </dgm:t>
    </dgm:pt>
    <dgm:pt modelId="{E549619E-7A90-4302-83E1-1E122AE8955B}" type="parTrans" cxnId="{9E4BC749-40E2-41EB-8628-5150E34699FB}">
      <dgm:prSet/>
      <dgm:spPr/>
      <dgm:t>
        <a:bodyPr/>
        <a:lstStyle/>
        <a:p>
          <a:endParaRPr lang="es-CR" sz="1000"/>
        </a:p>
      </dgm:t>
    </dgm:pt>
    <dgm:pt modelId="{C8DCDEAD-A352-4E14-BA43-20D3EC82689E}" type="sibTrans" cxnId="{9E4BC749-40E2-41EB-8628-5150E34699FB}">
      <dgm:prSet/>
      <dgm:spPr/>
      <dgm:t>
        <a:bodyPr/>
        <a:lstStyle/>
        <a:p>
          <a:endParaRPr lang="es-CR" sz="1000"/>
        </a:p>
      </dgm:t>
    </dgm:pt>
    <dgm:pt modelId="{DD50C61E-58BC-4839-84EC-134DC1A72B04}" type="pres">
      <dgm:prSet presAssocID="{3C40586F-ACF6-423D-B5F8-EDE561322D05}" presName="linear" presStyleCnt="0">
        <dgm:presLayoutVars>
          <dgm:dir/>
          <dgm:animLvl val="lvl"/>
          <dgm:resizeHandles val="exact"/>
        </dgm:presLayoutVars>
      </dgm:prSet>
      <dgm:spPr/>
    </dgm:pt>
    <dgm:pt modelId="{D7919DDF-673F-4E9D-9A81-B83F19705483}" type="pres">
      <dgm:prSet presAssocID="{42C3498B-FB82-412F-B48C-B007FE929519}" presName="parentLin" presStyleCnt="0"/>
      <dgm:spPr/>
    </dgm:pt>
    <dgm:pt modelId="{7F412558-C401-4748-9457-2F53EEFEEB25}" type="pres">
      <dgm:prSet presAssocID="{42C3498B-FB82-412F-B48C-B007FE929519}" presName="parentLeftMargin" presStyleLbl="node1" presStyleIdx="0" presStyleCnt="4"/>
      <dgm:spPr/>
    </dgm:pt>
    <dgm:pt modelId="{F4C18B61-9915-457A-8521-3F9744786732}" type="pres">
      <dgm:prSet presAssocID="{42C3498B-FB82-412F-B48C-B007FE929519}" presName="parentText" presStyleLbl="node1" presStyleIdx="0" presStyleCnt="4">
        <dgm:presLayoutVars>
          <dgm:chMax val="0"/>
          <dgm:bulletEnabled val="1"/>
        </dgm:presLayoutVars>
      </dgm:prSet>
      <dgm:spPr/>
    </dgm:pt>
    <dgm:pt modelId="{9D717C61-52DA-44BB-BD33-BB987A4D6A7A}" type="pres">
      <dgm:prSet presAssocID="{42C3498B-FB82-412F-B48C-B007FE929519}" presName="negativeSpace" presStyleCnt="0"/>
      <dgm:spPr/>
    </dgm:pt>
    <dgm:pt modelId="{6DAA4696-9AEE-4CEE-8318-4D54308C5DA9}" type="pres">
      <dgm:prSet presAssocID="{42C3498B-FB82-412F-B48C-B007FE929519}" presName="childText" presStyleLbl="conFgAcc1" presStyleIdx="0" presStyleCnt="4">
        <dgm:presLayoutVars>
          <dgm:bulletEnabled val="1"/>
        </dgm:presLayoutVars>
      </dgm:prSet>
      <dgm:spPr/>
    </dgm:pt>
    <dgm:pt modelId="{D9FCC92C-EB6F-4B86-BD86-BD32473B4F36}" type="pres">
      <dgm:prSet presAssocID="{C8DCDEAD-A352-4E14-BA43-20D3EC82689E}" presName="spaceBetweenRectangles" presStyleCnt="0"/>
      <dgm:spPr/>
    </dgm:pt>
    <dgm:pt modelId="{7ACE0083-CE86-49B2-B078-157083569D62}" type="pres">
      <dgm:prSet presAssocID="{4829B0CB-9EC7-415F-B41B-0696317B3394}" presName="parentLin" presStyleCnt="0"/>
      <dgm:spPr/>
    </dgm:pt>
    <dgm:pt modelId="{506D9D64-3572-47A3-B9E1-DB6F69485892}" type="pres">
      <dgm:prSet presAssocID="{4829B0CB-9EC7-415F-B41B-0696317B3394}" presName="parentLeftMargin" presStyleLbl="node1" presStyleIdx="0" presStyleCnt="4"/>
      <dgm:spPr/>
    </dgm:pt>
    <dgm:pt modelId="{59BEE53A-B5B8-4581-9B27-585367FBB29B}" type="pres">
      <dgm:prSet presAssocID="{4829B0CB-9EC7-415F-B41B-0696317B3394}" presName="parentText" presStyleLbl="node1" presStyleIdx="1" presStyleCnt="4">
        <dgm:presLayoutVars>
          <dgm:chMax val="0"/>
          <dgm:bulletEnabled val="1"/>
        </dgm:presLayoutVars>
      </dgm:prSet>
      <dgm:spPr/>
    </dgm:pt>
    <dgm:pt modelId="{04252AD9-2CE1-44CC-A611-8955A8398625}" type="pres">
      <dgm:prSet presAssocID="{4829B0CB-9EC7-415F-B41B-0696317B3394}" presName="negativeSpace" presStyleCnt="0"/>
      <dgm:spPr/>
    </dgm:pt>
    <dgm:pt modelId="{4F639BE9-25A8-4663-8021-8A7819E3E27A}" type="pres">
      <dgm:prSet presAssocID="{4829B0CB-9EC7-415F-B41B-0696317B3394}" presName="childText" presStyleLbl="conFgAcc1" presStyleIdx="1" presStyleCnt="4">
        <dgm:presLayoutVars>
          <dgm:bulletEnabled val="1"/>
        </dgm:presLayoutVars>
      </dgm:prSet>
      <dgm:spPr/>
    </dgm:pt>
    <dgm:pt modelId="{B0FD0E66-03B0-487E-8B89-9912456FCC89}" type="pres">
      <dgm:prSet presAssocID="{9ED44014-8B75-441F-B4F3-AF22B03111FD}" presName="spaceBetweenRectangles" presStyleCnt="0"/>
      <dgm:spPr/>
    </dgm:pt>
    <dgm:pt modelId="{71EEAFAF-8D22-43F5-BED8-A34683E84F23}" type="pres">
      <dgm:prSet presAssocID="{2831F9CB-A3BA-4937-9EE2-CAD1505A3287}" presName="parentLin" presStyleCnt="0"/>
      <dgm:spPr/>
    </dgm:pt>
    <dgm:pt modelId="{1CFE2F5B-8294-4FF7-A944-A8C85D65150F}" type="pres">
      <dgm:prSet presAssocID="{2831F9CB-A3BA-4937-9EE2-CAD1505A3287}" presName="parentLeftMargin" presStyleLbl="node1" presStyleIdx="1" presStyleCnt="4"/>
      <dgm:spPr/>
    </dgm:pt>
    <dgm:pt modelId="{77A9D52F-1D2C-452B-ABA0-6068E5C623F6}" type="pres">
      <dgm:prSet presAssocID="{2831F9CB-A3BA-4937-9EE2-CAD1505A3287}" presName="parentText" presStyleLbl="node1" presStyleIdx="2" presStyleCnt="4">
        <dgm:presLayoutVars>
          <dgm:chMax val="0"/>
          <dgm:bulletEnabled val="1"/>
        </dgm:presLayoutVars>
      </dgm:prSet>
      <dgm:spPr/>
    </dgm:pt>
    <dgm:pt modelId="{1CF2DE45-478F-44CE-9E82-7608B915422A}" type="pres">
      <dgm:prSet presAssocID="{2831F9CB-A3BA-4937-9EE2-CAD1505A3287}" presName="negativeSpace" presStyleCnt="0"/>
      <dgm:spPr/>
    </dgm:pt>
    <dgm:pt modelId="{BF0630AA-059D-4076-A295-DF33FA7EE506}" type="pres">
      <dgm:prSet presAssocID="{2831F9CB-A3BA-4937-9EE2-CAD1505A3287}" presName="childText" presStyleLbl="conFgAcc1" presStyleIdx="2" presStyleCnt="4">
        <dgm:presLayoutVars>
          <dgm:bulletEnabled val="1"/>
        </dgm:presLayoutVars>
      </dgm:prSet>
      <dgm:spPr/>
    </dgm:pt>
    <dgm:pt modelId="{9134918E-11AB-439F-97FC-B6BB58B4A838}" type="pres">
      <dgm:prSet presAssocID="{E7CCC1F3-2CD0-4C3D-91E5-6ACC92F0383C}" presName="spaceBetweenRectangles" presStyleCnt="0"/>
      <dgm:spPr/>
    </dgm:pt>
    <dgm:pt modelId="{892F7C68-A941-4529-B512-EBAD101088F0}" type="pres">
      <dgm:prSet presAssocID="{2FC40801-C3E5-4825-B2E6-E408D28975E7}" presName="parentLin" presStyleCnt="0"/>
      <dgm:spPr/>
    </dgm:pt>
    <dgm:pt modelId="{2877EA92-BA0C-4394-9B53-E9AB37B4BA85}" type="pres">
      <dgm:prSet presAssocID="{2FC40801-C3E5-4825-B2E6-E408D28975E7}" presName="parentLeftMargin" presStyleLbl="node1" presStyleIdx="2" presStyleCnt="4"/>
      <dgm:spPr/>
    </dgm:pt>
    <dgm:pt modelId="{2788DC29-B969-4108-8C0E-251FD6DAF272}" type="pres">
      <dgm:prSet presAssocID="{2FC40801-C3E5-4825-B2E6-E408D28975E7}" presName="parentText" presStyleLbl="node1" presStyleIdx="3" presStyleCnt="4">
        <dgm:presLayoutVars>
          <dgm:chMax val="0"/>
          <dgm:bulletEnabled val="1"/>
        </dgm:presLayoutVars>
      </dgm:prSet>
      <dgm:spPr/>
    </dgm:pt>
    <dgm:pt modelId="{CD9813BA-FAFF-4B76-A0C1-52023F2F7043}" type="pres">
      <dgm:prSet presAssocID="{2FC40801-C3E5-4825-B2E6-E408D28975E7}" presName="negativeSpace" presStyleCnt="0"/>
      <dgm:spPr/>
    </dgm:pt>
    <dgm:pt modelId="{E7FE4358-18EB-4F91-813F-AF29403122E9}" type="pres">
      <dgm:prSet presAssocID="{2FC40801-C3E5-4825-B2E6-E408D28975E7}" presName="childText" presStyleLbl="conFgAcc1" presStyleIdx="3" presStyleCnt="4">
        <dgm:presLayoutVars>
          <dgm:bulletEnabled val="1"/>
        </dgm:presLayoutVars>
      </dgm:prSet>
      <dgm:spPr/>
    </dgm:pt>
  </dgm:ptLst>
  <dgm:cxnLst>
    <dgm:cxn modelId="{BB35EC00-AE46-4305-BB35-0578B978EDC7}" type="presOf" srcId="{2831F9CB-A3BA-4937-9EE2-CAD1505A3287}" destId="{1CFE2F5B-8294-4FF7-A944-A8C85D65150F}" srcOrd="0" destOrd="0" presId="urn:microsoft.com/office/officeart/2005/8/layout/list1"/>
    <dgm:cxn modelId="{4F47AE12-F5D6-4E65-BCB8-16DEA5BCD732}" srcId="{3C40586F-ACF6-423D-B5F8-EDE561322D05}" destId="{2FC40801-C3E5-4825-B2E6-E408D28975E7}" srcOrd="3" destOrd="0" parTransId="{3499BB44-45E8-4476-9F3B-54A7EDE12F10}" sibTransId="{767AB4B6-74AF-4CBD-BA32-F18D4EF2A24B}"/>
    <dgm:cxn modelId="{933C4019-59F6-4311-B50B-2E7B5E0D99E8}" type="presOf" srcId="{2FC40801-C3E5-4825-B2E6-E408D28975E7}" destId="{2788DC29-B969-4108-8C0E-251FD6DAF272}" srcOrd="1" destOrd="0" presId="urn:microsoft.com/office/officeart/2005/8/layout/list1"/>
    <dgm:cxn modelId="{83736231-7695-4BF4-BB89-3A5286D1426D}" type="presOf" srcId="{2FC40801-C3E5-4825-B2E6-E408D28975E7}" destId="{2877EA92-BA0C-4394-9B53-E9AB37B4BA85}" srcOrd="0" destOrd="0" presId="urn:microsoft.com/office/officeart/2005/8/layout/list1"/>
    <dgm:cxn modelId="{9E4BC749-40E2-41EB-8628-5150E34699FB}" srcId="{3C40586F-ACF6-423D-B5F8-EDE561322D05}" destId="{42C3498B-FB82-412F-B48C-B007FE929519}" srcOrd="0" destOrd="0" parTransId="{E549619E-7A90-4302-83E1-1E122AE8955B}" sibTransId="{C8DCDEAD-A352-4E14-BA43-20D3EC82689E}"/>
    <dgm:cxn modelId="{D322BE70-3D44-4478-81B5-44852E55BA66}" type="presOf" srcId="{2831F9CB-A3BA-4937-9EE2-CAD1505A3287}" destId="{77A9D52F-1D2C-452B-ABA0-6068E5C623F6}" srcOrd="1" destOrd="0" presId="urn:microsoft.com/office/officeart/2005/8/layout/list1"/>
    <dgm:cxn modelId="{B09CC356-4940-429A-862F-AE0175E3AAB3}" type="presOf" srcId="{3C40586F-ACF6-423D-B5F8-EDE561322D05}" destId="{DD50C61E-58BC-4839-84EC-134DC1A72B04}" srcOrd="0" destOrd="0" presId="urn:microsoft.com/office/officeart/2005/8/layout/list1"/>
    <dgm:cxn modelId="{E7616EC8-9DC3-4973-9440-5ECBB1123655}" type="presOf" srcId="{42C3498B-FB82-412F-B48C-B007FE929519}" destId="{F4C18B61-9915-457A-8521-3F9744786732}" srcOrd="1" destOrd="0" presId="urn:microsoft.com/office/officeart/2005/8/layout/list1"/>
    <dgm:cxn modelId="{32208DC9-633C-40C9-B873-DD68E4D65121}" srcId="{3C40586F-ACF6-423D-B5F8-EDE561322D05}" destId="{2831F9CB-A3BA-4937-9EE2-CAD1505A3287}" srcOrd="2" destOrd="0" parTransId="{65563B2A-9702-42C0-B97F-9C6D6809FDE5}" sibTransId="{E7CCC1F3-2CD0-4C3D-91E5-6ACC92F0383C}"/>
    <dgm:cxn modelId="{7CB0D8E4-88FE-45A2-BC72-E859FC7A2C62}" type="presOf" srcId="{42C3498B-FB82-412F-B48C-B007FE929519}" destId="{7F412558-C401-4748-9457-2F53EEFEEB25}" srcOrd="0" destOrd="0" presId="urn:microsoft.com/office/officeart/2005/8/layout/list1"/>
    <dgm:cxn modelId="{63D20FE8-DAD1-4AB4-91EE-ECF993501F9F}" type="presOf" srcId="{4829B0CB-9EC7-415F-B41B-0696317B3394}" destId="{59BEE53A-B5B8-4581-9B27-585367FBB29B}" srcOrd="1" destOrd="0" presId="urn:microsoft.com/office/officeart/2005/8/layout/list1"/>
    <dgm:cxn modelId="{4976AAED-E713-42E1-9FD6-324361201098}" srcId="{3C40586F-ACF6-423D-B5F8-EDE561322D05}" destId="{4829B0CB-9EC7-415F-B41B-0696317B3394}" srcOrd="1" destOrd="0" parTransId="{33ADE74C-2465-4375-81F6-B0428AE9DE98}" sibTransId="{9ED44014-8B75-441F-B4F3-AF22B03111FD}"/>
    <dgm:cxn modelId="{AD755EF3-F7F1-4C6B-8411-902764B8A99F}" type="presOf" srcId="{4829B0CB-9EC7-415F-B41B-0696317B3394}" destId="{506D9D64-3572-47A3-B9E1-DB6F69485892}" srcOrd="0" destOrd="0" presId="urn:microsoft.com/office/officeart/2005/8/layout/list1"/>
    <dgm:cxn modelId="{78819CAD-44FD-49F4-A383-6891E66C33C7}" type="presParOf" srcId="{DD50C61E-58BC-4839-84EC-134DC1A72B04}" destId="{D7919DDF-673F-4E9D-9A81-B83F19705483}" srcOrd="0" destOrd="0" presId="urn:microsoft.com/office/officeart/2005/8/layout/list1"/>
    <dgm:cxn modelId="{14164445-2202-4775-8750-B3C9BF8E0A05}" type="presParOf" srcId="{D7919DDF-673F-4E9D-9A81-B83F19705483}" destId="{7F412558-C401-4748-9457-2F53EEFEEB25}" srcOrd="0" destOrd="0" presId="urn:microsoft.com/office/officeart/2005/8/layout/list1"/>
    <dgm:cxn modelId="{7B94CAE3-79B7-46C4-90BB-EC808974C455}" type="presParOf" srcId="{D7919DDF-673F-4E9D-9A81-B83F19705483}" destId="{F4C18B61-9915-457A-8521-3F9744786732}" srcOrd="1" destOrd="0" presId="urn:microsoft.com/office/officeart/2005/8/layout/list1"/>
    <dgm:cxn modelId="{BE9BA514-0BA0-42C4-8B28-92350C9B175B}" type="presParOf" srcId="{DD50C61E-58BC-4839-84EC-134DC1A72B04}" destId="{9D717C61-52DA-44BB-BD33-BB987A4D6A7A}" srcOrd="1" destOrd="0" presId="urn:microsoft.com/office/officeart/2005/8/layout/list1"/>
    <dgm:cxn modelId="{06A6DDF7-E109-4950-8ADF-1CE35281EFB5}" type="presParOf" srcId="{DD50C61E-58BC-4839-84EC-134DC1A72B04}" destId="{6DAA4696-9AEE-4CEE-8318-4D54308C5DA9}" srcOrd="2" destOrd="0" presId="urn:microsoft.com/office/officeart/2005/8/layout/list1"/>
    <dgm:cxn modelId="{883ED02A-B097-43BD-82EB-D6C00A33FBDC}" type="presParOf" srcId="{DD50C61E-58BC-4839-84EC-134DC1A72B04}" destId="{D9FCC92C-EB6F-4B86-BD86-BD32473B4F36}" srcOrd="3" destOrd="0" presId="urn:microsoft.com/office/officeart/2005/8/layout/list1"/>
    <dgm:cxn modelId="{F93602F2-7591-4210-8E52-FA04B95982C9}" type="presParOf" srcId="{DD50C61E-58BC-4839-84EC-134DC1A72B04}" destId="{7ACE0083-CE86-49B2-B078-157083569D62}" srcOrd="4" destOrd="0" presId="urn:microsoft.com/office/officeart/2005/8/layout/list1"/>
    <dgm:cxn modelId="{8500ACFE-51D8-43C5-8D29-FBDCC40CA747}" type="presParOf" srcId="{7ACE0083-CE86-49B2-B078-157083569D62}" destId="{506D9D64-3572-47A3-B9E1-DB6F69485892}" srcOrd="0" destOrd="0" presId="urn:microsoft.com/office/officeart/2005/8/layout/list1"/>
    <dgm:cxn modelId="{B3F9B990-00EF-4B8B-B68A-02795C22C0E1}" type="presParOf" srcId="{7ACE0083-CE86-49B2-B078-157083569D62}" destId="{59BEE53A-B5B8-4581-9B27-585367FBB29B}" srcOrd="1" destOrd="0" presId="urn:microsoft.com/office/officeart/2005/8/layout/list1"/>
    <dgm:cxn modelId="{645D27D9-3F3A-41F9-A89B-BDA8350E61C5}" type="presParOf" srcId="{DD50C61E-58BC-4839-84EC-134DC1A72B04}" destId="{04252AD9-2CE1-44CC-A611-8955A8398625}" srcOrd="5" destOrd="0" presId="urn:microsoft.com/office/officeart/2005/8/layout/list1"/>
    <dgm:cxn modelId="{438CA1B6-ED4F-468D-9F21-B77DDC836D96}" type="presParOf" srcId="{DD50C61E-58BC-4839-84EC-134DC1A72B04}" destId="{4F639BE9-25A8-4663-8021-8A7819E3E27A}" srcOrd="6" destOrd="0" presId="urn:microsoft.com/office/officeart/2005/8/layout/list1"/>
    <dgm:cxn modelId="{1FE83DC3-2AD0-4D1B-98CD-CD34AE2BDA68}" type="presParOf" srcId="{DD50C61E-58BC-4839-84EC-134DC1A72B04}" destId="{B0FD0E66-03B0-487E-8B89-9912456FCC89}" srcOrd="7" destOrd="0" presId="urn:microsoft.com/office/officeart/2005/8/layout/list1"/>
    <dgm:cxn modelId="{F888440A-689D-415F-8931-ECDAA03DA08F}" type="presParOf" srcId="{DD50C61E-58BC-4839-84EC-134DC1A72B04}" destId="{71EEAFAF-8D22-43F5-BED8-A34683E84F23}" srcOrd="8" destOrd="0" presId="urn:microsoft.com/office/officeart/2005/8/layout/list1"/>
    <dgm:cxn modelId="{80AACA25-980B-4314-8E1D-04528EB20517}" type="presParOf" srcId="{71EEAFAF-8D22-43F5-BED8-A34683E84F23}" destId="{1CFE2F5B-8294-4FF7-A944-A8C85D65150F}" srcOrd="0" destOrd="0" presId="urn:microsoft.com/office/officeart/2005/8/layout/list1"/>
    <dgm:cxn modelId="{8DB70142-908F-443D-A014-1963F59E3BFF}" type="presParOf" srcId="{71EEAFAF-8D22-43F5-BED8-A34683E84F23}" destId="{77A9D52F-1D2C-452B-ABA0-6068E5C623F6}" srcOrd="1" destOrd="0" presId="urn:microsoft.com/office/officeart/2005/8/layout/list1"/>
    <dgm:cxn modelId="{D9D9909B-F005-437E-A629-38C33BFC91FD}" type="presParOf" srcId="{DD50C61E-58BC-4839-84EC-134DC1A72B04}" destId="{1CF2DE45-478F-44CE-9E82-7608B915422A}" srcOrd="9" destOrd="0" presId="urn:microsoft.com/office/officeart/2005/8/layout/list1"/>
    <dgm:cxn modelId="{90B2C1E9-1B02-4937-AB8B-AC07148536D8}" type="presParOf" srcId="{DD50C61E-58BC-4839-84EC-134DC1A72B04}" destId="{BF0630AA-059D-4076-A295-DF33FA7EE506}" srcOrd="10" destOrd="0" presId="urn:microsoft.com/office/officeart/2005/8/layout/list1"/>
    <dgm:cxn modelId="{427D79F8-CDC8-4CB0-8592-0F2463FCB400}" type="presParOf" srcId="{DD50C61E-58BC-4839-84EC-134DC1A72B04}" destId="{9134918E-11AB-439F-97FC-B6BB58B4A838}" srcOrd="11" destOrd="0" presId="urn:microsoft.com/office/officeart/2005/8/layout/list1"/>
    <dgm:cxn modelId="{63901A69-C4D7-4E57-9D53-223403C6BB9C}" type="presParOf" srcId="{DD50C61E-58BC-4839-84EC-134DC1A72B04}" destId="{892F7C68-A941-4529-B512-EBAD101088F0}" srcOrd="12" destOrd="0" presId="urn:microsoft.com/office/officeart/2005/8/layout/list1"/>
    <dgm:cxn modelId="{29FFB762-7972-4D7F-A44E-20A0A37708D6}" type="presParOf" srcId="{892F7C68-A941-4529-B512-EBAD101088F0}" destId="{2877EA92-BA0C-4394-9B53-E9AB37B4BA85}" srcOrd="0" destOrd="0" presId="urn:microsoft.com/office/officeart/2005/8/layout/list1"/>
    <dgm:cxn modelId="{369A7911-315D-4618-A477-0DB88E9B4A49}" type="presParOf" srcId="{892F7C68-A941-4529-B512-EBAD101088F0}" destId="{2788DC29-B969-4108-8C0E-251FD6DAF272}" srcOrd="1" destOrd="0" presId="urn:microsoft.com/office/officeart/2005/8/layout/list1"/>
    <dgm:cxn modelId="{558AF349-130C-41BA-A9AF-AAA5A990EAAD}" type="presParOf" srcId="{DD50C61E-58BC-4839-84EC-134DC1A72B04}" destId="{CD9813BA-FAFF-4B76-A0C1-52023F2F7043}" srcOrd="13" destOrd="0" presId="urn:microsoft.com/office/officeart/2005/8/layout/list1"/>
    <dgm:cxn modelId="{BAEAD7C8-F155-4130-998F-46A88EDA9065}" type="presParOf" srcId="{DD50C61E-58BC-4839-84EC-134DC1A72B04}" destId="{E7FE4358-18EB-4F91-813F-AF29403122E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03C47C-6C21-45D8-98C1-6CE10E1FD859}"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CR"/>
        </a:p>
      </dgm:t>
    </dgm:pt>
    <dgm:pt modelId="{4464F281-B7C2-470D-BEBC-1EAFEA9F543A}">
      <dgm:prSet phldrT="[Texto]" custT="1"/>
      <dgm:spPr/>
      <dgm:t>
        <a:bodyPr/>
        <a:lstStyle/>
        <a:p>
          <a:pPr algn="just"/>
          <a:r>
            <a:rPr lang="es-CR" sz="1100">
              <a:latin typeface="HendersonSansW00-BasicLight" panose="02000505030000020004" pitchFamily="2" charset="0"/>
            </a:rPr>
            <a:t>Tiempos extensos del BM para la entrega de No Objeciones</a:t>
          </a:r>
        </a:p>
      </dgm:t>
    </dgm:pt>
    <dgm:pt modelId="{8362B4F3-D959-45B0-81CF-753A4D707D61}" type="parTrans" cxnId="{5050033F-1838-40C5-A327-B3D0A343DDB7}">
      <dgm:prSet/>
      <dgm:spPr/>
      <dgm:t>
        <a:bodyPr/>
        <a:lstStyle/>
        <a:p>
          <a:endParaRPr lang="es-CR" sz="1100">
            <a:latin typeface="HendersonSansW00-BasicLight" panose="02000505030000020004" pitchFamily="2" charset="0"/>
          </a:endParaRPr>
        </a:p>
      </dgm:t>
    </dgm:pt>
    <dgm:pt modelId="{94F43CEC-272C-4018-9639-B2F4AE3FF554}" type="sibTrans" cxnId="{5050033F-1838-40C5-A327-B3D0A343DDB7}">
      <dgm:prSet/>
      <dgm:spPr/>
      <dgm:t>
        <a:bodyPr/>
        <a:lstStyle/>
        <a:p>
          <a:endParaRPr lang="es-CR" sz="1100">
            <a:latin typeface="HendersonSansW00-BasicLight" panose="02000505030000020004" pitchFamily="2" charset="0"/>
          </a:endParaRPr>
        </a:p>
      </dgm:t>
    </dgm:pt>
    <dgm:pt modelId="{D4DB6721-1696-47E7-898D-8381A8E7654E}">
      <dgm:prSet phldrT="[Texto]" custT="1"/>
      <dgm:spPr/>
      <dgm:t>
        <a:bodyPr/>
        <a:lstStyle/>
        <a:p>
          <a:pPr algn="just"/>
          <a:r>
            <a:rPr lang="es-CR" sz="1100">
              <a:latin typeface="HendersonSansW00-BasicLight" panose="02000505030000020004" pitchFamily="2" charset="0"/>
            </a:rPr>
            <a:t>Dificultades administrativas internas (Ministerio de Hacienda) generan retrasos en la firma de los COTS.</a:t>
          </a:r>
        </a:p>
      </dgm:t>
    </dgm:pt>
    <dgm:pt modelId="{B3085926-9046-4B1D-B0E0-87262F07787D}" type="parTrans" cxnId="{24097D57-7953-4BC5-8C8C-BB1F35116B1B}">
      <dgm:prSet/>
      <dgm:spPr/>
      <dgm:t>
        <a:bodyPr/>
        <a:lstStyle/>
        <a:p>
          <a:endParaRPr lang="es-CR" sz="1100"/>
        </a:p>
      </dgm:t>
    </dgm:pt>
    <dgm:pt modelId="{3E6FAC43-B8B2-4EA7-BD64-462A8E4C3024}" type="sibTrans" cxnId="{24097D57-7953-4BC5-8C8C-BB1F35116B1B}">
      <dgm:prSet/>
      <dgm:spPr/>
      <dgm:t>
        <a:bodyPr/>
        <a:lstStyle/>
        <a:p>
          <a:endParaRPr lang="es-CR" sz="1100"/>
        </a:p>
      </dgm:t>
    </dgm:pt>
    <dgm:pt modelId="{0DE57C80-6E46-4217-B1C3-368A6F6A9D40}">
      <dgm:prSet phldrT="[Texto]" custT="1"/>
      <dgm:spPr/>
      <dgm:t>
        <a:bodyPr/>
        <a:lstStyle/>
        <a:p>
          <a:pPr algn="just"/>
          <a:r>
            <a:rPr lang="es-CR" sz="1100">
              <a:latin typeface="HendersonSansW00-BasicLight" panose="02000505030000020004" pitchFamily="2" charset="0"/>
            </a:rPr>
            <a:t>No se cuenta con el Plan de Adquisiciones definitivo (ajustes constantes).</a:t>
          </a:r>
        </a:p>
      </dgm:t>
    </dgm:pt>
    <dgm:pt modelId="{E879FB8F-DCF3-489D-AF76-25930864ECEC}" type="parTrans" cxnId="{B0C8B33E-4364-4BE9-9D17-1EDBA638B1FD}">
      <dgm:prSet/>
      <dgm:spPr/>
      <dgm:t>
        <a:bodyPr/>
        <a:lstStyle/>
        <a:p>
          <a:endParaRPr lang="es-CR" sz="1100"/>
        </a:p>
      </dgm:t>
    </dgm:pt>
    <dgm:pt modelId="{1F1CE440-6C26-454C-9C98-4060FF8B683B}" type="sibTrans" cxnId="{B0C8B33E-4364-4BE9-9D17-1EDBA638B1FD}">
      <dgm:prSet/>
      <dgm:spPr/>
      <dgm:t>
        <a:bodyPr/>
        <a:lstStyle/>
        <a:p>
          <a:endParaRPr lang="es-CR" sz="1100"/>
        </a:p>
      </dgm:t>
    </dgm:pt>
    <dgm:pt modelId="{0A72007E-B7AC-42EE-983B-A21E185C2C91}">
      <dgm:prSet phldrT="[Texto]" custT="1"/>
      <dgm:spPr/>
      <dgm:t>
        <a:bodyPr/>
        <a:lstStyle/>
        <a:p>
          <a:pPr algn="just"/>
          <a:r>
            <a:rPr lang="es-CR" sz="1100">
              <a:latin typeface="HendersonSansW00-BasicLight" panose="02000505030000020004" pitchFamily="2" charset="0"/>
            </a:rPr>
            <a:t>Dificultades para realizar pagos directos podrían afectar los pagos oportunos de los COTS y otras contrataciones.</a:t>
          </a:r>
        </a:p>
      </dgm:t>
    </dgm:pt>
    <dgm:pt modelId="{3F4EB90B-5075-4227-96E5-03609A92F2F1}" type="parTrans" cxnId="{2693EBFF-F3A9-45EF-AFAC-5A20AE804E66}">
      <dgm:prSet/>
      <dgm:spPr/>
      <dgm:t>
        <a:bodyPr/>
        <a:lstStyle/>
        <a:p>
          <a:endParaRPr lang="es-CR" sz="1100"/>
        </a:p>
      </dgm:t>
    </dgm:pt>
    <dgm:pt modelId="{5B989E5F-084F-476C-AB87-73E9DACEA659}" type="sibTrans" cxnId="{2693EBFF-F3A9-45EF-AFAC-5A20AE804E66}">
      <dgm:prSet/>
      <dgm:spPr/>
      <dgm:t>
        <a:bodyPr/>
        <a:lstStyle/>
        <a:p>
          <a:endParaRPr lang="es-CR" sz="1100"/>
        </a:p>
      </dgm:t>
    </dgm:pt>
    <dgm:pt modelId="{449F9FD3-5102-480E-BA31-9DAFCDA5B01A}" type="pres">
      <dgm:prSet presAssocID="{1503C47C-6C21-45D8-98C1-6CE10E1FD859}" presName="Name0" presStyleCnt="0">
        <dgm:presLayoutVars>
          <dgm:dir/>
          <dgm:resizeHandles val="exact"/>
        </dgm:presLayoutVars>
      </dgm:prSet>
      <dgm:spPr/>
    </dgm:pt>
    <dgm:pt modelId="{918F9DD7-A98B-495A-9230-D67ADC18DFA5}" type="pres">
      <dgm:prSet presAssocID="{4464F281-B7C2-470D-BEBC-1EAFEA9F543A}" presName="composite" presStyleCnt="0"/>
      <dgm:spPr/>
    </dgm:pt>
    <dgm:pt modelId="{EF9E0E45-46FD-4FB4-B20A-0E2A527938BF}" type="pres">
      <dgm:prSet presAssocID="{4464F281-B7C2-470D-BEBC-1EAFEA9F543A}" presName="rect1" presStyleLbl="trAlignAcc1" presStyleIdx="0" presStyleCnt="4">
        <dgm:presLayoutVars>
          <dgm:bulletEnabled val="1"/>
        </dgm:presLayoutVars>
      </dgm:prSet>
      <dgm:spPr/>
    </dgm:pt>
    <dgm:pt modelId="{5EA44024-7D8D-4A87-A5D2-112D1269C9A8}" type="pres">
      <dgm:prSet presAssocID="{4464F281-B7C2-470D-BEBC-1EAFEA9F543A}"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07000" r="-107000"/>
          </a:stretch>
        </a:blipFill>
      </dgm:spPr>
    </dgm:pt>
    <dgm:pt modelId="{8902DB20-57C9-4973-8A92-62FC49F94014}" type="pres">
      <dgm:prSet presAssocID="{94F43CEC-272C-4018-9639-B2F4AE3FF554}" presName="sibTrans" presStyleCnt="0"/>
      <dgm:spPr/>
    </dgm:pt>
    <dgm:pt modelId="{84F08054-3E4C-45C2-AEAA-201AF039F3D3}" type="pres">
      <dgm:prSet presAssocID="{D4DB6721-1696-47E7-898D-8381A8E7654E}" presName="composite" presStyleCnt="0"/>
      <dgm:spPr/>
    </dgm:pt>
    <dgm:pt modelId="{75F083C6-A68C-45AE-B92B-8E43827F88FA}" type="pres">
      <dgm:prSet presAssocID="{D4DB6721-1696-47E7-898D-8381A8E7654E}" presName="rect1" presStyleLbl="trAlignAcc1" presStyleIdx="1" presStyleCnt="4">
        <dgm:presLayoutVars>
          <dgm:bulletEnabled val="1"/>
        </dgm:presLayoutVars>
      </dgm:prSet>
      <dgm:spPr/>
    </dgm:pt>
    <dgm:pt modelId="{33606796-8266-4946-A276-79C51E7D635F}" type="pres">
      <dgm:prSet presAssocID="{D4DB6721-1696-47E7-898D-8381A8E7654E}"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78F6A1B9-0500-4A9E-9D6B-C244866BF957}" type="pres">
      <dgm:prSet presAssocID="{3E6FAC43-B8B2-4EA7-BD64-462A8E4C3024}" presName="sibTrans" presStyleCnt="0"/>
      <dgm:spPr/>
    </dgm:pt>
    <dgm:pt modelId="{DB0AD2BE-8DA0-4C09-AF7E-17DBA0FED09C}" type="pres">
      <dgm:prSet presAssocID="{0DE57C80-6E46-4217-B1C3-368A6F6A9D40}" presName="composite" presStyleCnt="0"/>
      <dgm:spPr/>
    </dgm:pt>
    <dgm:pt modelId="{6E74A7BA-5933-4FD3-968D-95005F41C613}" type="pres">
      <dgm:prSet presAssocID="{0DE57C80-6E46-4217-B1C3-368A6F6A9D40}" presName="rect1" presStyleLbl="trAlignAcc1" presStyleIdx="2" presStyleCnt="4">
        <dgm:presLayoutVars>
          <dgm:bulletEnabled val="1"/>
        </dgm:presLayoutVars>
      </dgm:prSet>
      <dgm:spPr/>
    </dgm:pt>
    <dgm:pt modelId="{BD0042D0-9FF5-4EDF-9E0B-329EF69101FF}" type="pres">
      <dgm:prSet presAssocID="{0DE57C80-6E46-4217-B1C3-368A6F6A9D40}"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4000" r="-84000"/>
          </a:stretch>
        </a:blipFill>
      </dgm:spPr>
    </dgm:pt>
    <dgm:pt modelId="{4B72E5A4-AA0A-4000-8478-28204056F991}" type="pres">
      <dgm:prSet presAssocID="{1F1CE440-6C26-454C-9C98-4060FF8B683B}" presName="sibTrans" presStyleCnt="0"/>
      <dgm:spPr/>
    </dgm:pt>
    <dgm:pt modelId="{8A3F30CF-877F-4F3F-9C70-C14580729357}" type="pres">
      <dgm:prSet presAssocID="{0A72007E-B7AC-42EE-983B-A21E185C2C91}" presName="composite" presStyleCnt="0"/>
      <dgm:spPr/>
    </dgm:pt>
    <dgm:pt modelId="{26E4FF24-B7B1-4E35-AFCA-BFA5762D37DF}" type="pres">
      <dgm:prSet presAssocID="{0A72007E-B7AC-42EE-983B-A21E185C2C91}" presName="rect1" presStyleLbl="trAlignAcc1" presStyleIdx="3" presStyleCnt="4">
        <dgm:presLayoutVars>
          <dgm:bulletEnabled val="1"/>
        </dgm:presLayoutVars>
      </dgm:prSet>
      <dgm:spPr/>
    </dgm:pt>
    <dgm:pt modelId="{0F769206-07DB-4BD4-B3ED-593DFAC2173F}" type="pres">
      <dgm:prSet presAssocID="{0A72007E-B7AC-42EE-983B-A21E185C2C91}" presName="rect2"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51000" r="-51000"/>
          </a:stretch>
        </a:blipFill>
      </dgm:spPr>
    </dgm:pt>
  </dgm:ptLst>
  <dgm:cxnLst>
    <dgm:cxn modelId="{38715D00-598E-42BB-9E84-5A1FBCCF9CB2}" type="presOf" srcId="{D4DB6721-1696-47E7-898D-8381A8E7654E}" destId="{75F083C6-A68C-45AE-B92B-8E43827F88FA}" srcOrd="0" destOrd="0" presId="urn:microsoft.com/office/officeart/2008/layout/PictureStrips"/>
    <dgm:cxn modelId="{9738B33E-9AD1-401E-B646-568589967380}" type="presOf" srcId="{0DE57C80-6E46-4217-B1C3-368A6F6A9D40}" destId="{6E74A7BA-5933-4FD3-968D-95005F41C613}" srcOrd="0" destOrd="0" presId="urn:microsoft.com/office/officeart/2008/layout/PictureStrips"/>
    <dgm:cxn modelId="{B0C8B33E-4364-4BE9-9D17-1EDBA638B1FD}" srcId="{1503C47C-6C21-45D8-98C1-6CE10E1FD859}" destId="{0DE57C80-6E46-4217-B1C3-368A6F6A9D40}" srcOrd="2" destOrd="0" parTransId="{E879FB8F-DCF3-489D-AF76-25930864ECEC}" sibTransId="{1F1CE440-6C26-454C-9C98-4060FF8B683B}"/>
    <dgm:cxn modelId="{5050033F-1838-40C5-A327-B3D0A343DDB7}" srcId="{1503C47C-6C21-45D8-98C1-6CE10E1FD859}" destId="{4464F281-B7C2-470D-BEBC-1EAFEA9F543A}" srcOrd="0" destOrd="0" parTransId="{8362B4F3-D959-45B0-81CF-753A4D707D61}" sibTransId="{94F43CEC-272C-4018-9639-B2F4AE3FF554}"/>
    <dgm:cxn modelId="{B9F24C60-2BBB-427F-AC09-CDA583B54BA6}" type="presOf" srcId="{1503C47C-6C21-45D8-98C1-6CE10E1FD859}" destId="{449F9FD3-5102-480E-BA31-9DAFCDA5B01A}" srcOrd="0" destOrd="0" presId="urn:microsoft.com/office/officeart/2008/layout/PictureStrips"/>
    <dgm:cxn modelId="{DD3EB363-557C-4865-B0E6-FCF27397E437}" type="presOf" srcId="{4464F281-B7C2-470D-BEBC-1EAFEA9F543A}" destId="{EF9E0E45-46FD-4FB4-B20A-0E2A527938BF}" srcOrd="0" destOrd="0" presId="urn:microsoft.com/office/officeart/2008/layout/PictureStrips"/>
    <dgm:cxn modelId="{24097D57-7953-4BC5-8C8C-BB1F35116B1B}" srcId="{1503C47C-6C21-45D8-98C1-6CE10E1FD859}" destId="{D4DB6721-1696-47E7-898D-8381A8E7654E}" srcOrd="1" destOrd="0" parTransId="{B3085926-9046-4B1D-B0E0-87262F07787D}" sibTransId="{3E6FAC43-B8B2-4EA7-BD64-462A8E4C3024}"/>
    <dgm:cxn modelId="{A41151EB-26A5-4C15-A352-DCBC35374E68}" type="presOf" srcId="{0A72007E-B7AC-42EE-983B-A21E185C2C91}" destId="{26E4FF24-B7B1-4E35-AFCA-BFA5762D37DF}" srcOrd="0" destOrd="0" presId="urn:microsoft.com/office/officeart/2008/layout/PictureStrips"/>
    <dgm:cxn modelId="{2693EBFF-F3A9-45EF-AFAC-5A20AE804E66}" srcId="{1503C47C-6C21-45D8-98C1-6CE10E1FD859}" destId="{0A72007E-B7AC-42EE-983B-A21E185C2C91}" srcOrd="3" destOrd="0" parTransId="{3F4EB90B-5075-4227-96E5-03609A92F2F1}" sibTransId="{5B989E5F-084F-476C-AB87-73E9DACEA659}"/>
    <dgm:cxn modelId="{FCE97DC4-DDCD-45D6-9B11-7E73B3E4DD9D}" type="presParOf" srcId="{449F9FD3-5102-480E-BA31-9DAFCDA5B01A}" destId="{918F9DD7-A98B-495A-9230-D67ADC18DFA5}" srcOrd="0" destOrd="0" presId="urn:microsoft.com/office/officeart/2008/layout/PictureStrips"/>
    <dgm:cxn modelId="{038B815D-DFC5-4888-890C-CD624AAD4B9D}" type="presParOf" srcId="{918F9DD7-A98B-495A-9230-D67ADC18DFA5}" destId="{EF9E0E45-46FD-4FB4-B20A-0E2A527938BF}" srcOrd="0" destOrd="0" presId="urn:microsoft.com/office/officeart/2008/layout/PictureStrips"/>
    <dgm:cxn modelId="{CFEB1C11-218E-4AE9-89B1-0DE05D937251}" type="presParOf" srcId="{918F9DD7-A98B-495A-9230-D67ADC18DFA5}" destId="{5EA44024-7D8D-4A87-A5D2-112D1269C9A8}" srcOrd="1" destOrd="0" presId="urn:microsoft.com/office/officeart/2008/layout/PictureStrips"/>
    <dgm:cxn modelId="{C2F5F8A8-F75E-491A-979F-A10392850BEF}" type="presParOf" srcId="{449F9FD3-5102-480E-BA31-9DAFCDA5B01A}" destId="{8902DB20-57C9-4973-8A92-62FC49F94014}" srcOrd="1" destOrd="0" presId="urn:microsoft.com/office/officeart/2008/layout/PictureStrips"/>
    <dgm:cxn modelId="{09D81D69-060D-4BBD-BC1D-D2767C79AF9E}" type="presParOf" srcId="{449F9FD3-5102-480E-BA31-9DAFCDA5B01A}" destId="{84F08054-3E4C-45C2-AEAA-201AF039F3D3}" srcOrd="2" destOrd="0" presId="urn:microsoft.com/office/officeart/2008/layout/PictureStrips"/>
    <dgm:cxn modelId="{CE72D86F-89EA-4E61-A462-36BDB010E59C}" type="presParOf" srcId="{84F08054-3E4C-45C2-AEAA-201AF039F3D3}" destId="{75F083C6-A68C-45AE-B92B-8E43827F88FA}" srcOrd="0" destOrd="0" presId="urn:microsoft.com/office/officeart/2008/layout/PictureStrips"/>
    <dgm:cxn modelId="{B1B2C864-1826-4961-9D3C-E920ABD7C9E0}" type="presParOf" srcId="{84F08054-3E4C-45C2-AEAA-201AF039F3D3}" destId="{33606796-8266-4946-A276-79C51E7D635F}" srcOrd="1" destOrd="0" presId="urn:microsoft.com/office/officeart/2008/layout/PictureStrips"/>
    <dgm:cxn modelId="{6DEF7017-0033-4B48-BA22-C1E0B61A03E2}" type="presParOf" srcId="{449F9FD3-5102-480E-BA31-9DAFCDA5B01A}" destId="{78F6A1B9-0500-4A9E-9D6B-C244866BF957}" srcOrd="3" destOrd="0" presId="urn:microsoft.com/office/officeart/2008/layout/PictureStrips"/>
    <dgm:cxn modelId="{0491C629-3406-4536-99D7-2C5366666240}" type="presParOf" srcId="{449F9FD3-5102-480E-BA31-9DAFCDA5B01A}" destId="{DB0AD2BE-8DA0-4C09-AF7E-17DBA0FED09C}" srcOrd="4" destOrd="0" presId="urn:microsoft.com/office/officeart/2008/layout/PictureStrips"/>
    <dgm:cxn modelId="{28A65F21-25EA-406A-8777-C96095295A8A}" type="presParOf" srcId="{DB0AD2BE-8DA0-4C09-AF7E-17DBA0FED09C}" destId="{6E74A7BA-5933-4FD3-968D-95005F41C613}" srcOrd="0" destOrd="0" presId="urn:microsoft.com/office/officeart/2008/layout/PictureStrips"/>
    <dgm:cxn modelId="{9885C31C-15ED-4F8C-85B7-1DAB90FFB57F}" type="presParOf" srcId="{DB0AD2BE-8DA0-4C09-AF7E-17DBA0FED09C}" destId="{BD0042D0-9FF5-4EDF-9E0B-329EF69101FF}" srcOrd="1" destOrd="0" presId="urn:microsoft.com/office/officeart/2008/layout/PictureStrips"/>
    <dgm:cxn modelId="{6A572384-684A-4649-8AD5-8B06888E4D68}" type="presParOf" srcId="{449F9FD3-5102-480E-BA31-9DAFCDA5B01A}" destId="{4B72E5A4-AA0A-4000-8478-28204056F991}" srcOrd="5" destOrd="0" presId="urn:microsoft.com/office/officeart/2008/layout/PictureStrips"/>
    <dgm:cxn modelId="{6AEF77D8-3296-41F0-B285-CC057B9973BE}" type="presParOf" srcId="{449F9FD3-5102-480E-BA31-9DAFCDA5B01A}" destId="{8A3F30CF-877F-4F3F-9C70-C14580729357}" srcOrd="6" destOrd="0" presId="urn:microsoft.com/office/officeart/2008/layout/PictureStrips"/>
    <dgm:cxn modelId="{7DAD1B2D-2AB0-41ED-AD7C-A9CF8CC2BA69}" type="presParOf" srcId="{8A3F30CF-877F-4F3F-9C70-C14580729357}" destId="{26E4FF24-B7B1-4E35-AFCA-BFA5762D37DF}" srcOrd="0" destOrd="0" presId="urn:microsoft.com/office/officeart/2008/layout/PictureStrips"/>
    <dgm:cxn modelId="{9571808F-CD1B-4F86-80F4-E10762477676}" type="presParOf" srcId="{8A3F30CF-877F-4F3F-9C70-C14580729357}" destId="{0F769206-07DB-4BD4-B3ED-593DFAC2173F}"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03C47C-6C21-45D8-98C1-6CE10E1FD85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80DB1954-977A-4629-9F2B-FE59C3B0BFEA}">
      <dgm:prSet phldrT="[Texto]" custT="1"/>
      <dgm:spPr/>
      <dgm:t>
        <a:bodyPr/>
        <a:lstStyle/>
        <a:p>
          <a:r>
            <a:rPr lang="es-ES" sz="1000">
              <a:latin typeface="HendersonSansW00-BasicLight" panose="02000505030000020004" pitchFamily="2" charset="0"/>
            </a:rPr>
            <a:t>Cronograma del Proyecto:</a:t>
          </a:r>
          <a:endParaRPr lang="es-CR" sz="1000" b="1">
            <a:solidFill>
              <a:schemeClr val="tx2"/>
            </a:solidFill>
            <a:latin typeface="HendersonSansW00-BasicLight" panose="02000505030000020004" pitchFamily="2" charset="0"/>
          </a:endParaRPr>
        </a:p>
      </dgm:t>
    </dgm:pt>
    <dgm:pt modelId="{A9E34C08-0D97-4AD4-85E3-37F5814D9F65}" type="parTrans" cxnId="{4ABA7321-34E8-4C08-A9F2-C3B252645D5D}">
      <dgm:prSet/>
      <dgm:spPr/>
      <dgm:t>
        <a:bodyPr/>
        <a:lstStyle/>
        <a:p>
          <a:endParaRPr lang="es-CR" sz="1000" b="0">
            <a:solidFill>
              <a:schemeClr val="tx2"/>
            </a:solidFill>
            <a:latin typeface="HendersonSansW00-BasicLight" panose="02000505030000020004" pitchFamily="2" charset="0"/>
          </a:endParaRPr>
        </a:p>
      </dgm:t>
    </dgm:pt>
    <dgm:pt modelId="{A6D9D1C0-45BF-46B6-B0F9-4C47C984B5BF}" type="sibTrans" cxnId="{4ABA7321-34E8-4C08-A9F2-C3B252645D5D}">
      <dgm:prSet/>
      <dgm:spPr/>
      <dgm:t>
        <a:bodyPr/>
        <a:lstStyle/>
        <a:p>
          <a:endParaRPr lang="es-CR" sz="1000" b="0">
            <a:solidFill>
              <a:schemeClr val="tx2"/>
            </a:solidFill>
            <a:latin typeface="HendersonSansW00-BasicLight" panose="02000505030000020004" pitchFamily="2" charset="0"/>
          </a:endParaRPr>
        </a:p>
      </dgm:t>
    </dgm:pt>
    <dgm:pt modelId="{9ABDF83F-F624-4ABA-B048-DA7A0E54D286}">
      <dgm:prSet custT="1"/>
      <dgm:spPr/>
      <dgm:t>
        <a:bodyPr/>
        <a:lstStyle/>
        <a:p>
          <a:r>
            <a:rPr lang="es-ES" sz="1000">
              <a:latin typeface="HendersonSansW00-BasicLight" panose="02000505030000020004" pitchFamily="2" charset="0"/>
            </a:rPr>
            <a:t>No Objeciones:</a:t>
          </a:r>
          <a:endParaRPr lang="es-CR" sz="1000">
            <a:latin typeface="HendersonSansW00-BasicLight" panose="02000505030000020004" pitchFamily="2" charset="0"/>
          </a:endParaRPr>
        </a:p>
      </dgm:t>
    </dgm:pt>
    <dgm:pt modelId="{60B056F3-9C87-43AF-9FE1-853A2B58E121}" type="parTrans" cxnId="{6EF67F54-2838-4F0D-94E5-26D64E0147F2}">
      <dgm:prSet/>
      <dgm:spPr/>
      <dgm:t>
        <a:bodyPr/>
        <a:lstStyle/>
        <a:p>
          <a:endParaRPr lang="es-CR" sz="1000">
            <a:latin typeface="HendersonSansW00-BasicLight" panose="02000505030000020004" pitchFamily="2" charset="0"/>
          </a:endParaRPr>
        </a:p>
      </dgm:t>
    </dgm:pt>
    <dgm:pt modelId="{C38D4880-A40E-4EB5-B660-9010B42505C3}" type="sibTrans" cxnId="{6EF67F54-2838-4F0D-94E5-26D64E0147F2}">
      <dgm:prSet/>
      <dgm:spPr/>
      <dgm:t>
        <a:bodyPr/>
        <a:lstStyle/>
        <a:p>
          <a:endParaRPr lang="es-CR" sz="1000">
            <a:latin typeface="HendersonSansW00-BasicLight" panose="02000505030000020004" pitchFamily="2" charset="0"/>
          </a:endParaRPr>
        </a:p>
      </dgm:t>
    </dgm:pt>
    <dgm:pt modelId="{DF5E02FD-1225-4F98-8293-9695620277FD}">
      <dgm:prSet custT="1"/>
      <dgm:spPr/>
      <dgm:t>
        <a:bodyPr/>
        <a:lstStyle/>
        <a:p>
          <a:r>
            <a:rPr lang="es-ES" sz="1000">
              <a:latin typeface="HendersonSansW00-BasicLight" panose="02000505030000020004" pitchFamily="2" charset="0"/>
            </a:rPr>
            <a:t>Pan de Adquisiciones:</a:t>
          </a:r>
          <a:endParaRPr lang="es-CR" sz="1000">
            <a:latin typeface="HendersonSansW00-BasicLight" panose="02000505030000020004" pitchFamily="2" charset="0"/>
          </a:endParaRPr>
        </a:p>
      </dgm:t>
    </dgm:pt>
    <dgm:pt modelId="{17CADB7A-DE8C-4970-AC9F-B591525E0E4D}" type="parTrans" cxnId="{148E6549-BA1B-4926-BDCF-F3274A0B1D8B}">
      <dgm:prSet/>
      <dgm:spPr/>
      <dgm:t>
        <a:bodyPr/>
        <a:lstStyle/>
        <a:p>
          <a:endParaRPr lang="es-CR" sz="1000">
            <a:latin typeface="HendersonSansW00-BasicLight" panose="02000505030000020004" pitchFamily="2" charset="0"/>
          </a:endParaRPr>
        </a:p>
      </dgm:t>
    </dgm:pt>
    <dgm:pt modelId="{C6A69559-1AA2-434A-B796-A58C9304D89F}" type="sibTrans" cxnId="{148E6549-BA1B-4926-BDCF-F3274A0B1D8B}">
      <dgm:prSet/>
      <dgm:spPr/>
      <dgm:t>
        <a:bodyPr/>
        <a:lstStyle/>
        <a:p>
          <a:endParaRPr lang="es-CR" sz="1000">
            <a:latin typeface="HendersonSansW00-BasicLight" panose="02000505030000020004" pitchFamily="2" charset="0"/>
          </a:endParaRPr>
        </a:p>
      </dgm:t>
    </dgm:pt>
    <dgm:pt modelId="{30658359-F666-4C31-9635-EA3A66101252}">
      <dgm:prSet custT="1"/>
      <dgm:spPr/>
      <dgm:t>
        <a:bodyPr/>
        <a:lstStyle/>
        <a:p>
          <a:r>
            <a:rPr lang="es-CR" sz="1000">
              <a:latin typeface="HendersonSansW00-BasicLight" panose="02000505030000020004" pitchFamily="2" charset="0"/>
            </a:rPr>
            <a:t>Consultor en Monitoreo y Seguimiento del Proyecto.</a:t>
          </a:r>
        </a:p>
      </dgm:t>
    </dgm:pt>
    <dgm:pt modelId="{B2A0873C-F617-4630-AA75-0FA77946D56E}" type="parTrans" cxnId="{F9B6DADE-45B1-4CAF-BEF8-41DC72FDC3B4}">
      <dgm:prSet/>
      <dgm:spPr/>
      <dgm:t>
        <a:bodyPr/>
        <a:lstStyle/>
        <a:p>
          <a:endParaRPr lang="es-CR" sz="1000">
            <a:latin typeface="HendersonSansW00-BasicLight" panose="02000505030000020004" pitchFamily="2" charset="0"/>
          </a:endParaRPr>
        </a:p>
      </dgm:t>
    </dgm:pt>
    <dgm:pt modelId="{9B6605C3-65CE-466F-96CC-BB9310BFB7AD}" type="sibTrans" cxnId="{F9B6DADE-45B1-4CAF-BEF8-41DC72FDC3B4}">
      <dgm:prSet/>
      <dgm:spPr/>
      <dgm:t>
        <a:bodyPr/>
        <a:lstStyle/>
        <a:p>
          <a:endParaRPr lang="es-CR" sz="1000">
            <a:latin typeface="HendersonSansW00-BasicLight" panose="02000505030000020004" pitchFamily="2" charset="0"/>
          </a:endParaRPr>
        </a:p>
      </dgm:t>
    </dgm:pt>
    <dgm:pt modelId="{1FE43621-F7FE-4393-AA3A-44C9C9A0956C}">
      <dgm:prSet phldrT="[Texto]" custT="1"/>
      <dgm:spPr/>
      <dgm:t>
        <a:bodyPr/>
        <a:lstStyle/>
        <a:p>
          <a:pPr algn="just"/>
          <a:r>
            <a:rPr lang="es-ES" sz="1000">
              <a:latin typeface="HendersonSansW00-BasicLight" panose="02000505030000020004" pitchFamily="2" charset="0"/>
            </a:rPr>
            <a:t>Tan pronto se cuente con los Planes de Trabajo de los COTS, ajustar el cronograma, considerando escenarios realistas respecto a otras adquisiciones clave (ejemplo: Nube y Interoperabilidad)</a:t>
          </a:r>
          <a:r>
            <a:rPr lang="es-ES" sz="1000" b="1">
              <a:latin typeface="HendersonSansW00-BasicLight" panose="02000505030000020004" pitchFamily="2" charset="0"/>
            </a:rPr>
            <a:t>; </a:t>
          </a:r>
          <a:endParaRPr lang="es-CR" sz="1000" b="1">
            <a:solidFill>
              <a:schemeClr val="tx2"/>
            </a:solidFill>
            <a:latin typeface="HendersonSansW00-BasicLight" panose="02000505030000020004" pitchFamily="2" charset="0"/>
          </a:endParaRPr>
        </a:p>
      </dgm:t>
    </dgm:pt>
    <dgm:pt modelId="{F09DD6E8-4072-41E6-B15F-C13888D08672}" type="parTrans" cxnId="{37011D9B-FBA9-46AA-B7C6-E2A065D58F54}">
      <dgm:prSet/>
      <dgm:spPr/>
      <dgm:t>
        <a:bodyPr/>
        <a:lstStyle/>
        <a:p>
          <a:endParaRPr lang="es-CR" sz="1000">
            <a:latin typeface="HendersonSansW00-BasicLight" panose="02000505030000020004" pitchFamily="2" charset="0"/>
          </a:endParaRPr>
        </a:p>
      </dgm:t>
    </dgm:pt>
    <dgm:pt modelId="{F94DD660-B705-40D3-A7FC-AE9687AE22D1}" type="sibTrans" cxnId="{37011D9B-FBA9-46AA-B7C6-E2A065D58F54}">
      <dgm:prSet/>
      <dgm:spPr/>
      <dgm:t>
        <a:bodyPr/>
        <a:lstStyle/>
        <a:p>
          <a:endParaRPr lang="es-CR" sz="1000">
            <a:latin typeface="HendersonSansW00-BasicLight" panose="02000505030000020004" pitchFamily="2" charset="0"/>
          </a:endParaRPr>
        </a:p>
      </dgm:t>
    </dgm:pt>
    <dgm:pt modelId="{EEB8E50A-0F29-48A4-A100-04D2B2EAC860}">
      <dgm:prSet custT="1"/>
      <dgm:spPr/>
      <dgm:t>
        <a:bodyPr/>
        <a:lstStyle/>
        <a:p>
          <a:pPr algn="just"/>
          <a:r>
            <a:rPr lang="es-ES" sz="1000">
              <a:latin typeface="HendersonSansW00-BasicLight" panose="02000505030000020004" pitchFamily="2" charset="0"/>
            </a:rPr>
            <a:t>Cuantificar los compromisos en la reducción de las No Objeciones del  BIRF, para determinar las mejoras en el proceso; </a:t>
          </a:r>
          <a:endParaRPr lang="es-CR" sz="1000">
            <a:latin typeface="HendersonSansW00-BasicLight" panose="02000505030000020004" pitchFamily="2" charset="0"/>
          </a:endParaRPr>
        </a:p>
      </dgm:t>
    </dgm:pt>
    <dgm:pt modelId="{09D5B373-BCB1-4E1B-B761-45973FBA9BF0}" type="parTrans" cxnId="{9C81D9C3-DB2B-4503-9A99-624D382A8F52}">
      <dgm:prSet/>
      <dgm:spPr/>
      <dgm:t>
        <a:bodyPr/>
        <a:lstStyle/>
        <a:p>
          <a:endParaRPr lang="es-CR" sz="1000">
            <a:latin typeface="HendersonSansW00-BasicLight" panose="02000505030000020004" pitchFamily="2" charset="0"/>
          </a:endParaRPr>
        </a:p>
      </dgm:t>
    </dgm:pt>
    <dgm:pt modelId="{51ED5BFB-0BA7-4473-89FF-BECB8E2CD1F3}" type="sibTrans" cxnId="{9C81D9C3-DB2B-4503-9A99-624D382A8F52}">
      <dgm:prSet/>
      <dgm:spPr/>
      <dgm:t>
        <a:bodyPr/>
        <a:lstStyle/>
        <a:p>
          <a:endParaRPr lang="es-CR" sz="1000">
            <a:latin typeface="HendersonSansW00-BasicLight" panose="02000505030000020004" pitchFamily="2" charset="0"/>
          </a:endParaRPr>
        </a:p>
      </dgm:t>
    </dgm:pt>
    <dgm:pt modelId="{500B64CF-91F0-48C0-8348-70091C27D22A}">
      <dgm:prSet custT="1"/>
      <dgm:spPr/>
      <dgm:t>
        <a:bodyPr/>
        <a:lstStyle/>
        <a:p>
          <a:pPr algn="just"/>
          <a:r>
            <a:rPr lang="es-ES" sz="1000">
              <a:latin typeface="HendersonSansW00-BasicLight" panose="02000505030000020004" pitchFamily="2" charset="0"/>
            </a:rPr>
            <a:t>Decidir a la mayor brevedad el rumbo que tomarán las contrataciones que no han iniciado (sobre todo aquellas cuyo costo es elevado, ejemplo: “Adquisición de escáneres de rayos X para inspección no intrusiva (costo estimado: $25MM) y actualizar el Plan de Inversión/Adquisiciones del Proyecto para tener mayor claridad del cronograma de ejecución. </a:t>
          </a:r>
          <a:endParaRPr lang="es-CR" sz="1000">
            <a:latin typeface="HendersonSansW00-BasicLight" panose="02000505030000020004" pitchFamily="2" charset="0"/>
          </a:endParaRPr>
        </a:p>
      </dgm:t>
    </dgm:pt>
    <dgm:pt modelId="{18E45B0F-893E-4A0F-A808-093FE5C32200}" type="parTrans" cxnId="{B73556CC-C3C8-464D-9DDB-902B1A4E0C72}">
      <dgm:prSet/>
      <dgm:spPr/>
      <dgm:t>
        <a:bodyPr/>
        <a:lstStyle/>
        <a:p>
          <a:endParaRPr lang="es-CR" sz="1000"/>
        </a:p>
      </dgm:t>
    </dgm:pt>
    <dgm:pt modelId="{2B447D7E-8311-4CF2-ACDF-7C32E2DB8AE8}" type="sibTrans" cxnId="{B73556CC-C3C8-464D-9DDB-902B1A4E0C72}">
      <dgm:prSet/>
      <dgm:spPr/>
      <dgm:t>
        <a:bodyPr/>
        <a:lstStyle/>
        <a:p>
          <a:endParaRPr lang="es-CR" sz="1000"/>
        </a:p>
      </dgm:t>
    </dgm:pt>
    <dgm:pt modelId="{BD429854-4D28-4500-BCA4-7E7C64478EC2}">
      <dgm:prSet custT="1"/>
      <dgm:spPr/>
      <dgm:t>
        <a:bodyPr/>
        <a:lstStyle/>
        <a:p>
          <a:pPr algn="just"/>
          <a:r>
            <a:rPr lang="es-CR" sz="1000">
              <a:latin typeface="HendersonSansW00-BasicLight" panose="02000505030000020004" pitchFamily="2" charset="0"/>
            </a:rPr>
            <a:t>Iniciar el proceso de contratación del Consultor en Monitoreo y Seguimiento del Proyecto a la mayor brevedad, que se encuentra vacante desde que se reasignó al Sr. Cristian Barquero como Gerente del PHD.</a:t>
          </a:r>
        </a:p>
      </dgm:t>
    </dgm:pt>
    <dgm:pt modelId="{52E47CC8-71CC-46ED-BD88-E4C902EAF40A}" type="parTrans" cxnId="{0A241885-6376-4001-96E8-5F7392E8D773}">
      <dgm:prSet/>
      <dgm:spPr/>
      <dgm:t>
        <a:bodyPr/>
        <a:lstStyle/>
        <a:p>
          <a:endParaRPr lang="es-CR" sz="1000"/>
        </a:p>
      </dgm:t>
    </dgm:pt>
    <dgm:pt modelId="{BAB00136-BE5E-491F-AE67-EDD33C9E8E87}" type="sibTrans" cxnId="{0A241885-6376-4001-96E8-5F7392E8D773}">
      <dgm:prSet/>
      <dgm:spPr/>
      <dgm:t>
        <a:bodyPr/>
        <a:lstStyle/>
        <a:p>
          <a:endParaRPr lang="es-CR" sz="1000"/>
        </a:p>
      </dgm:t>
    </dgm:pt>
    <dgm:pt modelId="{BC7AB32F-EF64-42A0-BC02-AEE2EBC62A31}" type="pres">
      <dgm:prSet presAssocID="{1503C47C-6C21-45D8-98C1-6CE10E1FD859}" presName="linear" presStyleCnt="0">
        <dgm:presLayoutVars>
          <dgm:dir/>
          <dgm:animLvl val="lvl"/>
          <dgm:resizeHandles val="exact"/>
        </dgm:presLayoutVars>
      </dgm:prSet>
      <dgm:spPr/>
    </dgm:pt>
    <dgm:pt modelId="{4A211055-0652-4BA0-B1A2-51E54D94C176}" type="pres">
      <dgm:prSet presAssocID="{80DB1954-977A-4629-9F2B-FE59C3B0BFEA}" presName="parentLin" presStyleCnt="0"/>
      <dgm:spPr/>
    </dgm:pt>
    <dgm:pt modelId="{20A9024E-2E53-4112-9461-903EAB243D7C}" type="pres">
      <dgm:prSet presAssocID="{80DB1954-977A-4629-9F2B-FE59C3B0BFEA}" presName="parentLeftMargin" presStyleLbl="node1" presStyleIdx="0" presStyleCnt="4"/>
      <dgm:spPr/>
    </dgm:pt>
    <dgm:pt modelId="{1E6E7915-9CA9-4381-AEC5-698FED47A302}" type="pres">
      <dgm:prSet presAssocID="{80DB1954-977A-4629-9F2B-FE59C3B0BFEA}" presName="parentText" presStyleLbl="node1" presStyleIdx="0" presStyleCnt="4">
        <dgm:presLayoutVars>
          <dgm:chMax val="0"/>
          <dgm:bulletEnabled val="1"/>
        </dgm:presLayoutVars>
      </dgm:prSet>
      <dgm:spPr/>
    </dgm:pt>
    <dgm:pt modelId="{DAB7D0E3-3398-41EA-AED5-F5AE26DCD4D5}" type="pres">
      <dgm:prSet presAssocID="{80DB1954-977A-4629-9F2B-FE59C3B0BFEA}" presName="negativeSpace" presStyleCnt="0"/>
      <dgm:spPr/>
    </dgm:pt>
    <dgm:pt modelId="{E5A1ACB6-5606-4FC4-887C-4D2BC55CCBB6}" type="pres">
      <dgm:prSet presAssocID="{80DB1954-977A-4629-9F2B-FE59C3B0BFEA}" presName="childText" presStyleLbl="conFgAcc1" presStyleIdx="0" presStyleCnt="4">
        <dgm:presLayoutVars>
          <dgm:bulletEnabled val="1"/>
        </dgm:presLayoutVars>
      </dgm:prSet>
      <dgm:spPr/>
    </dgm:pt>
    <dgm:pt modelId="{985891A4-506C-4285-AC1C-5065E2179980}" type="pres">
      <dgm:prSet presAssocID="{A6D9D1C0-45BF-46B6-B0F9-4C47C984B5BF}" presName="spaceBetweenRectangles" presStyleCnt="0"/>
      <dgm:spPr/>
    </dgm:pt>
    <dgm:pt modelId="{9C843641-B638-418F-BF6E-F1467FB2198E}" type="pres">
      <dgm:prSet presAssocID="{9ABDF83F-F624-4ABA-B048-DA7A0E54D286}" presName="parentLin" presStyleCnt="0"/>
      <dgm:spPr/>
    </dgm:pt>
    <dgm:pt modelId="{76D5051A-4868-46DA-A1AE-0C68D06C3C79}" type="pres">
      <dgm:prSet presAssocID="{9ABDF83F-F624-4ABA-B048-DA7A0E54D286}" presName="parentLeftMargin" presStyleLbl="node1" presStyleIdx="0" presStyleCnt="4"/>
      <dgm:spPr/>
    </dgm:pt>
    <dgm:pt modelId="{A47B667C-6776-4260-B04F-B04BF9525558}" type="pres">
      <dgm:prSet presAssocID="{9ABDF83F-F624-4ABA-B048-DA7A0E54D286}" presName="parentText" presStyleLbl="node1" presStyleIdx="1" presStyleCnt="4">
        <dgm:presLayoutVars>
          <dgm:chMax val="0"/>
          <dgm:bulletEnabled val="1"/>
        </dgm:presLayoutVars>
      </dgm:prSet>
      <dgm:spPr/>
    </dgm:pt>
    <dgm:pt modelId="{DEE4D6FC-849B-4C56-A624-8C042CF39C2C}" type="pres">
      <dgm:prSet presAssocID="{9ABDF83F-F624-4ABA-B048-DA7A0E54D286}" presName="negativeSpace" presStyleCnt="0"/>
      <dgm:spPr/>
    </dgm:pt>
    <dgm:pt modelId="{1A1B714C-D52C-4087-96DC-FF388A62C9F2}" type="pres">
      <dgm:prSet presAssocID="{9ABDF83F-F624-4ABA-B048-DA7A0E54D286}" presName="childText" presStyleLbl="conFgAcc1" presStyleIdx="1" presStyleCnt="4">
        <dgm:presLayoutVars>
          <dgm:bulletEnabled val="1"/>
        </dgm:presLayoutVars>
      </dgm:prSet>
      <dgm:spPr/>
    </dgm:pt>
    <dgm:pt modelId="{37DE3FE3-325B-465F-B1E9-E092C0CE9751}" type="pres">
      <dgm:prSet presAssocID="{C38D4880-A40E-4EB5-B660-9010B42505C3}" presName="spaceBetweenRectangles" presStyleCnt="0"/>
      <dgm:spPr/>
    </dgm:pt>
    <dgm:pt modelId="{604B39B7-D971-420E-A817-57F6ECA0B3E2}" type="pres">
      <dgm:prSet presAssocID="{DF5E02FD-1225-4F98-8293-9695620277FD}" presName="parentLin" presStyleCnt="0"/>
      <dgm:spPr/>
    </dgm:pt>
    <dgm:pt modelId="{136C2D32-3BD3-400D-8FE8-7A567FF64D88}" type="pres">
      <dgm:prSet presAssocID="{DF5E02FD-1225-4F98-8293-9695620277FD}" presName="parentLeftMargin" presStyleLbl="node1" presStyleIdx="1" presStyleCnt="4"/>
      <dgm:spPr/>
    </dgm:pt>
    <dgm:pt modelId="{36D51DDA-95B0-409F-A3AC-4574C478C06B}" type="pres">
      <dgm:prSet presAssocID="{DF5E02FD-1225-4F98-8293-9695620277FD}" presName="parentText" presStyleLbl="node1" presStyleIdx="2" presStyleCnt="4">
        <dgm:presLayoutVars>
          <dgm:chMax val="0"/>
          <dgm:bulletEnabled val="1"/>
        </dgm:presLayoutVars>
      </dgm:prSet>
      <dgm:spPr/>
    </dgm:pt>
    <dgm:pt modelId="{DCE28E82-FB2C-475B-A12D-A061BB879C4E}" type="pres">
      <dgm:prSet presAssocID="{DF5E02FD-1225-4F98-8293-9695620277FD}" presName="negativeSpace" presStyleCnt="0"/>
      <dgm:spPr/>
    </dgm:pt>
    <dgm:pt modelId="{ED72D065-332D-47CA-BD57-676062E0ED3E}" type="pres">
      <dgm:prSet presAssocID="{DF5E02FD-1225-4F98-8293-9695620277FD}" presName="childText" presStyleLbl="conFgAcc1" presStyleIdx="2" presStyleCnt="4">
        <dgm:presLayoutVars>
          <dgm:bulletEnabled val="1"/>
        </dgm:presLayoutVars>
      </dgm:prSet>
      <dgm:spPr/>
    </dgm:pt>
    <dgm:pt modelId="{9FAC8905-3E13-43F4-AAA3-C8FF246977C7}" type="pres">
      <dgm:prSet presAssocID="{C6A69559-1AA2-434A-B796-A58C9304D89F}" presName="spaceBetweenRectangles" presStyleCnt="0"/>
      <dgm:spPr/>
    </dgm:pt>
    <dgm:pt modelId="{C3B12552-8292-41B2-B873-430564E831A9}" type="pres">
      <dgm:prSet presAssocID="{30658359-F666-4C31-9635-EA3A66101252}" presName="parentLin" presStyleCnt="0"/>
      <dgm:spPr/>
    </dgm:pt>
    <dgm:pt modelId="{6E6B8252-374F-41F3-9BDE-CE1D5C6DEA82}" type="pres">
      <dgm:prSet presAssocID="{30658359-F666-4C31-9635-EA3A66101252}" presName="parentLeftMargin" presStyleLbl="node1" presStyleIdx="2" presStyleCnt="4"/>
      <dgm:spPr/>
    </dgm:pt>
    <dgm:pt modelId="{F000011E-547C-49DA-AAC9-E8FB39081B16}" type="pres">
      <dgm:prSet presAssocID="{30658359-F666-4C31-9635-EA3A66101252}" presName="parentText" presStyleLbl="node1" presStyleIdx="3" presStyleCnt="4">
        <dgm:presLayoutVars>
          <dgm:chMax val="0"/>
          <dgm:bulletEnabled val="1"/>
        </dgm:presLayoutVars>
      </dgm:prSet>
      <dgm:spPr/>
    </dgm:pt>
    <dgm:pt modelId="{87A07854-4B9D-4C6A-9FC1-1C15372484C5}" type="pres">
      <dgm:prSet presAssocID="{30658359-F666-4C31-9635-EA3A66101252}" presName="negativeSpace" presStyleCnt="0"/>
      <dgm:spPr/>
    </dgm:pt>
    <dgm:pt modelId="{EE29CF4B-059B-492B-8E7A-134D257C005C}" type="pres">
      <dgm:prSet presAssocID="{30658359-F666-4C31-9635-EA3A66101252}" presName="childText" presStyleLbl="conFgAcc1" presStyleIdx="3" presStyleCnt="4">
        <dgm:presLayoutVars>
          <dgm:bulletEnabled val="1"/>
        </dgm:presLayoutVars>
      </dgm:prSet>
      <dgm:spPr/>
    </dgm:pt>
  </dgm:ptLst>
  <dgm:cxnLst>
    <dgm:cxn modelId="{78CF6515-F8A7-494B-9E6A-4587BF0AEAC8}" type="presOf" srcId="{9ABDF83F-F624-4ABA-B048-DA7A0E54D286}" destId="{76D5051A-4868-46DA-A1AE-0C68D06C3C79}" srcOrd="0" destOrd="0" presId="urn:microsoft.com/office/officeart/2005/8/layout/list1"/>
    <dgm:cxn modelId="{BD50981E-DD9F-4938-8507-CC94D9182619}" type="presOf" srcId="{9ABDF83F-F624-4ABA-B048-DA7A0E54D286}" destId="{A47B667C-6776-4260-B04F-B04BF9525558}" srcOrd="1" destOrd="0" presId="urn:microsoft.com/office/officeart/2005/8/layout/list1"/>
    <dgm:cxn modelId="{4ABA7321-34E8-4C08-A9F2-C3B252645D5D}" srcId="{1503C47C-6C21-45D8-98C1-6CE10E1FD859}" destId="{80DB1954-977A-4629-9F2B-FE59C3B0BFEA}" srcOrd="0" destOrd="0" parTransId="{A9E34C08-0D97-4AD4-85E3-37F5814D9F65}" sibTransId="{A6D9D1C0-45BF-46B6-B0F9-4C47C984B5BF}"/>
    <dgm:cxn modelId="{80F79D2D-3D93-49F6-AC10-E7B197A0AED5}" type="presOf" srcId="{BD429854-4D28-4500-BCA4-7E7C64478EC2}" destId="{EE29CF4B-059B-492B-8E7A-134D257C005C}" srcOrd="0" destOrd="0" presId="urn:microsoft.com/office/officeart/2005/8/layout/list1"/>
    <dgm:cxn modelId="{2423773C-EA69-4BEF-BB07-D090DE9E43CC}" type="presOf" srcId="{80DB1954-977A-4629-9F2B-FE59C3B0BFEA}" destId="{20A9024E-2E53-4112-9461-903EAB243D7C}" srcOrd="0" destOrd="0" presId="urn:microsoft.com/office/officeart/2005/8/layout/list1"/>
    <dgm:cxn modelId="{782BE661-B36F-4FD3-A3D5-FF0EBD9B2DAB}" type="presOf" srcId="{1FE43621-F7FE-4393-AA3A-44C9C9A0956C}" destId="{E5A1ACB6-5606-4FC4-887C-4D2BC55CCBB6}" srcOrd="0" destOrd="0" presId="urn:microsoft.com/office/officeart/2005/8/layout/list1"/>
    <dgm:cxn modelId="{148E6549-BA1B-4926-BDCF-F3274A0B1D8B}" srcId="{1503C47C-6C21-45D8-98C1-6CE10E1FD859}" destId="{DF5E02FD-1225-4F98-8293-9695620277FD}" srcOrd="2" destOrd="0" parTransId="{17CADB7A-DE8C-4970-AC9F-B591525E0E4D}" sibTransId="{C6A69559-1AA2-434A-B796-A58C9304D89F}"/>
    <dgm:cxn modelId="{B9C5B34F-2A81-4007-80EA-9363016BAAE4}" type="presOf" srcId="{500B64CF-91F0-48C0-8348-70091C27D22A}" destId="{ED72D065-332D-47CA-BD57-676062E0ED3E}" srcOrd="0" destOrd="0" presId="urn:microsoft.com/office/officeart/2005/8/layout/list1"/>
    <dgm:cxn modelId="{6EF67F54-2838-4F0D-94E5-26D64E0147F2}" srcId="{1503C47C-6C21-45D8-98C1-6CE10E1FD859}" destId="{9ABDF83F-F624-4ABA-B048-DA7A0E54D286}" srcOrd="1" destOrd="0" parTransId="{60B056F3-9C87-43AF-9FE1-853A2B58E121}" sibTransId="{C38D4880-A40E-4EB5-B660-9010B42505C3}"/>
    <dgm:cxn modelId="{07993979-BDE5-4F76-A691-098204F3C06C}" type="presOf" srcId="{30658359-F666-4C31-9635-EA3A66101252}" destId="{6E6B8252-374F-41F3-9BDE-CE1D5C6DEA82}" srcOrd="0" destOrd="0" presId="urn:microsoft.com/office/officeart/2005/8/layout/list1"/>
    <dgm:cxn modelId="{2824C37D-8588-45C0-AFD8-C46A6FB6C657}" type="presOf" srcId="{30658359-F666-4C31-9635-EA3A66101252}" destId="{F000011E-547C-49DA-AAC9-E8FB39081B16}" srcOrd="1" destOrd="0" presId="urn:microsoft.com/office/officeart/2005/8/layout/list1"/>
    <dgm:cxn modelId="{0A241885-6376-4001-96E8-5F7392E8D773}" srcId="{30658359-F666-4C31-9635-EA3A66101252}" destId="{BD429854-4D28-4500-BCA4-7E7C64478EC2}" srcOrd="0" destOrd="0" parTransId="{52E47CC8-71CC-46ED-BD88-E4C902EAF40A}" sibTransId="{BAB00136-BE5E-491F-AE67-EDD33C9E8E87}"/>
    <dgm:cxn modelId="{BF5A7895-1D39-49DB-B910-8194204F5491}" type="presOf" srcId="{EEB8E50A-0F29-48A4-A100-04D2B2EAC860}" destId="{1A1B714C-D52C-4087-96DC-FF388A62C9F2}" srcOrd="0" destOrd="0" presId="urn:microsoft.com/office/officeart/2005/8/layout/list1"/>
    <dgm:cxn modelId="{C238859A-99BE-49F4-81CB-E8571C9BA8B8}" type="presOf" srcId="{DF5E02FD-1225-4F98-8293-9695620277FD}" destId="{36D51DDA-95B0-409F-A3AC-4574C478C06B}" srcOrd="1" destOrd="0" presId="urn:microsoft.com/office/officeart/2005/8/layout/list1"/>
    <dgm:cxn modelId="{37011D9B-FBA9-46AA-B7C6-E2A065D58F54}" srcId="{80DB1954-977A-4629-9F2B-FE59C3B0BFEA}" destId="{1FE43621-F7FE-4393-AA3A-44C9C9A0956C}" srcOrd="0" destOrd="0" parTransId="{F09DD6E8-4072-41E6-B15F-C13888D08672}" sibTransId="{F94DD660-B705-40D3-A7FC-AE9687AE22D1}"/>
    <dgm:cxn modelId="{9C81D9C3-DB2B-4503-9A99-624D382A8F52}" srcId="{9ABDF83F-F624-4ABA-B048-DA7A0E54D286}" destId="{EEB8E50A-0F29-48A4-A100-04D2B2EAC860}" srcOrd="0" destOrd="0" parTransId="{09D5B373-BCB1-4E1B-B761-45973FBA9BF0}" sibTransId="{51ED5BFB-0BA7-4473-89FF-BECB8E2CD1F3}"/>
    <dgm:cxn modelId="{DEBF8EC5-E6D0-4490-B4CC-C253878B864C}" type="presOf" srcId="{DF5E02FD-1225-4F98-8293-9695620277FD}" destId="{136C2D32-3BD3-400D-8FE8-7A567FF64D88}" srcOrd="0" destOrd="0" presId="urn:microsoft.com/office/officeart/2005/8/layout/list1"/>
    <dgm:cxn modelId="{B73556CC-C3C8-464D-9DDB-902B1A4E0C72}" srcId="{DF5E02FD-1225-4F98-8293-9695620277FD}" destId="{500B64CF-91F0-48C0-8348-70091C27D22A}" srcOrd="0" destOrd="0" parTransId="{18E45B0F-893E-4A0F-A808-093FE5C32200}" sibTransId="{2B447D7E-8311-4CF2-ACDF-7C32E2DB8AE8}"/>
    <dgm:cxn modelId="{86EBA2D5-4044-4FDC-87CB-40C8FB3C27A6}" type="presOf" srcId="{80DB1954-977A-4629-9F2B-FE59C3B0BFEA}" destId="{1E6E7915-9CA9-4381-AEC5-698FED47A302}" srcOrd="1" destOrd="0" presId="urn:microsoft.com/office/officeart/2005/8/layout/list1"/>
    <dgm:cxn modelId="{F9B6DADE-45B1-4CAF-BEF8-41DC72FDC3B4}" srcId="{1503C47C-6C21-45D8-98C1-6CE10E1FD859}" destId="{30658359-F666-4C31-9635-EA3A66101252}" srcOrd="3" destOrd="0" parTransId="{B2A0873C-F617-4630-AA75-0FA77946D56E}" sibTransId="{9B6605C3-65CE-466F-96CC-BB9310BFB7AD}"/>
    <dgm:cxn modelId="{77BB66E4-988C-4EE4-9ABF-AB6E441E120A}" type="presOf" srcId="{1503C47C-6C21-45D8-98C1-6CE10E1FD859}" destId="{BC7AB32F-EF64-42A0-BC02-AEE2EBC62A31}" srcOrd="0" destOrd="0" presId="urn:microsoft.com/office/officeart/2005/8/layout/list1"/>
    <dgm:cxn modelId="{941DAAFA-BC68-4668-8FC7-B94746A08A71}" type="presParOf" srcId="{BC7AB32F-EF64-42A0-BC02-AEE2EBC62A31}" destId="{4A211055-0652-4BA0-B1A2-51E54D94C176}" srcOrd="0" destOrd="0" presId="urn:microsoft.com/office/officeart/2005/8/layout/list1"/>
    <dgm:cxn modelId="{3CCDC825-D6BF-42AE-8006-1BA209A1FBFC}" type="presParOf" srcId="{4A211055-0652-4BA0-B1A2-51E54D94C176}" destId="{20A9024E-2E53-4112-9461-903EAB243D7C}" srcOrd="0" destOrd="0" presId="urn:microsoft.com/office/officeart/2005/8/layout/list1"/>
    <dgm:cxn modelId="{F642CADA-8DA3-41AA-8F9C-3E2645E50DDB}" type="presParOf" srcId="{4A211055-0652-4BA0-B1A2-51E54D94C176}" destId="{1E6E7915-9CA9-4381-AEC5-698FED47A302}" srcOrd="1" destOrd="0" presId="urn:microsoft.com/office/officeart/2005/8/layout/list1"/>
    <dgm:cxn modelId="{A360D908-AFFB-4A65-A19F-2172C0A446C5}" type="presParOf" srcId="{BC7AB32F-EF64-42A0-BC02-AEE2EBC62A31}" destId="{DAB7D0E3-3398-41EA-AED5-F5AE26DCD4D5}" srcOrd="1" destOrd="0" presId="urn:microsoft.com/office/officeart/2005/8/layout/list1"/>
    <dgm:cxn modelId="{CBDF818D-DDC4-4E60-8DDE-FF49B162BD74}" type="presParOf" srcId="{BC7AB32F-EF64-42A0-BC02-AEE2EBC62A31}" destId="{E5A1ACB6-5606-4FC4-887C-4D2BC55CCBB6}" srcOrd="2" destOrd="0" presId="urn:microsoft.com/office/officeart/2005/8/layout/list1"/>
    <dgm:cxn modelId="{FBB8F0BA-B94D-4A58-85F7-014FA61F67F9}" type="presParOf" srcId="{BC7AB32F-EF64-42A0-BC02-AEE2EBC62A31}" destId="{985891A4-506C-4285-AC1C-5065E2179980}" srcOrd="3" destOrd="0" presId="urn:microsoft.com/office/officeart/2005/8/layout/list1"/>
    <dgm:cxn modelId="{D659886B-E402-47C2-AAE6-4D9B28B41FBE}" type="presParOf" srcId="{BC7AB32F-EF64-42A0-BC02-AEE2EBC62A31}" destId="{9C843641-B638-418F-BF6E-F1467FB2198E}" srcOrd="4" destOrd="0" presId="urn:microsoft.com/office/officeart/2005/8/layout/list1"/>
    <dgm:cxn modelId="{8008618C-B720-4DCF-AEB4-09F8B212460B}" type="presParOf" srcId="{9C843641-B638-418F-BF6E-F1467FB2198E}" destId="{76D5051A-4868-46DA-A1AE-0C68D06C3C79}" srcOrd="0" destOrd="0" presId="urn:microsoft.com/office/officeart/2005/8/layout/list1"/>
    <dgm:cxn modelId="{9211E858-7373-41AF-9283-19A235664F94}" type="presParOf" srcId="{9C843641-B638-418F-BF6E-F1467FB2198E}" destId="{A47B667C-6776-4260-B04F-B04BF9525558}" srcOrd="1" destOrd="0" presId="urn:microsoft.com/office/officeart/2005/8/layout/list1"/>
    <dgm:cxn modelId="{780C801A-CAAC-4E9A-8EF6-EB9C5AD2E9A4}" type="presParOf" srcId="{BC7AB32F-EF64-42A0-BC02-AEE2EBC62A31}" destId="{DEE4D6FC-849B-4C56-A624-8C042CF39C2C}" srcOrd="5" destOrd="0" presId="urn:microsoft.com/office/officeart/2005/8/layout/list1"/>
    <dgm:cxn modelId="{39842E63-7C4D-4243-96A8-33F049274391}" type="presParOf" srcId="{BC7AB32F-EF64-42A0-BC02-AEE2EBC62A31}" destId="{1A1B714C-D52C-4087-96DC-FF388A62C9F2}" srcOrd="6" destOrd="0" presId="urn:microsoft.com/office/officeart/2005/8/layout/list1"/>
    <dgm:cxn modelId="{108CA2A8-88BB-4D7E-B552-93A6D42B8BAA}" type="presParOf" srcId="{BC7AB32F-EF64-42A0-BC02-AEE2EBC62A31}" destId="{37DE3FE3-325B-465F-B1E9-E092C0CE9751}" srcOrd="7" destOrd="0" presId="urn:microsoft.com/office/officeart/2005/8/layout/list1"/>
    <dgm:cxn modelId="{C3F0D03B-4D07-47BB-AF10-43207F2EDFBE}" type="presParOf" srcId="{BC7AB32F-EF64-42A0-BC02-AEE2EBC62A31}" destId="{604B39B7-D971-420E-A817-57F6ECA0B3E2}" srcOrd="8" destOrd="0" presId="urn:microsoft.com/office/officeart/2005/8/layout/list1"/>
    <dgm:cxn modelId="{1F6FAC95-EE90-4E6B-8FFC-114084AD7C87}" type="presParOf" srcId="{604B39B7-D971-420E-A817-57F6ECA0B3E2}" destId="{136C2D32-3BD3-400D-8FE8-7A567FF64D88}" srcOrd="0" destOrd="0" presId="urn:microsoft.com/office/officeart/2005/8/layout/list1"/>
    <dgm:cxn modelId="{75689CB5-4AA2-4D9F-B6A5-51184DB6539A}" type="presParOf" srcId="{604B39B7-D971-420E-A817-57F6ECA0B3E2}" destId="{36D51DDA-95B0-409F-A3AC-4574C478C06B}" srcOrd="1" destOrd="0" presId="urn:microsoft.com/office/officeart/2005/8/layout/list1"/>
    <dgm:cxn modelId="{F7FCD7BA-3414-4F1D-858C-AF4D94781997}" type="presParOf" srcId="{BC7AB32F-EF64-42A0-BC02-AEE2EBC62A31}" destId="{DCE28E82-FB2C-475B-A12D-A061BB879C4E}" srcOrd="9" destOrd="0" presId="urn:microsoft.com/office/officeart/2005/8/layout/list1"/>
    <dgm:cxn modelId="{485EB0DE-B627-4495-B459-A14504D2AAC7}" type="presParOf" srcId="{BC7AB32F-EF64-42A0-BC02-AEE2EBC62A31}" destId="{ED72D065-332D-47CA-BD57-676062E0ED3E}" srcOrd="10" destOrd="0" presId="urn:microsoft.com/office/officeart/2005/8/layout/list1"/>
    <dgm:cxn modelId="{E637E2B0-CD37-4FB3-88D0-23DB956637E9}" type="presParOf" srcId="{BC7AB32F-EF64-42A0-BC02-AEE2EBC62A31}" destId="{9FAC8905-3E13-43F4-AAA3-C8FF246977C7}" srcOrd="11" destOrd="0" presId="urn:microsoft.com/office/officeart/2005/8/layout/list1"/>
    <dgm:cxn modelId="{2FBCBCAA-6A44-4D77-8067-8CF5D840CA0B}" type="presParOf" srcId="{BC7AB32F-EF64-42A0-BC02-AEE2EBC62A31}" destId="{C3B12552-8292-41B2-B873-430564E831A9}" srcOrd="12" destOrd="0" presId="urn:microsoft.com/office/officeart/2005/8/layout/list1"/>
    <dgm:cxn modelId="{C57CB89C-1912-4BFF-903B-65DFDB7E83E3}" type="presParOf" srcId="{C3B12552-8292-41B2-B873-430564E831A9}" destId="{6E6B8252-374F-41F3-9BDE-CE1D5C6DEA82}" srcOrd="0" destOrd="0" presId="urn:microsoft.com/office/officeart/2005/8/layout/list1"/>
    <dgm:cxn modelId="{252EAA1C-8798-45AD-A626-E500416CD7E5}" type="presParOf" srcId="{C3B12552-8292-41B2-B873-430564E831A9}" destId="{F000011E-547C-49DA-AAC9-E8FB39081B16}" srcOrd="1" destOrd="0" presId="urn:microsoft.com/office/officeart/2005/8/layout/list1"/>
    <dgm:cxn modelId="{D33FE349-64AC-4363-A9E2-B1BB7FB81CD3}" type="presParOf" srcId="{BC7AB32F-EF64-42A0-BC02-AEE2EBC62A31}" destId="{87A07854-4B9D-4C6A-9FC1-1C15372484C5}" srcOrd="13" destOrd="0" presId="urn:microsoft.com/office/officeart/2005/8/layout/list1"/>
    <dgm:cxn modelId="{DD1F80FB-9B04-4F6F-90A0-41A627E4E1D6}" type="presParOf" srcId="{BC7AB32F-EF64-42A0-BC02-AEE2EBC62A31}" destId="{EE29CF4B-059B-492B-8E7A-134D257C005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03C47C-6C21-45D8-98C1-6CE10E1FD859}"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pPr marL="0" algn="l" defTabSz="444500">
            <a:buNone/>
          </a:pPr>
          <a:endParaRPr lang="es-CR" sz="1100" b="1" kern="1200">
            <a:solidFill>
              <a:schemeClr val="tx1">
                <a:lumMod val="65000"/>
                <a:lumOff val="35000"/>
              </a:schemeClr>
            </a:solidFill>
            <a:latin typeface="HendersonSansW00-BasicLight" panose="02000505030000020004" pitchFamily="2" charset="0"/>
            <a:ea typeface="+mn-ea"/>
            <a:cs typeface="Arial"/>
          </a:endParaRPr>
        </a:p>
        <a:p>
          <a:pPr marL="0" algn="l" defTabSz="444500">
            <a:buNone/>
          </a:pPr>
          <a:r>
            <a:rPr lang="es-CR" sz="1100" b="1" kern="1200">
              <a:solidFill>
                <a:schemeClr val="tx1">
                  <a:lumMod val="65000"/>
                  <a:lumOff val="35000"/>
                </a:schemeClr>
              </a:solidFill>
              <a:latin typeface="HendersonSansW00-BasicLight" panose="02000505030000020004" pitchFamily="2" charset="0"/>
              <a:ea typeface="+mn-ea"/>
              <a:cs typeface="Arial"/>
            </a:rPr>
            <a:t>Terrenos y distribución de recursos</a:t>
          </a:r>
        </a:p>
      </dgm:t>
    </dgm:pt>
    <dgm:pt modelId="{90BC3193-A177-400E-BA30-0B7F23757CA8}" type="parTrans" cxnId="{DD2FD822-FDA5-4307-8B1D-18DF6E822A06}">
      <dgm:prSet/>
      <dgm:spPr/>
      <dgm:t>
        <a:bodyPr/>
        <a:lstStyle/>
        <a:p>
          <a:endParaRPr lang="es-CR" sz="1100"/>
        </a:p>
      </dgm:t>
    </dgm:pt>
    <dgm:pt modelId="{1914715B-326D-4B10-88E5-7CB9FE74F196}" type="sibTrans" cxnId="{DD2FD822-FDA5-4307-8B1D-18DF6E822A06}">
      <dgm:prSet/>
      <dgm:spPr/>
      <dgm:t>
        <a:bodyPr/>
        <a:lstStyle/>
        <a:p>
          <a:endParaRPr lang="es-CR" sz="1100"/>
        </a:p>
      </dgm:t>
    </dgm:pt>
    <dgm:pt modelId="{6D6B0F3E-896B-4F01-9E04-6A23E27B6466}">
      <dgm:prSet phldrT="[Texto]" custT="1"/>
      <dgm:spPr/>
      <dgm:t>
        <a:bodyPr/>
        <a:lstStyle/>
        <a:p>
          <a:pPr marL="285750" indent="-285750" algn="just" defTabSz="457200" rtl="0" eaLnBrk="1" latinLnBrk="0" hangingPunct="1">
            <a:buFont typeface="Wingdings" panose="05000000000000000000" pitchFamily="2" charset="2"/>
            <a:buChar char="§"/>
            <a:defRPr/>
          </a:pPr>
          <a:r>
            <a:rPr lang="es-CR" sz="1100" kern="1200">
              <a:solidFill>
                <a:schemeClr val="tx1">
                  <a:lumMod val="65000"/>
                  <a:lumOff val="35000"/>
                </a:schemeClr>
              </a:solidFill>
              <a:latin typeface="HendersonSansW00-BasicLight" panose="02000505030000020004" pitchFamily="2" charset="0"/>
              <a:ea typeface="+mn-ea"/>
              <a:cs typeface="Arial"/>
            </a:rPr>
            <a:t>Bajo dinamismo en los desembolsos vs tiempo de ejecución (avance financiero 17,92% vs plazo de ejecución 50,77%). </a:t>
          </a:r>
        </a:p>
      </dgm:t>
    </dgm:pt>
    <dgm:pt modelId="{EE376374-615B-47E2-BA4F-386FC7ADF0BF}" type="parTrans" cxnId="{F6B8C28C-D56F-4A29-A705-5B18952B4328}">
      <dgm:prSet/>
      <dgm:spPr/>
      <dgm:t>
        <a:bodyPr/>
        <a:lstStyle/>
        <a:p>
          <a:endParaRPr lang="es-CR" sz="1100"/>
        </a:p>
      </dgm:t>
    </dgm:pt>
    <dgm:pt modelId="{EB7552C3-C904-4E72-ABED-6CD99B37B0F3}" type="sibTrans" cxnId="{F6B8C28C-D56F-4A29-A705-5B18952B4328}">
      <dgm:prSet/>
      <dgm:spPr/>
      <dgm:t>
        <a:bodyPr/>
        <a:lstStyle/>
        <a:p>
          <a:endParaRPr lang="es-CR" sz="1100"/>
        </a:p>
      </dgm:t>
    </dgm:pt>
    <dgm:pt modelId="{0AB6DC8E-DE04-4505-A432-E64B9FD754B1}">
      <dgm:prSet phldrT="[Texto]" custT="1"/>
      <dgm:spPr/>
      <dgm:t>
        <a:bodyPr/>
        <a:lstStyle/>
        <a:p>
          <a:pPr marL="285750" indent="-285750" algn="just" defTabSz="457200" rtl="0" eaLnBrk="1" latinLnBrk="0" hangingPunct="1">
            <a:buFont typeface="Wingdings" panose="05000000000000000000" pitchFamily="2" charset="2"/>
            <a:buChar char="§"/>
            <a:defRPr/>
          </a:pPr>
          <a:r>
            <a:rPr lang="es-CR" sz="1100" kern="1200">
              <a:solidFill>
                <a:schemeClr val="tx1">
                  <a:lumMod val="65000"/>
                  <a:lumOff val="35000"/>
                </a:schemeClr>
              </a:solidFill>
              <a:latin typeface="HendersonSansW00-BasicLight" panose="02000505030000020004" pitchFamily="2" charset="0"/>
              <a:ea typeface="+mn-ea"/>
              <a:cs typeface="Arial"/>
            </a:rPr>
            <a:t>Preocupación por la proyección de desembolsar en un solo año (el 2024) más del 50% de los recursos del crédito, pues esta situación requiere una buena organización y planificación, dado que es poco convencional, y en caso de no cumplirse la proyección ocasiona presión para el 2025 (donde se espera desembolsar los recursos restantes, por encima del 20%).</a:t>
          </a:r>
        </a:p>
      </dgm:t>
    </dgm:pt>
    <dgm:pt modelId="{9FC470B5-DF2D-44F9-8466-A6C1E2296F11}" type="parTrans" cxnId="{DB6273E8-1864-49A1-BE16-2B5CC3662C7A}">
      <dgm:prSet/>
      <dgm:spPr/>
      <dgm:t>
        <a:bodyPr/>
        <a:lstStyle/>
        <a:p>
          <a:endParaRPr lang="es-CR" sz="1100"/>
        </a:p>
      </dgm:t>
    </dgm:pt>
    <dgm:pt modelId="{B42DD930-A79A-43FF-89A3-7217B4F8D42C}" type="sibTrans" cxnId="{DB6273E8-1864-49A1-BE16-2B5CC3662C7A}">
      <dgm:prSet/>
      <dgm:spPr/>
      <dgm:t>
        <a:bodyPr/>
        <a:lstStyle/>
        <a:p>
          <a:endParaRPr lang="es-CR" sz="1100"/>
        </a:p>
      </dgm:t>
    </dgm:pt>
    <dgm:pt modelId="{55CB0B4B-84C6-4DF5-8664-9E8715BC5C18}">
      <dgm:prSet phldrT="[Texto]" custT="1"/>
      <dgm:spPr/>
      <dgm:t>
        <a:bodyPr/>
        <a:lstStyle/>
        <a:p>
          <a:pPr marL="285750" indent="-285750" algn="just" defTabSz="457200" rtl="0" eaLnBrk="1" latinLnBrk="0" hangingPunct="1">
            <a:buFont typeface="Wingdings" panose="05000000000000000000" pitchFamily="2" charset="2"/>
            <a:buChar char="§"/>
            <a:defRPr/>
          </a:pPr>
          <a:r>
            <a:rPr lang="es-CR" sz="1100" kern="1200">
              <a:solidFill>
                <a:schemeClr val="tx1">
                  <a:lumMod val="65000"/>
                  <a:lumOff val="35000"/>
                </a:schemeClr>
              </a:solidFill>
              <a:latin typeface="HendersonSansW00-BasicLight" panose="02000505030000020004" pitchFamily="2" charset="0"/>
              <a:ea typeface="+mn-ea"/>
              <a:cs typeface="Arial"/>
            </a:rPr>
            <a:t>Faltan últimos terrenos para la construcción de DP y CCP (2 años después de su inicio aún no se tiene el 100% de los terrenos).</a:t>
          </a:r>
        </a:p>
      </dgm:t>
    </dgm:pt>
    <dgm:pt modelId="{3BEFFE62-5B39-4283-8E73-BCF622A2F903}" type="sibTrans" cxnId="{75B660E2-C037-4F13-A70F-B5B7EA8DDC93}">
      <dgm:prSet/>
      <dgm:spPr/>
      <dgm:t>
        <a:bodyPr/>
        <a:lstStyle/>
        <a:p>
          <a:endParaRPr lang="es-CR" sz="1100"/>
        </a:p>
      </dgm:t>
    </dgm:pt>
    <dgm:pt modelId="{AA452A4D-DA59-45B9-B56B-EDFA1120B4A0}" type="parTrans" cxnId="{75B660E2-C037-4F13-A70F-B5B7EA8DDC93}">
      <dgm:prSet/>
      <dgm:spPr/>
      <dgm:t>
        <a:bodyPr/>
        <a:lstStyle/>
        <a:p>
          <a:endParaRPr lang="es-CR" sz="1100"/>
        </a:p>
      </dgm:t>
    </dgm:pt>
    <dgm:pt modelId="{DF5CF0A8-BB03-46CD-8A05-03B3DBF4B540}">
      <dgm:prSet phldrT="[Texto]" custT="1"/>
      <dgm:spPr/>
      <dgm:t>
        <a:bodyPr/>
        <a:lstStyle/>
        <a:p>
          <a:pPr marL="285750" indent="-285750" algn="just" defTabSz="457200" rtl="0" eaLnBrk="1" latinLnBrk="0" hangingPunct="1">
            <a:buFont typeface="Wingdings" panose="05000000000000000000" pitchFamily="2" charset="2"/>
            <a:buChar char="§"/>
            <a:defRPr/>
          </a:pPr>
          <a:endParaRPr lang="es-CR" sz="1100" kern="1200">
            <a:solidFill>
              <a:schemeClr val="tx1">
                <a:lumMod val="65000"/>
                <a:lumOff val="35000"/>
              </a:schemeClr>
            </a:solidFill>
            <a:latin typeface="HendersonSansW00-BasicLight" panose="02000505030000020004" pitchFamily="2" charset="0"/>
            <a:ea typeface="+mn-ea"/>
            <a:cs typeface="Arial"/>
          </a:endParaRPr>
        </a:p>
      </dgm:t>
    </dgm:pt>
    <dgm:pt modelId="{F54C5F51-8B6C-474A-8778-F196BCEC775B}" type="parTrans" cxnId="{E0E0AF73-51C6-4A79-8EC2-6A8E5E92D342}">
      <dgm:prSet/>
      <dgm:spPr/>
      <dgm:t>
        <a:bodyPr/>
        <a:lstStyle/>
        <a:p>
          <a:endParaRPr lang="es-CR"/>
        </a:p>
      </dgm:t>
    </dgm:pt>
    <dgm:pt modelId="{D229E187-ABB5-4766-9E3E-C72285AD8BCC}" type="sibTrans" cxnId="{E0E0AF73-51C6-4A79-8EC2-6A8E5E92D342}">
      <dgm:prSet/>
      <dgm:spPr/>
      <dgm:t>
        <a:bodyPr/>
        <a:lstStyle/>
        <a:p>
          <a:endParaRPr lang="es-CR"/>
        </a:p>
      </dgm:t>
    </dgm:pt>
    <dgm:pt modelId="{40F0B470-D19D-483D-826B-181B6E86DCAF}">
      <dgm:prSet phldrT="[Texto]" custT="1"/>
      <dgm:spPr/>
      <dgm:t>
        <a:bodyPr/>
        <a:lstStyle/>
        <a:p>
          <a:pPr marL="285750" indent="-285750" algn="just" defTabSz="457200" rtl="0" eaLnBrk="1" latinLnBrk="0" hangingPunct="1">
            <a:buFont typeface="Wingdings" panose="05000000000000000000" pitchFamily="2" charset="2"/>
            <a:buChar char="§"/>
            <a:defRPr/>
          </a:pPr>
          <a:endParaRPr lang="es-CR" sz="1100" kern="1200">
            <a:solidFill>
              <a:schemeClr val="tx1">
                <a:lumMod val="65000"/>
                <a:lumOff val="35000"/>
              </a:schemeClr>
            </a:solidFill>
            <a:latin typeface="HendersonSansW00-BasicLight" panose="02000505030000020004" pitchFamily="2" charset="0"/>
            <a:ea typeface="+mn-ea"/>
            <a:cs typeface="Arial"/>
          </a:endParaRPr>
        </a:p>
      </dgm:t>
    </dgm:pt>
    <dgm:pt modelId="{1C3DFFD9-402E-4513-BE36-C0A8010889E5}" type="parTrans" cxnId="{5DF5EC7C-642B-4874-BD0A-7578ED18D4C8}">
      <dgm:prSet/>
      <dgm:spPr/>
      <dgm:t>
        <a:bodyPr/>
        <a:lstStyle/>
        <a:p>
          <a:endParaRPr lang="es-CR"/>
        </a:p>
      </dgm:t>
    </dgm:pt>
    <dgm:pt modelId="{E99A749E-8231-4F51-90F8-B16CEADCE68B}" type="sibTrans" cxnId="{5DF5EC7C-642B-4874-BD0A-7578ED18D4C8}">
      <dgm:prSet/>
      <dgm:spPr/>
      <dgm:t>
        <a:bodyPr/>
        <a:lstStyle/>
        <a:p>
          <a:endParaRPr lang="es-CR"/>
        </a:p>
      </dgm:t>
    </dgm:pt>
    <dgm:pt modelId="{449F9FD3-5102-480E-BA31-9DAFCDA5B01A}" type="pres">
      <dgm:prSet presAssocID="{1503C47C-6C21-45D8-98C1-6CE10E1FD859}" presName="Name0" presStyleCnt="0">
        <dgm:presLayoutVars>
          <dgm:dir/>
          <dgm:resizeHandles val="exact"/>
        </dgm:presLayoutVars>
      </dgm:prSet>
      <dgm:spPr/>
    </dgm:pt>
    <dgm:pt modelId="{547B15BF-B6A8-4403-9C4C-D8A84E19AFAE}" type="pres">
      <dgm:prSet presAssocID="{78C95F5F-B502-4CC8-8FCA-5DE4A562BC02}" presName="composite" presStyleCnt="0"/>
      <dgm:spPr/>
    </dgm:pt>
    <dgm:pt modelId="{3EDD9B83-99C1-4287-809A-C08712636128}" type="pres">
      <dgm:prSet presAssocID="{78C95F5F-B502-4CC8-8FCA-5DE4A562BC02}" presName="rect1" presStyleLbl="trAlignAcc1" presStyleIdx="0" presStyleCnt="1" custScaleY="139679">
        <dgm:presLayoutVars>
          <dgm:bulletEnabled val="1"/>
        </dgm:presLayoutVars>
      </dgm:prSet>
      <dgm:spPr/>
    </dgm:pt>
    <dgm:pt modelId="{36070FB7-1452-4A8D-B5EA-03A335FF3DBB}" type="pres">
      <dgm:prSet presAssocID="{78C95F5F-B502-4CC8-8FCA-5DE4A562BC02}"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apa del tesoro contorno"/>
        </a:ext>
      </dgm:extLst>
    </dgm:pt>
  </dgm:ptLst>
  <dgm:cxnLst>
    <dgm:cxn modelId="{7B8FE305-4273-41C3-9609-F6A685A6D6C2}" type="presOf" srcId="{0AB6DC8E-DE04-4505-A432-E64B9FD754B1}" destId="{3EDD9B83-99C1-4287-809A-C08712636128}" srcOrd="0" destOrd="5" presId="urn:microsoft.com/office/officeart/2008/layout/PictureStrips"/>
    <dgm:cxn modelId="{DD2FD822-FDA5-4307-8B1D-18DF6E822A06}" srcId="{1503C47C-6C21-45D8-98C1-6CE10E1FD859}" destId="{78C95F5F-B502-4CC8-8FCA-5DE4A562BC02}" srcOrd="0" destOrd="0" parTransId="{90BC3193-A177-400E-BA30-0B7F23757CA8}" sibTransId="{1914715B-326D-4B10-88E5-7CB9FE74F196}"/>
    <dgm:cxn modelId="{3373213E-FEAD-4C5C-A285-FED3FD746F99}" type="presOf" srcId="{78C95F5F-B502-4CC8-8FCA-5DE4A562BC02}" destId="{3EDD9B83-99C1-4287-809A-C08712636128}" srcOrd="0" destOrd="0" presId="urn:microsoft.com/office/officeart/2008/layout/PictureStrips"/>
    <dgm:cxn modelId="{B9F24C60-2BBB-427F-AC09-CDA583B54BA6}" type="presOf" srcId="{1503C47C-6C21-45D8-98C1-6CE10E1FD859}" destId="{449F9FD3-5102-480E-BA31-9DAFCDA5B01A}" srcOrd="0" destOrd="0" presId="urn:microsoft.com/office/officeart/2008/layout/PictureStrips"/>
    <dgm:cxn modelId="{499A0D42-E6EF-436C-AA7B-3EEECF7B9467}" type="presOf" srcId="{40F0B470-D19D-483D-826B-181B6E86DCAF}" destId="{3EDD9B83-99C1-4287-809A-C08712636128}" srcOrd="0" destOrd="4" presId="urn:microsoft.com/office/officeart/2008/layout/PictureStrips"/>
    <dgm:cxn modelId="{62715046-E67C-4AF2-8CC8-74551BAE80CE}" type="presOf" srcId="{55CB0B4B-84C6-4DF5-8664-9E8715BC5C18}" destId="{3EDD9B83-99C1-4287-809A-C08712636128}" srcOrd="0" destOrd="1" presId="urn:microsoft.com/office/officeart/2008/layout/PictureStrips"/>
    <dgm:cxn modelId="{E0E0AF73-51C6-4A79-8EC2-6A8E5E92D342}" srcId="{78C95F5F-B502-4CC8-8FCA-5DE4A562BC02}" destId="{DF5CF0A8-BB03-46CD-8A05-03B3DBF4B540}" srcOrd="1" destOrd="0" parTransId="{F54C5F51-8B6C-474A-8778-F196BCEC775B}" sibTransId="{D229E187-ABB5-4766-9E3E-C72285AD8BCC}"/>
    <dgm:cxn modelId="{5DF5EC7C-642B-4874-BD0A-7578ED18D4C8}" srcId="{78C95F5F-B502-4CC8-8FCA-5DE4A562BC02}" destId="{40F0B470-D19D-483D-826B-181B6E86DCAF}" srcOrd="3" destOrd="0" parTransId="{1C3DFFD9-402E-4513-BE36-C0A8010889E5}" sibTransId="{E99A749E-8231-4F51-90F8-B16CEADCE68B}"/>
    <dgm:cxn modelId="{F6B8C28C-D56F-4A29-A705-5B18952B4328}" srcId="{78C95F5F-B502-4CC8-8FCA-5DE4A562BC02}" destId="{6D6B0F3E-896B-4F01-9E04-6A23E27B6466}" srcOrd="2" destOrd="0" parTransId="{EE376374-615B-47E2-BA4F-386FC7ADF0BF}" sibTransId="{EB7552C3-C904-4E72-ABED-6CD99B37B0F3}"/>
    <dgm:cxn modelId="{A033BC92-FE80-4F84-AF7A-D1EAFD923A36}" type="presOf" srcId="{6D6B0F3E-896B-4F01-9E04-6A23E27B6466}" destId="{3EDD9B83-99C1-4287-809A-C08712636128}" srcOrd="0" destOrd="3" presId="urn:microsoft.com/office/officeart/2008/layout/PictureStrips"/>
    <dgm:cxn modelId="{A48386B7-6CAC-4A82-AC63-CB7749592103}" type="presOf" srcId="{DF5CF0A8-BB03-46CD-8A05-03B3DBF4B540}" destId="{3EDD9B83-99C1-4287-809A-C08712636128}" srcOrd="0" destOrd="2" presId="urn:microsoft.com/office/officeart/2008/layout/PictureStrips"/>
    <dgm:cxn modelId="{75B660E2-C037-4F13-A70F-B5B7EA8DDC93}" srcId="{78C95F5F-B502-4CC8-8FCA-5DE4A562BC02}" destId="{55CB0B4B-84C6-4DF5-8664-9E8715BC5C18}" srcOrd="0" destOrd="0" parTransId="{AA452A4D-DA59-45B9-B56B-EDFA1120B4A0}" sibTransId="{3BEFFE62-5B39-4283-8E73-BCF622A2F903}"/>
    <dgm:cxn modelId="{DB6273E8-1864-49A1-BE16-2B5CC3662C7A}" srcId="{78C95F5F-B502-4CC8-8FCA-5DE4A562BC02}" destId="{0AB6DC8E-DE04-4505-A432-E64B9FD754B1}" srcOrd="4" destOrd="0" parTransId="{9FC470B5-DF2D-44F9-8466-A6C1E2296F11}" sibTransId="{B42DD930-A79A-43FF-89A3-7217B4F8D42C}"/>
    <dgm:cxn modelId="{702D505C-BF4A-4277-A813-B5F0FFFE4BA6}" type="presParOf" srcId="{449F9FD3-5102-480E-BA31-9DAFCDA5B01A}" destId="{547B15BF-B6A8-4403-9C4C-D8A84E19AFAE}" srcOrd="0" destOrd="0" presId="urn:microsoft.com/office/officeart/2008/layout/PictureStrips"/>
    <dgm:cxn modelId="{2FE4E4A4-D8EC-482B-AF06-4D25588F77B8}" type="presParOf" srcId="{547B15BF-B6A8-4403-9C4C-D8A84E19AFAE}" destId="{3EDD9B83-99C1-4287-809A-C08712636128}" srcOrd="0" destOrd="0" presId="urn:microsoft.com/office/officeart/2008/layout/PictureStrips"/>
    <dgm:cxn modelId="{E10E0485-3E69-4A03-B849-627D8797D5DD}" type="presParOf" srcId="{547B15BF-B6A8-4403-9C4C-D8A84E19AFAE}" destId="{36070FB7-1452-4A8D-B5EA-03A335FF3DB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C40586F-ACF6-423D-B5F8-EDE561322D05}"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4829B0CB-9EC7-415F-B41B-0696317B3394}">
      <dgm:prSet phldrT="[Texto]" custT="1"/>
      <dgm:spPr/>
      <dgm:t>
        <a:bodyPr/>
        <a:lstStyle/>
        <a:p>
          <a:pPr marL="0" lvl="0" indent="0" algn="just" defTabSz="400050">
            <a:lnSpc>
              <a:spcPct val="90000"/>
            </a:lnSpc>
            <a:spcBef>
              <a:spcPct val="0"/>
            </a:spcBef>
            <a:spcAft>
              <a:spcPct val="35000"/>
            </a:spcAft>
            <a:buNone/>
          </a:pPr>
          <a:r>
            <a:rPr lang="es-ES" sz="1100" kern="1200">
              <a:latin typeface="HendersonSansW00-BasicLight" panose="02000505030000020004" pitchFamily="2" charset="0"/>
              <a:ea typeface="+mn-ea"/>
              <a:cs typeface="Arial"/>
            </a:rPr>
            <a:t>Tener planes de acción establecidos ante cambios bruscos en los costos de construcción o en los mecanismos de contratación, los cuales puedan ponerse en marcha si los supuestos se cumplen, sin necesidad de empezar de cero, y sin que los ajustes impliquen más recursos de los ya disponibles.</a:t>
          </a:r>
          <a:endParaRPr lang="es-CR" sz="1100" kern="1200">
            <a:latin typeface="HendersonSansW00-BasicLight" panose="02000505030000020004" pitchFamily="2" charset="0"/>
            <a:ea typeface="+mn-ea"/>
            <a:cs typeface="Arial"/>
          </a:endParaRPr>
        </a:p>
      </dgm:t>
    </dgm:pt>
    <dgm:pt modelId="{33ADE74C-2465-4375-81F6-B0428AE9DE98}" type="parTrans" cxnId="{4976AAED-E713-42E1-9FD6-324361201098}">
      <dgm:prSet/>
      <dgm:spPr/>
      <dgm:t>
        <a:bodyPr/>
        <a:lstStyle/>
        <a:p>
          <a:pPr algn="just"/>
          <a:endParaRPr lang="es-CR" sz="1100"/>
        </a:p>
      </dgm:t>
    </dgm:pt>
    <dgm:pt modelId="{9ED44014-8B75-441F-B4F3-AF22B03111FD}" type="sibTrans" cxnId="{4976AAED-E713-42E1-9FD6-324361201098}">
      <dgm:prSet/>
      <dgm:spPr/>
      <dgm:t>
        <a:bodyPr/>
        <a:lstStyle/>
        <a:p>
          <a:pPr algn="just"/>
          <a:endParaRPr lang="es-CR" sz="1100"/>
        </a:p>
      </dgm:t>
    </dgm:pt>
    <dgm:pt modelId="{2831F9CB-A3BA-4937-9EE2-CAD1505A3287}">
      <dgm:prSet phldrT="[Texto]" custT="1"/>
      <dgm:spPr/>
      <dgm:t>
        <a:bodyPr/>
        <a:lstStyle/>
        <a:p>
          <a:pPr algn="just"/>
          <a:r>
            <a:rPr lang="es-CR" sz="1100" kern="1200">
              <a:latin typeface="HendersonSansW00-BasicLight" panose="02000505030000020004" pitchFamily="2" charset="0"/>
              <a:ea typeface="+mn-ea"/>
              <a:cs typeface="Arial"/>
            </a:rPr>
            <a:t>Elaborar un plan de trabajo para definir los terrenos faltantes antes de que finalice el 2023, o bien haber tomado la decisión de que sea por sustitución.</a:t>
          </a:r>
        </a:p>
      </dgm:t>
    </dgm:pt>
    <dgm:pt modelId="{65563B2A-9702-42C0-B97F-9C6D6809FDE5}" type="parTrans" cxnId="{32208DC9-633C-40C9-B873-DD68E4D65121}">
      <dgm:prSet/>
      <dgm:spPr/>
      <dgm:t>
        <a:bodyPr/>
        <a:lstStyle/>
        <a:p>
          <a:pPr algn="just"/>
          <a:endParaRPr lang="es-CR" sz="1100"/>
        </a:p>
      </dgm:t>
    </dgm:pt>
    <dgm:pt modelId="{E7CCC1F3-2CD0-4C3D-91E5-6ACC92F0383C}" type="sibTrans" cxnId="{32208DC9-633C-40C9-B873-DD68E4D65121}">
      <dgm:prSet/>
      <dgm:spPr/>
      <dgm:t>
        <a:bodyPr/>
        <a:lstStyle/>
        <a:p>
          <a:pPr algn="just"/>
          <a:endParaRPr lang="es-CR" sz="1100"/>
        </a:p>
      </dgm:t>
    </dgm:pt>
    <dgm:pt modelId="{42C3498B-FB82-412F-B48C-B007FE929519}">
      <dgm:prSet phldrT="[Texto]" custT="1"/>
      <dgm:spPr/>
      <dgm:t>
        <a:bodyPr/>
        <a:lstStyle/>
        <a:p>
          <a:pPr algn="just"/>
          <a:r>
            <a:rPr lang="es-CR" sz="1100" kern="1200">
              <a:latin typeface="HendersonSansW00-BasicLight" panose="02000505030000020004" pitchFamily="2" charset="0"/>
              <a:ea typeface="+mn-ea"/>
              <a:cs typeface="Arial"/>
            </a:rPr>
            <a:t>Robustecer el estudio de oferentes y sus capacidades, previo a la adjudicación de contratos, con el fin de evitar que se repita la situación de la DP de Horquetas, y que las obras se paralicen por un tiempo y se incrementen costos, producto del retiro/abandono de estos.</a:t>
          </a:r>
        </a:p>
      </dgm:t>
    </dgm:pt>
    <dgm:pt modelId="{E549619E-7A90-4302-83E1-1E122AE8955B}" type="parTrans" cxnId="{9E4BC749-40E2-41EB-8628-5150E34699FB}">
      <dgm:prSet/>
      <dgm:spPr/>
      <dgm:t>
        <a:bodyPr/>
        <a:lstStyle/>
        <a:p>
          <a:pPr algn="just"/>
          <a:endParaRPr lang="es-CR" sz="1100"/>
        </a:p>
      </dgm:t>
    </dgm:pt>
    <dgm:pt modelId="{C8DCDEAD-A352-4E14-BA43-20D3EC82689E}" type="sibTrans" cxnId="{9E4BC749-40E2-41EB-8628-5150E34699FB}">
      <dgm:prSet/>
      <dgm:spPr/>
      <dgm:t>
        <a:bodyPr/>
        <a:lstStyle/>
        <a:p>
          <a:pPr algn="just"/>
          <a:endParaRPr lang="es-CR" sz="1100"/>
        </a:p>
      </dgm:t>
    </dgm:pt>
    <dgm:pt modelId="{DD50C61E-58BC-4839-84EC-134DC1A72B04}" type="pres">
      <dgm:prSet presAssocID="{3C40586F-ACF6-423D-B5F8-EDE561322D05}" presName="linear" presStyleCnt="0">
        <dgm:presLayoutVars>
          <dgm:dir/>
          <dgm:animLvl val="lvl"/>
          <dgm:resizeHandles val="exact"/>
        </dgm:presLayoutVars>
      </dgm:prSet>
      <dgm:spPr/>
    </dgm:pt>
    <dgm:pt modelId="{D7919DDF-673F-4E9D-9A81-B83F19705483}" type="pres">
      <dgm:prSet presAssocID="{42C3498B-FB82-412F-B48C-B007FE929519}" presName="parentLin" presStyleCnt="0"/>
      <dgm:spPr/>
    </dgm:pt>
    <dgm:pt modelId="{7F412558-C401-4748-9457-2F53EEFEEB25}" type="pres">
      <dgm:prSet presAssocID="{42C3498B-FB82-412F-B48C-B007FE929519}" presName="parentLeftMargin" presStyleLbl="node1" presStyleIdx="0" presStyleCnt="3"/>
      <dgm:spPr/>
    </dgm:pt>
    <dgm:pt modelId="{F4C18B61-9915-457A-8521-3F9744786732}" type="pres">
      <dgm:prSet presAssocID="{42C3498B-FB82-412F-B48C-B007FE929519}" presName="parentText" presStyleLbl="node1" presStyleIdx="0" presStyleCnt="3">
        <dgm:presLayoutVars>
          <dgm:chMax val="0"/>
          <dgm:bulletEnabled val="1"/>
        </dgm:presLayoutVars>
      </dgm:prSet>
      <dgm:spPr/>
    </dgm:pt>
    <dgm:pt modelId="{9D717C61-52DA-44BB-BD33-BB987A4D6A7A}" type="pres">
      <dgm:prSet presAssocID="{42C3498B-FB82-412F-B48C-B007FE929519}" presName="negativeSpace" presStyleCnt="0"/>
      <dgm:spPr/>
    </dgm:pt>
    <dgm:pt modelId="{6DAA4696-9AEE-4CEE-8318-4D54308C5DA9}" type="pres">
      <dgm:prSet presAssocID="{42C3498B-FB82-412F-B48C-B007FE929519}" presName="childText" presStyleLbl="conFgAcc1" presStyleIdx="0" presStyleCnt="3">
        <dgm:presLayoutVars>
          <dgm:bulletEnabled val="1"/>
        </dgm:presLayoutVars>
      </dgm:prSet>
      <dgm:spPr/>
    </dgm:pt>
    <dgm:pt modelId="{D9FCC92C-EB6F-4B86-BD86-BD32473B4F36}" type="pres">
      <dgm:prSet presAssocID="{C8DCDEAD-A352-4E14-BA43-20D3EC82689E}" presName="spaceBetweenRectangles" presStyleCnt="0"/>
      <dgm:spPr/>
    </dgm:pt>
    <dgm:pt modelId="{7ACE0083-CE86-49B2-B078-157083569D62}" type="pres">
      <dgm:prSet presAssocID="{4829B0CB-9EC7-415F-B41B-0696317B3394}" presName="parentLin" presStyleCnt="0"/>
      <dgm:spPr/>
    </dgm:pt>
    <dgm:pt modelId="{506D9D64-3572-47A3-B9E1-DB6F69485892}" type="pres">
      <dgm:prSet presAssocID="{4829B0CB-9EC7-415F-B41B-0696317B3394}" presName="parentLeftMargin" presStyleLbl="node1" presStyleIdx="0" presStyleCnt="3"/>
      <dgm:spPr/>
    </dgm:pt>
    <dgm:pt modelId="{59BEE53A-B5B8-4581-9B27-585367FBB29B}" type="pres">
      <dgm:prSet presAssocID="{4829B0CB-9EC7-415F-B41B-0696317B3394}" presName="parentText" presStyleLbl="node1" presStyleIdx="1" presStyleCnt="3">
        <dgm:presLayoutVars>
          <dgm:chMax val="0"/>
          <dgm:bulletEnabled val="1"/>
        </dgm:presLayoutVars>
      </dgm:prSet>
      <dgm:spPr/>
    </dgm:pt>
    <dgm:pt modelId="{04252AD9-2CE1-44CC-A611-8955A8398625}" type="pres">
      <dgm:prSet presAssocID="{4829B0CB-9EC7-415F-B41B-0696317B3394}" presName="negativeSpace" presStyleCnt="0"/>
      <dgm:spPr/>
    </dgm:pt>
    <dgm:pt modelId="{4F639BE9-25A8-4663-8021-8A7819E3E27A}" type="pres">
      <dgm:prSet presAssocID="{4829B0CB-9EC7-415F-B41B-0696317B3394}" presName="childText" presStyleLbl="conFgAcc1" presStyleIdx="1" presStyleCnt="3">
        <dgm:presLayoutVars>
          <dgm:bulletEnabled val="1"/>
        </dgm:presLayoutVars>
      </dgm:prSet>
      <dgm:spPr/>
    </dgm:pt>
    <dgm:pt modelId="{B0FD0E66-03B0-487E-8B89-9912456FCC89}" type="pres">
      <dgm:prSet presAssocID="{9ED44014-8B75-441F-B4F3-AF22B03111FD}" presName="spaceBetweenRectangles" presStyleCnt="0"/>
      <dgm:spPr/>
    </dgm:pt>
    <dgm:pt modelId="{71EEAFAF-8D22-43F5-BED8-A34683E84F23}" type="pres">
      <dgm:prSet presAssocID="{2831F9CB-A3BA-4937-9EE2-CAD1505A3287}" presName="parentLin" presStyleCnt="0"/>
      <dgm:spPr/>
    </dgm:pt>
    <dgm:pt modelId="{1CFE2F5B-8294-4FF7-A944-A8C85D65150F}" type="pres">
      <dgm:prSet presAssocID="{2831F9CB-A3BA-4937-9EE2-CAD1505A3287}" presName="parentLeftMargin" presStyleLbl="node1" presStyleIdx="1" presStyleCnt="3"/>
      <dgm:spPr/>
    </dgm:pt>
    <dgm:pt modelId="{77A9D52F-1D2C-452B-ABA0-6068E5C623F6}" type="pres">
      <dgm:prSet presAssocID="{2831F9CB-A3BA-4937-9EE2-CAD1505A3287}" presName="parentText" presStyleLbl="node1" presStyleIdx="2" presStyleCnt="3">
        <dgm:presLayoutVars>
          <dgm:chMax val="0"/>
          <dgm:bulletEnabled val="1"/>
        </dgm:presLayoutVars>
      </dgm:prSet>
      <dgm:spPr/>
    </dgm:pt>
    <dgm:pt modelId="{1CF2DE45-478F-44CE-9E82-7608B915422A}" type="pres">
      <dgm:prSet presAssocID="{2831F9CB-A3BA-4937-9EE2-CAD1505A3287}" presName="negativeSpace" presStyleCnt="0"/>
      <dgm:spPr/>
    </dgm:pt>
    <dgm:pt modelId="{BF0630AA-059D-4076-A295-DF33FA7EE506}" type="pres">
      <dgm:prSet presAssocID="{2831F9CB-A3BA-4937-9EE2-CAD1505A3287}" presName="childText" presStyleLbl="conFgAcc1" presStyleIdx="2" presStyleCnt="3">
        <dgm:presLayoutVars>
          <dgm:bulletEnabled val="1"/>
        </dgm:presLayoutVars>
      </dgm:prSet>
      <dgm:spPr/>
    </dgm:pt>
  </dgm:ptLst>
  <dgm:cxnLst>
    <dgm:cxn modelId="{BB35EC00-AE46-4305-BB35-0578B978EDC7}" type="presOf" srcId="{2831F9CB-A3BA-4937-9EE2-CAD1505A3287}" destId="{1CFE2F5B-8294-4FF7-A944-A8C85D65150F}" srcOrd="0" destOrd="0" presId="urn:microsoft.com/office/officeart/2005/8/layout/list1"/>
    <dgm:cxn modelId="{9E4BC749-40E2-41EB-8628-5150E34699FB}" srcId="{3C40586F-ACF6-423D-B5F8-EDE561322D05}" destId="{42C3498B-FB82-412F-B48C-B007FE929519}" srcOrd="0" destOrd="0" parTransId="{E549619E-7A90-4302-83E1-1E122AE8955B}" sibTransId="{C8DCDEAD-A352-4E14-BA43-20D3EC82689E}"/>
    <dgm:cxn modelId="{D322BE70-3D44-4478-81B5-44852E55BA66}" type="presOf" srcId="{2831F9CB-A3BA-4937-9EE2-CAD1505A3287}" destId="{77A9D52F-1D2C-452B-ABA0-6068E5C623F6}" srcOrd="1" destOrd="0" presId="urn:microsoft.com/office/officeart/2005/8/layout/list1"/>
    <dgm:cxn modelId="{B09CC356-4940-429A-862F-AE0175E3AAB3}" type="presOf" srcId="{3C40586F-ACF6-423D-B5F8-EDE561322D05}" destId="{DD50C61E-58BC-4839-84EC-134DC1A72B04}" srcOrd="0" destOrd="0" presId="urn:microsoft.com/office/officeart/2005/8/layout/list1"/>
    <dgm:cxn modelId="{E7616EC8-9DC3-4973-9440-5ECBB1123655}" type="presOf" srcId="{42C3498B-FB82-412F-B48C-B007FE929519}" destId="{F4C18B61-9915-457A-8521-3F9744786732}" srcOrd="1" destOrd="0" presId="urn:microsoft.com/office/officeart/2005/8/layout/list1"/>
    <dgm:cxn modelId="{32208DC9-633C-40C9-B873-DD68E4D65121}" srcId="{3C40586F-ACF6-423D-B5F8-EDE561322D05}" destId="{2831F9CB-A3BA-4937-9EE2-CAD1505A3287}" srcOrd="2" destOrd="0" parTransId="{65563B2A-9702-42C0-B97F-9C6D6809FDE5}" sibTransId="{E7CCC1F3-2CD0-4C3D-91E5-6ACC92F0383C}"/>
    <dgm:cxn modelId="{7CB0D8E4-88FE-45A2-BC72-E859FC7A2C62}" type="presOf" srcId="{42C3498B-FB82-412F-B48C-B007FE929519}" destId="{7F412558-C401-4748-9457-2F53EEFEEB25}" srcOrd="0" destOrd="0" presId="urn:microsoft.com/office/officeart/2005/8/layout/list1"/>
    <dgm:cxn modelId="{63D20FE8-DAD1-4AB4-91EE-ECF993501F9F}" type="presOf" srcId="{4829B0CB-9EC7-415F-B41B-0696317B3394}" destId="{59BEE53A-B5B8-4581-9B27-585367FBB29B}" srcOrd="1" destOrd="0" presId="urn:microsoft.com/office/officeart/2005/8/layout/list1"/>
    <dgm:cxn modelId="{4976AAED-E713-42E1-9FD6-324361201098}" srcId="{3C40586F-ACF6-423D-B5F8-EDE561322D05}" destId="{4829B0CB-9EC7-415F-B41B-0696317B3394}" srcOrd="1" destOrd="0" parTransId="{33ADE74C-2465-4375-81F6-B0428AE9DE98}" sibTransId="{9ED44014-8B75-441F-B4F3-AF22B03111FD}"/>
    <dgm:cxn modelId="{AD755EF3-F7F1-4C6B-8411-902764B8A99F}" type="presOf" srcId="{4829B0CB-9EC7-415F-B41B-0696317B3394}" destId="{506D9D64-3572-47A3-B9E1-DB6F69485892}" srcOrd="0" destOrd="0" presId="urn:microsoft.com/office/officeart/2005/8/layout/list1"/>
    <dgm:cxn modelId="{78819CAD-44FD-49F4-A383-6891E66C33C7}" type="presParOf" srcId="{DD50C61E-58BC-4839-84EC-134DC1A72B04}" destId="{D7919DDF-673F-4E9D-9A81-B83F19705483}" srcOrd="0" destOrd="0" presId="urn:microsoft.com/office/officeart/2005/8/layout/list1"/>
    <dgm:cxn modelId="{14164445-2202-4775-8750-B3C9BF8E0A05}" type="presParOf" srcId="{D7919DDF-673F-4E9D-9A81-B83F19705483}" destId="{7F412558-C401-4748-9457-2F53EEFEEB25}" srcOrd="0" destOrd="0" presId="urn:microsoft.com/office/officeart/2005/8/layout/list1"/>
    <dgm:cxn modelId="{7B94CAE3-79B7-46C4-90BB-EC808974C455}" type="presParOf" srcId="{D7919DDF-673F-4E9D-9A81-B83F19705483}" destId="{F4C18B61-9915-457A-8521-3F9744786732}" srcOrd="1" destOrd="0" presId="urn:microsoft.com/office/officeart/2005/8/layout/list1"/>
    <dgm:cxn modelId="{BE9BA514-0BA0-42C4-8B28-92350C9B175B}" type="presParOf" srcId="{DD50C61E-58BC-4839-84EC-134DC1A72B04}" destId="{9D717C61-52DA-44BB-BD33-BB987A4D6A7A}" srcOrd="1" destOrd="0" presId="urn:microsoft.com/office/officeart/2005/8/layout/list1"/>
    <dgm:cxn modelId="{06A6DDF7-E109-4950-8ADF-1CE35281EFB5}" type="presParOf" srcId="{DD50C61E-58BC-4839-84EC-134DC1A72B04}" destId="{6DAA4696-9AEE-4CEE-8318-4D54308C5DA9}" srcOrd="2" destOrd="0" presId="urn:microsoft.com/office/officeart/2005/8/layout/list1"/>
    <dgm:cxn modelId="{883ED02A-B097-43BD-82EB-D6C00A33FBDC}" type="presParOf" srcId="{DD50C61E-58BC-4839-84EC-134DC1A72B04}" destId="{D9FCC92C-EB6F-4B86-BD86-BD32473B4F36}" srcOrd="3" destOrd="0" presId="urn:microsoft.com/office/officeart/2005/8/layout/list1"/>
    <dgm:cxn modelId="{F93602F2-7591-4210-8E52-FA04B95982C9}" type="presParOf" srcId="{DD50C61E-58BC-4839-84EC-134DC1A72B04}" destId="{7ACE0083-CE86-49B2-B078-157083569D62}" srcOrd="4" destOrd="0" presId="urn:microsoft.com/office/officeart/2005/8/layout/list1"/>
    <dgm:cxn modelId="{8500ACFE-51D8-43C5-8D29-FBDCC40CA747}" type="presParOf" srcId="{7ACE0083-CE86-49B2-B078-157083569D62}" destId="{506D9D64-3572-47A3-B9E1-DB6F69485892}" srcOrd="0" destOrd="0" presId="urn:microsoft.com/office/officeart/2005/8/layout/list1"/>
    <dgm:cxn modelId="{B3F9B990-00EF-4B8B-B68A-02795C22C0E1}" type="presParOf" srcId="{7ACE0083-CE86-49B2-B078-157083569D62}" destId="{59BEE53A-B5B8-4581-9B27-585367FBB29B}" srcOrd="1" destOrd="0" presId="urn:microsoft.com/office/officeart/2005/8/layout/list1"/>
    <dgm:cxn modelId="{645D27D9-3F3A-41F9-A89B-BDA8350E61C5}" type="presParOf" srcId="{DD50C61E-58BC-4839-84EC-134DC1A72B04}" destId="{04252AD9-2CE1-44CC-A611-8955A8398625}" srcOrd="5" destOrd="0" presId="urn:microsoft.com/office/officeart/2005/8/layout/list1"/>
    <dgm:cxn modelId="{438CA1B6-ED4F-468D-9F21-B77DDC836D96}" type="presParOf" srcId="{DD50C61E-58BC-4839-84EC-134DC1A72B04}" destId="{4F639BE9-25A8-4663-8021-8A7819E3E27A}" srcOrd="6" destOrd="0" presId="urn:microsoft.com/office/officeart/2005/8/layout/list1"/>
    <dgm:cxn modelId="{1FE83DC3-2AD0-4D1B-98CD-CD34AE2BDA68}" type="presParOf" srcId="{DD50C61E-58BC-4839-84EC-134DC1A72B04}" destId="{B0FD0E66-03B0-487E-8B89-9912456FCC89}" srcOrd="7" destOrd="0" presId="urn:microsoft.com/office/officeart/2005/8/layout/list1"/>
    <dgm:cxn modelId="{F888440A-689D-415F-8931-ECDAA03DA08F}" type="presParOf" srcId="{DD50C61E-58BC-4839-84EC-134DC1A72B04}" destId="{71EEAFAF-8D22-43F5-BED8-A34683E84F23}" srcOrd="8" destOrd="0" presId="urn:microsoft.com/office/officeart/2005/8/layout/list1"/>
    <dgm:cxn modelId="{80AACA25-980B-4314-8E1D-04528EB20517}" type="presParOf" srcId="{71EEAFAF-8D22-43F5-BED8-A34683E84F23}" destId="{1CFE2F5B-8294-4FF7-A944-A8C85D65150F}" srcOrd="0" destOrd="0" presId="urn:microsoft.com/office/officeart/2005/8/layout/list1"/>
    <dgm:cxn modelId="{8DB70142-908F-443D-A014-1963F59E3BFF}" type="presParOf" srcId="{71EEAFAF-8D22-43F5-BED8-A34683E84F23}" destId="{77A9D52F-1D2C-452B-ABA0-6068E5C623F6}" srcOrd="1" destOrd="0" presId="urn:microsoft.com/office/officeart/2005/8/layout/list1"/>
    <dgm:cxn modelId="{D9D9909B-F005-437E-A629-38C33BFC91FD}" type="presParOf" srcId="{DD50C61E-58BC-4839-84EC-134DC1A72B04}" destId="{1CF2DE45-478F-44CE-9E82-7608B915422A}" srcOrd="9" destOrd="0" presId="urn:microsoft.com/office/officeart/2005/8/layout/list1"/>
    <dgm:cxn modelId="{90B2C1E9-1B02-4937-AB8B-AC07148536D8}" type="presParOf" srcId="{DD50C61E-58BC-4839-84EC-134DC1A72B04}" destId="{BF0630AA-059D-4076-A295-DF33FA7EE50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03C47C-6C21-45D8-98C1-6CE10E1FD85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pPr algn="just"/>
          <a:r>
            <a:rPr lang="es-CR" sz="1100">
              <a:latin typeface="HendersonSansW00-BasicLight" panose="02000505030000020004" pitchFamily="2" charset="0"/>
            </a:rPr>
            <a:t>COMEX como Ejecutor, debe continuar brindando apoyo a la excelente gestión de la UE, con el fin de garantizar la pronta y final consecución de los objetivos del Programa.			</a:t>
          </a:r>
        </a:p>
      </dgm:t>
    </dgm:pt>
    <dgm:pt modelId="{90BC3193-A177-400E-BA30-0B7F23757CA8}" type="parTrans" cxnId="{DD2FD822-FDA5-4307-8B1D-18DF6E822A06}">
      <dgm:prSet/>
      <dgm:spPr/>
      <dgm:t>
        <a:bodyPr/>
        <a:lstStyle/>
        <a:p>
          <a:pPr algn="just"/>
          <a:endParaRPr lang="es-CR" sz="1100">
            <a:latin typeface="HendersonSansW00-BasicLight" panose="02000505030000020004" pitchFamily="2" charset="0"/>
          </a:endParaRPr>
        </a:p>
      </dgm:t>
    </dgm:pt>
    <dgm:pt modelId="{1914715B-326D-4B10-88E5-7CB9FE74F196}" type="sibTrans" cxnId="{DD2FD822-FDA5-4307-8B1D-18DF6E822A06}">
      <dgm:prSet/>
      <dgm:spPr/>
      <dgm:t>
        <a:bodyPr/>
        <a:lstStyle/>
        <a:p>
          <a:pPr algn="just"/>
          <a:endParaRPr lang="es-CR" sz="1100">
            <a:latin typeface="HendersonSansW00-BasicLight" panose="02000505030000020004" pitchFamily="2" charset="0"/>
          </a:endParaRPr>
        </a:p>
      </dgm:t>
    </dgm:pt>
    <dgm:pt modelId="{80DB1954-977A-4629-9F2B-FE59C3B0BFEA}">
      <dgm:prSet phldrT="[Texto]" custT="1"/>
      <dgm:spPr/>
      <dgm:t>
        <a:bodyPr/>
        <a:lstStyle/>
        <a:p>
          <a:pPr algn="just">
            <a:buFont typeface="Arial" panose="020B0604020202020204" pitchFamily="34" charset="0"/>
            <a:buNone/>
          </a:pPr>
          <a:r>
            <a:rPr lang="es-CR" sz="1100">
              <a:latin typeface="HendersonSansW00-BasicLight" panose="02000505030000020004" pitchFamily="2" charset="0"/>
            </a:rPr>
            <a:t> Realizar coordinación previa y de alto nivel, con el fin de evitar anquilosada respuesta por parte de instituciones encargadas de proveer servicios públicos a los puestos fronterizos. </a:t>
          </a:r>
        </a:p>
      </dgm:t>
    </dgm:pt>
    <dgm:pt modelId="{A9E34C08-0D97-4AD4-85E3-37F5814D9F65}" type="parTrans" cxnId="{4ABA7321-34E8-4C08-A9F2-C3B252645D5D}">
      <dgm:prSet/>
      <dgm:spPr/>
      <dgm:t>
        <a:bodyPr/>
        <a:lstStyle/>
        <a:p>
          <a:pPr algn="just"/>
          <a:endParaRPr lang="es-CR" sz="1100">
            <a:latin typeface="HendersonSansW00-BasicLight" panose="02000505030000020004" pitchFamily="2" charset="0"/>
          </a:endParaRPr>
        </a:p>
      </dgm:t>
    </dgm:pt>
    <dgm:pt modelId="{A6D9D1C0-45BF-46B6-B0F9-4C47C984B5BF}" type="sibTrans" cxnId="{4ABA7321-34E8-4C08-A9F2-C3B252645D5D}">
      <dgm:prSet/>
      <dgm:spPr/>
      <dgm:t>
        <a:bodyPr/>
        <a:lstStyle/>
        <a:p>
          <a:pPr algn="just"/>
          <a:endParaRPr lang="es-CR" sz="1100">
            <a:latin typeface="HendersonSansW00-BasicLight" panose="02000505030000020004" pitchFamily="2" charset="0"/>
          </a:endParaRPr>
        </a:p>
      </dgm:t>
    </dgm:pt>
    <dgm:pt modelId="{E07B3BAF-599E-46C5-94BA-ABACAFB8AF66}">
      <dgm:prSet phldrT="[Texto]" custT="1"/>
      <dgm:spPr/>
      <dgm:t>
        <a:bodyPr/>
        <a:lstStyle/>
        <a:p>
          <a:pPr algn="just"/>
          <a:r>
            <a:rPr lang="es-CR" sz="1100">
              <a:latin typeface="HendersonSansW00-BasicLight" panose="02000505030000020004" pitchFamily="2" charset="0"/>
            </a:rPr>
            <a:t>Dar continuidad al seguimiento de las acciones del PILA (programa panameño homólogo del PIF), para garantizar cumplimiento de los acuerdos establecidos y evitar retrasos en gestión conjunta y coordinada de fronteras con Panamá.</a:t>
          </a:r>
        </a:p>
      </dgm:t>
    </dgm:pt>
    <dgm:pt modelId="{488ABB79-5198-4825-835F-AD0278C6257D}" type="parTrans" cxnId="{15CB039A-5603-4B47-8904-74DD290CF83B}">
      <dgm:prSet/>
      <dgm:spPr/>
      <dgm:t>
        <a:bodyPr/>
        <a:lstStyle/>
        <a:p>
          <a:pPr algn="just"/>
          <a:endParaRPr lang="es-CR" sz="1100">
            <a:latin typeface="HendersonSansW00-BasicLight" panose="02000505030000020004" pitchFamily="2" charset="0"/>
          </a:endParaRPr>
        </a:p>
      </dgm:t>
    </dgm:pt>
    <dgm:pt modelId="{8301E954-271F-4F8D-A5ED-CCD1CBFCF83B}" type="sibTrans" cxnId="{15CB039A-5603-4B47-8904-74DD290CF83B}">
      <dgm:prSet/>
      <dgm:spPr/>
      <dgm:t>
        <a:bodyPr/>
        <a:lstStyle/>
        <a:p>
          <a:pPr algn="just"/>
          <a:endParaRPr lang="es-CR" sz="1100">
            <a:latin typeface="HendersonSansW00-BasicLight" panose="02000505030000020004" pitchFamily="2" charset="0"/>
          </a:endParaRPr>
        </a:p>
      </dgm:t>
    </dgm:pt>
    <dgm:pt modelId="{81CD3C80-DA5A-47D5-932F-BD0E493DE2DE}">
      <dgm:prSet phldrT="[Texto]" custT="1"/>
      <dgm:spPr/>
      <dgm:t>
        <a:bodyPr/>
        <a:lstStyle/>
        <a:p>
          <a:pPr algn="just"/>
          <a:endParaRPr lang="es-CR" sz="1100">
            <a:latin typeface="HendersonSansW00-BasicLight" panose="02000505030000020004" pitchFamily="2" charset="0"/>
          </a:endParaRPr>
        </a:p>
      </dgm:t>
    </dgm:pt>
    <dgm:pt modelId="{2B7DA936-CA06-4FBC-AEC5-191166ABA9E9}" type="parTrans" cxnId="{3A5BA9A3-08BE-4DB7-A148-92DDD1103C0C}">
      <dgm:prSet/>
      <dgm:spPr/>
      <dgm:t>
        <a:bodyPr/>
        <a:lstStyle/>
        <a:p>
          <a:pPr algn="just"/>
          <a:endParaRPr lang="es-CR" sz="1100">
            <a:latin typeface="HendersonSansW00-BasicLight" panose="02000505030000020004" pitchFamily="2" charset="0"/>
          </a:endParaRPr>
        </a:p>
      </dgm:t>
    </dgm:pt>
    <dgm:pt modelId="{48BF9622-BE78-4932-A49E-AFAAF0DF9965}" type="sibTrans" cxnId="{3A5BA9A3-08BE-4DB7-A148-92DDD1103C0C}">
      <dgm:prSet/>
      <dgm:spPr/>
      <dgm:t>
        <a:bodyPr/>
        <a:lstStyle/>
        <a:p>
          <a:pPr algn="just"/>
          <a:endParaRPr lang="es-CR" sz="1100">
            <a:latin typeface="HendersonSansW00-BasicLight" panose="02000505030000020004" pitchFamily="2" charset="0"/>
          </a:endParaRPr>
        </a:p>
      </dgm:t>
    </dgm:pt>
    <dgm:pt modelId="{BC7AB32F-EF64-42A0-BC02-AEE2EBC62A31}" type="pres">
      <dgm:prSet presAssocID="{1503C47C-6C21-45D8-98C1-6CE10E1FD859}" presName="linear" presStyleCnt="0">
        <dgm:presLayoutVars>
          <dgm:dir/>
          <dgm:animLvl val="lvl"/>
          <dgm:resizeHandles val="exact"/>
        </dgm:presLayoutVars>
      </dgm:prSet>
      <dgm:spPr/>
    </dgm:pt>
    <dgm:pt modelId="{31023215-5F31-4F0C-BEA3-5CB64A2D7C7F}" type="pres">
      <dgm:prSet presAssocID="{78C95F5F-B502-4CC8-8FCA-5DE4A562BC02}" presName="parentLin" presStyleCnt="0"/>
      <dgm:spPr/>
    </dgm:pt>
    <dgm:pt modelId="{DC82BE99-6885-49BB-BDEA-EE8BEDE71FA9}" type="pres">
      <dgm:prSet presAssocID="{78C95F5F-B502-4CC8-8FCA-5DE4A562BC02}" presName="parentLeftMargin" presStyleLbl="node1" presStyleIdx="0" presStyleCnt="2"/>
      <dgm:spPr/>
    </dgm:pt>
    <dgm:pt modelId="{70D6309A-9996-4BCF-B676-24A6758800EB}" type="pres">
      <dgm:prSet presAssocID="{78C95F5F-B502-4CC8-8FCA-5DE4A562BC02}" presName="parentText" presStyleLbl="node1" presStyleIdx="0" presStyleCnt="2">
        <dgm:presLayoutVars>
          <dgm:chMax val="0"/>
          <dgm:bulletEnabled val="1"/>
        </dgm:presLayoutVars>
      </dgm:prSet>
      <dgm:spPr/>
    </dgm:pt>
    <dgm:pt modelId="{425C9861-160F-419F-AAD8-9A19892DDF85}" type="pres">
      <dgm:prSet presAssocID="{78C95F5F-B502-4CC8-8FCA-5DE4A562BC02}" presName="negativeSpace" presStyleCnt="0"/>
      <dgm:spPr/>
    </dgm:pt>
    <dgm:pt modelId="{34BC13EB-CF82-4A11-BC09-944EB12C6175}" type="pres">
      <dgm:prSet presAssocID="{78C95F5F-B502-4CC8-8FCA-5DE4A562BC02}" presName="childText" presStyleLbl="conFgAcc1" presStyleIdx="0" presStyleCnt="2">
        <dgm:presLayoutVars>
          <dgm:bulletEnabled val="1"/>
        </dgm:presLayoutVars>
      </dgm:prSet>
      <dgm:spPr/>
    </dgm:pt>
    <dgm:pt modelId="{8CBF12BF-3824-4726-B7D5-83220796C756}" type="pres">
      <dgm:prSet presAssocID="{1914715B-326D-4B10-88E5-7CB9FE74F196}" presName="spaceBetweenRectangles" presStyleCnt="0"/>
      <dgm:spPr/>
    </dgm:pt>
    <dgm:pt modelId="{BA857E45-F672-4E9D-A52C-88F411FD5AD6}" type="pres">
      <dgm:prSet presAssocID="{E07B3BAF-599E-46C5-94BA-ABACAFB8AF66}" presName="parentLin" presStyleCnt="0"/>
      <dgm:spPr/>
    </dgm:pt>
    <dgm:pt modelId="{56142A5F-5FA6-4F9A-BDFE-BA158431E3BB}" type="pres">
      <dgm:prSet presAssocID="{E07B3BAF-599E-46C5-94BA-ABACAFB8AF66}" presName="parentLeftMargin" presStyleLbl="node1" presStyleIdx="0" presStyleCnt="2"/>
      <dgm:spPr/>
    </dgm:pt>
    <dgm:pt modelId="{8AAE7600-9546-4752-87CE-1C8A7644CA31}" type="pres">
      <dgm:prSet presAssocID="{E07B3BAF-599E-46C5-94BA-ABACAFB8AF66}" presName="parentText" presStyleLbl="node1" presStyleIdx="1" presStyleCnt="2">
        <dgm:presLayoutVars>
          <dgm:chMax val="0"/>
          <dgm:bulletEnabled val="1"/>
        </dgm:presLayoutVars>
      </dgm:prSet>
      <dgm:spPr/>
    </dgm:pt>
    <dgm:pt modelId="{6C699EA5-99A0-4F8B-8B67-3DDB4FD528A1}" type="pres">
      <dgm:prSet presAssocID="{E07B3BAF-599E-46C5-94BA-ABACAFB8AF66}" presName="negativeSpace" presStyleCnt="0"/>
      <dgm:spPr/>
    </dgm:pt>
    <dgm:pt modelId="{E92522C9-EBF1-4102-9585-31D7BC97CB43}" type="pres">
      <dgm:prSet presAssocID="{E07B3BAF-599E-46C5-94BA-ABACAFB8AF66}" presName="childText" presStyleLbl="conFgAcc1" presStyleIdx="1" presStyleCnt="2">
        <dgm:presLayoutVars>
          <dgm:bulletEnabled val="1"/>
        </dgm:presLayoutVars>
      </dgm:prSet>
      <dgm:spPr/>
    </dgm:pt>
  </dgm:ptLst>
  <dgm:cxnLst>
    <dgm:cxn modelId="{4ABA7321-34E8-4C08-A9F2-C3B252645D5D}" srcId="{78C95F5F-B502-4CC8-8FCA-5DE4A562BC02}" destId="{80DB1954-977A-4629-9F2B-FE59C3B0BFEA}" srcOrd="0" destOrd="0" parTransId="{A9E34C08-0D97-4AD4-85E3-37F5814D9F65}" sibTransId="{A6D9D1C0-45BF-46B6-B0F9-4C47C984B5BF}"/>
    <dgm:cxn modelId="{DD2FD822-FDA5-4307-8B1D-18DF6E822A06}" srcId="{1503C47C-6C21-45D8-98C1-6CE10E1FD859}" destId="{78C95F5F-B502-4CC8-8FCA-5DE4A562BC02}" srcOrd="0" destOrd="0" parTransId="{90BC3193-A177-400E-BA30-0B7F23757CA8}" sibTransId="{1914715B-326D-4B10-88E5-7CB9FE74F196}"/>
    <dgm:cxn modelId="{B2D7F82B-2276-419F-B358-BB46E5064E75}" type="presOf" srcId="{E07B3BAF-599E-46C5-94BA-ABACAFB8AF66}" destId="{8AAE7600-9546-4752-87CE-1C8A7644CA31}" srcOrd="1" destOrd="0" presId="urn:microsoft.com/office/officeart/2005/8/layout/list1"/>
    <dgm:cxn modelId="{B5F2C634-F10F-4651-8CC5-0C55BC682012}" type="presOf" srcId="{80DB1954-977A-4629-9F2B-FE59C3B0BFEA}" destId="{34BC13EB-CF82-4A11-BC09-944EB12C6175}" srcOrd="0" destOrd="0" presId="urn:microsoft.com/office/officeart/2005/8/layout/list1"/>
    <dgm:cxn modelId="{4C7DA139-B756-4247-8397-D93262783209}" type="presOf" srcId="{E07B3BAF-599E-46C5-94BA-ABACAFB8AF66}" destId="{56142A5F-5FA6-4F9A-BDFE-BA158431E3BB}" srcOrd="0" destOrd="0" presId="urn:microsoft.com/office/officeart/2005/8/layout/list1"/>
    <dgm:cxn modelId="{5058775D-9194-4669-9DC3-9EA90C81B8E3}" type="presOf" srcId="{81CD3C80-DA5A-47D5-932F-BD0E493DE2DE}" destId="{E92522C9-EBF1-4102-9585-31D7BC97CB43}" srcOrd="0" destOrd="0" presId="urn:microsoft.com/office/officeart/2005/8/layout/list1"/>
    <dgm:cxn modelId="{535E9B45-3E6D-46B9-A2F6-E8396E2D4586}" type="presOf" srcId="{78C95F5F-B502-4CC8-8FCA-5DE4A562BC02}" destId="{DC82BE99-6885-49BB-BDEA-EE8BEDE71FA9}" srcOrd="0" destOrd="0" presId="urn:microsoft.com/office/officeart/2005/8/layout/list1"/>
    <dgm:cxn modelId="{273E2958-05FD-4886-8E24-98A930165757}" type="presOf" srcId="{78C95F5F-B502-4CC8-8FCA-5DE4A562BC02}" destId="{70D6309A-9996-4BCF-B676-24A6758800EB}" srcOrd="1" destOrd="0" presId="urn:microsoft.com/office/officeart/2005/8/layout/list1"/>
    <dgm:cxn modelId="{15CB039A-5603-4B47-8904-74DD290CF83B}" srcId="{1503C47C-6C21-45D8-98C1-6CE10E1FD859}" destId="{E07B3BAF-599E-46C5-94BA-ABACAFB8AF66}" srcOrd="1" destOrd="0" parTransId="{488ABB79-5198-4825-835F-AD0278C6257D}" sibTransId="{8301E954-271F-4F8D-A5ED-CCD1CBFCF83B}"/>
    <dgm:cxn modelId="{3A5BA9A3-08BE-4DB7-A148-92DDD1103C0C}" srcId="{E07B3BAF-599E-46C5-94BA-ABACAFB8AF66}" destId="{81CD3C80-DA5A-47D5-932F-BD0E493DE2DE}" srcOrd="0" destOrd="0" parTransId="{2B7DA936-CA06-4FBC-AEC5-191166ABA9E9}" sibTransId="{48BF9622-BE78-4932-A49E-AFAAF0DF9965}"/>
    <dgm:cxn modelId="{77BB66E4-988C-4EE4-9ABF-AB6E441E120A}" type="presOf" srcId="{1503C47C-6C21-45D8-98C1-6CE10E1FD859}" destId="{BC7AB32F-EF64-42A0-BC02-AEE2EBC62A31}" srcOrd="0" destOrd="0" presId="urn:microsoft.com/office/officeart/2005/8/layout/list1"/>
    <dgm:cxn modelId="{248FB5FD-3073-4B9F-84DB-D8F31948A394}" type="presParOf" srcId="{BC7AB32F-EF64-42A0-BC02-AEE2EBC62A31}" destId="{31023215-5F31-4F0C-BEA3-5CB64A2D7C7F}" srcOrd="0" destOrd="0" presId="urn:microsoft.com/office/officeart/2005/8/layout/list1"/>
    <dgm:cxn modelId="{B0577035-1F93-448D-A0EF-B82BFFF565EB}" type="presParOf" srcId="{31023215-5F31-4F0C-BEA3-5CB64A2D7C7F}" destId="{DC82BE99-6885-49BB-BDEA-EE8BEDE71FA9}" srcOrd="0" destOrd="0" presId="urn:microsoft.com/office/officeart/2005/8/layout/list1"/>
    <dgm:cxn modelId="{F7CAE138-AF54-469D-97BA-C7DD313F78E8}" type="presParOf" srcId="{31023215-5F31-4F0C-BEA3-5CB64A2D7C7F}" destId="{70D6309A-9996-4BCF-B676-24A6758800EB}" srcOrd="1" destOrd="0" presId="urn:microsoft.com/office/officeart/2005/8/layout/list1"/>
    <dgm:cxn modelId="{291357B2-25CE-42A3-9371-357EA1208009}" type="presParOf" srcId="{BC7AB32F-EF64-42A0-BC02-AEE2EBC62A31}" destId="{425C9861-160F-419F-AAD8-9A19892DDF85}" srcOrd="1" destOrd="0" presId="urn:microsoft.com/office/officeart/2005/8/layout/list1"/>
    <dgm:cxn modelId="{AF3C8FB3-732C-4658-A6DB-491FB7DF8530}" type="presParOf" srcId="{BC7AB32F-EF64-42A0-BC02-AEE2EBC62A31}" destId="{34BC13EB-CF82-4A11-BC09-944EB12C6175}" srcOrd="2" destOrd="0" presId="urn:microsoft.com/office/officeart/2005/8/layout/list1"/>
    <dgm:cxn modelId="{0765BFEF-6A5B-4644-9E4A-56A1740B4033}" type="presParOf" srcId="{BC7AB32F-EF64-42A0-BC02-AEE2EBC62A31}" destId="{8CBF12BF-3824-4726-B7D5-83220796C756}" srcOrd="3" destOrd="0" presId="urn:microsoft.com/office/officeart/2005/8/layout/list1"/>
    <dgm:cxn modelId="{0769C4E5-B166-4204-B5B6-1EF1FC23498B}" type="presParOf" srcId="{BC7AB32F-EF64-42A0-BC02-AEE2EBC62A31}" destId="{BA857E45-F672-4E9D-A52C-88F411FD5AD6}" srcOrd="4" destOrd="0" presId="urn:microsoft.com/office/officeart/2005/8/layout/list1"/>
    <dgm:cxn modelId="{E97F55EA-48DF-43E0-AD12-E642F8CE5FE5}" type="presParOf" srcId="{BA857E45-F672-4E9D-A52C-88F411FD5AD6}" destId="{56142A5F-5FA6-4F9A-BDFE-BA158431E3BB}" srcOrd="0" destOrd="0" presId="urn:microsoft.com/office/officeart/2005/8/layout/list1"/>
    <dgm:cxn modelId="{9C6DC32F-DA86-4B2A-BBC5-0F5127E3CFDE}" type="presParOf" srcId="{BA857E45-F672-4E9D-A52C-88F411FD5AD6}" destId="{8AAE7600-9546-4752-87CE-1C8A7644CA31}" srcOrd="1" destOrd="0" presId="urn:microsoft.com/office/officeart/2005/8/layout/list1"/>
    <dgm:cxn modelId="{CAB91CF1-57A4-484D-BE16-9F749EEEAB3D}" type="presParOf" srcId="{BC7AB32F-EF64-42A0-BC02-AEE2EBC62A31}" destId="{6C699EA5-99A0-4F8B-8B67-3DDB4FD528A1}" srcOrd="5" destOrd="0" presId="urn:microsoft.com/office/officeart/2005/8/layout/list1"/>
    <dgm:cxn modelId="{A5FAA2F5-D696-4BEA-9F6A-8254CBE2F5F0}" type="presParOf" srcId="{BC7AB32F-EF64-42A0-BC02-AEE2EBC62A31}" destId="{E92522C9-EBF1-4102-9585-31D7BC97CB43}"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03C47C-6C21-45D8-98C1-6CE10E1FD85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r>
            <a:rPr lang="es-ES" sz="1100" b="1">
              <a:latin typeface="HendersonSansW00-BasicLight" panose="02000505030000020004" pitchFamily="2" charset="0"/>
            </a:rPr>
            <a:t>Mejorar la priorización de actividades por ejecutar</a:t>
          </a:r>
          <a:r>
            <a:rPr lang="es-ES" sz="1100">
              <a:latin typeface="HendersonSansW00-BasicLight" panose="02000505030000020004" pitchFamily="2" charset="0"/>
            </a:rPr>
            <a:t>: </a:t>
          </a:r>
          <a:endParaRPr lang="es-CR" sz="1100">
            <a:latin typeface="HendersonSansW00-BasicLight" panose="02000505030000020004" pitchFamily="2" charset="0"/>
          </a:endParaRPr>
        </a:p>
      </dgm:t>
    </dgm:pt>
    <dgm:pt modelId="{90BC3193-A177-400E-BA30-0B7F23757CA8}" type="parTrans" cxnId="{DD2FD822-FDA5-4307-8B1D-18DF6E822A06}">
      <dgm:prSet/>
      <dgm:spPr/>
      <dgm:t>
        <a:bodyPr/>
        <a:lstStyle/>
        <a:p>
          <a:endParaRPr lang="es-CR" sz="1100">
            <a:latin typeface="HendersonSansW00-BasicLight" panose="02000505030000020004" pitchFamily="2" charset="0"/>
          </a:endParaRPr>
        </a:p>
      </dgm:t>
    </dgm:pt>
    <dgm:pt modelId="{1914715B-326D-4B10-88E5-7CB9FE74F196}" type="sibTrans" cxnId="{DD2FD822-FDA5-4307-8B1D-18DF6E822A06}">
      <dgm:prSet/>
      <dgm:spPr/>
      <dgm:t>
        <a:bodyPr/>
        <a:lstStyle/>
        <a:p>
          <a:endParaRPr lang="es-CR" sz="1100">
            <a:latin typeface="HendersonSansW00-BasicLight" panose="02000505030000020004" pitchFamily="2" charset="0"/>
          </a:endParaRPr>
        </a:p>
      </dgm:t>
    </dgm:pt>
    <dgm:pt modelId="{80DB1954-977A-4629-9F2B-FE59C3B0BFEA}">
      <dgm:prSet phldrT="[Texto]" custT="1"/>
      <dgm:spPr/>
      <dgm:t>
        <a:bodyPr/>
        <a:lstStyle/>
        <a:p>
          <a:pPr>
            <a:buFont typeface="Arial" panose="020B0604020202020204" pitchFamily="34" charset="0"/>
            <a:buNone/>
          </a:pPr>
          <a:r>
            <a:rPr lang="es-CR" sz="1100">
              <a:latin typeface="HendersonSansW00-BasicLight" panose="02000505030000020004" pitchFamily="2" charset="0"/>
            </a:rPr>
            <a:t>  </a:t>
          </a:r>
          <a:r>
            <a:rPr lang="es-ES" sz="1100">
              <a:latin typeface="HendersonSansW00-BasicLight" panose="02000505030000020004" pitchFamily="2" charset="0"/>
            </a:rPr>
            <a:t>Mantener y reforzar el enfoque en un conjunto limitado de acciones de alta prioridad es fundamental. Continuar identificando y enfocando los recursos en aquellas actividades que tienen el mayor impacto en los objetivos del proyecto.</a:t>
          </a:r>
          <a:endParaRPr lang="es-CR" sz="1100">
            <a:latin typeface="HendersonSansW00-BasicLight" panose="02000505030000020004" pitchFamily="2" charset="0"/>
          </a:endParaRPr>
        </a:p>
      </dgm:t>
    </dgm:pt>
    <dgm:pt modelId="{A9E34C08-0D97-4AD4-85E3-37F5814D9F65}" type="parTrans" cxnId="{4ABA7321-34E8-4C08-A9F2-C3B252645D5D}">
      <dgm:prSet/>
      <dgm:spPr/>
      <dgm:t>
        <a:bodyPr/>
        <a:lstStyle/>
        <a:p>
          <a:endParaRPr lang="es-CR" sz="1100">
            <a:latin typeface="HendersonSansW00-BasicLight" panose="02000505030000020004" pitchFamily="2" charset="0"/>
          </a:endParaRPr>
        </a:p>
      </dgm:t>
    </dgm:pt>
    <dgm:pt modelId="{A6D9D1C0-45BF-46B6-B0F9-4C47C984B5BF}" type="sibTrans" cxnId="{4ABA7321-34E8-4C08-A9F2-C3B252645D5D}">
      <dgm:prSet/>
      <dgm:spPr/>
      <dgm:t>
        <a:bodyPr/>
        <a:lstStyle/>
        <a:p>
          <a:endParaRPr lang="es-CR" sz="1100">
            <a:latin typeface="HendersonSansW00-BasicLight" panose="02000505030000020004" pitchFamily="2" charset="0"/>
          </a:endParaRPr>
        </a:p>
      </dgm:t>
    </dgm:pt>
    <dgm:pt modelId="{E07B3BAF-599E-46C5-94BA-ABACAFB8AF66}">
      <dgm:prSet phldrT="[Texto]" custT="1"/>
      <dgm:spPr/>
      <dgm:t>
        <a:bodyPr/>
        <a:lstStyle/>
        <a:p>
          <a:r>
            <a:rPr lang="es-ES" sz="1100" b="1">
              <a:latin typeface="HendersonSansW00-BasicLight" panose="02000505030000020004" pitchFamily="2" charset="0"/>
            </a:rPr>
            <a:t>Mejorar la agilidad en la comunicación</a:t>
          </a:r>
          <a:r>
            <a:rPr lang="es-ES" sz="1100">
              <a:latin typeface="HendersonSansW00-BasicLight" panose="02000505030000020004" pitchFamily="2" charset="0"/>
            </a:rPr>
            <a:t>: </a:t>
          </a:r>
          <a:endParaRPr lang="es-CR" sz="1100">
            <a:latin typeface="HendersonSansW00-BasicLight" panose="02000505030000020004" pitchFamily="2" charset="0"/>
          </a:endParaRPr>
        </a:p>
      </dgm:t>
    </dgm:pt>
    <dgm:pt modelId="{488ABB79-5198-4825-835F-AD0278C6257D}" type="parTrans" cxnId="{15CB039A-5603-4B47-8904-74DD290CF83B}">
      <dgm:prSet/>
      <dgm:spPr/>
      <dgm:t>
        <a:bodyPr/>
        <a:lstStyle/>
        <a:p>
          <a:endParaRPr lang="es-CR" sz="1100">
            <a:latin typeface="HendersonSansW00-BasicLight" panose="02000505030000020004" pitchFamily="2" charset="0"/>
          </a:endParaRPr>
        </a:p>
      </dgm:t>
    </dgm:pt>
    <dgm:pt modelId="{8301E954-271F-4F8D-A5ED-CCD1CBFCF83B}" type="sibTrans" cxnId="{15CB039A-5603-4B47-8904-74DD290CF83B}">
      <dgm:prSet/>
      <dgm:spPr/>
      <dgm:t>
        <a:bodyPr/>
        <a:lstStyle/>
        <a:p>
          <a:endParaRPr lang="es-CR" sz="1100">
            <a:latin typeface="HendersonSansW00-BasicLight" panose="02000505030000020004" pitchFamily="2" charset="0"/>
          </a:endParaRPr>
        </a:p>
      </dgm:t>
    </dgm:pt>
    <dgm:pt modelId="{C44EBEB6-1050-4826-BD09-6559AB51C434}">
      <dgm:prSet phldrT="[Texto]" custT="1"/>
      <dgm:spPr/>
      <dgm:t>
        <a:bodyPr/>
        <a:lstStyle/>
        <a:p>
          <a:pPr algn="just">
            <a:buSzPts val="800"/>
            <a:buFont typeface="Symbol" panose="05050102010706020507" pitchFamily="18" charset="2"/>
            <a:buChar char=""/>
          </a:pPr>
          <a:r>
            <a:rPr lang="es-ES" sz="1100">
              <a:latin typeface="HendersonSansW00-BasicLight" panose="02000505030000020004" pitchFamily="2" charset="0"/>
            </a:rPr>
            <a:t>Sostener y fortalecer la comunicación fluida y ágil entre los equipos de INCOPESCA y el Banco Mundial es esencial, por ello mantener las reuniones quincenales para intercambiar actualizaciones y abordar obstáculos en tiempo real, y considerar el uso de plataformas de colaboración para facilitar la comunicación continua.</a:t>
          </a:r>
          <a:endParaRPr lang="es-CR" sz="1100">
            <a:latin typeface="HendersonSansW00-BasicLight" panose="02000505030000020004" pitchFamily="2" charset="0"/>
          </a:endParaRPr>
        </a:p>
      </dgm:t>
    </dgm:pt>
    <dgm:pt modelId="{E41F3016-906A-478D-8EF8-354187C0884C}" type="parTrans" cxnId="{E76C61C1-893F-430D-BDF6-A017643C36A5}">
      <dgm:prSet/>
      <dgm:spPr/>
      <dgm:t>
        <a:bodyPr/>
        <a:lstStyle/>
        <a:p>
          <a:endParaRPr lang="es-CR" sz="1100">
            <a:latin typeface="HendersonSansW00-BasicLight" panose="02000505030000020004" pitchFamily="2" charset="0"/>
          </a:endParaRPr>
        </a:p>
      </dgm:t>
    </dgm:pt>
    <dgm:pt modelId="{875BE97B-0B4F-4A17-8173-3C4F5DF8ABB5}" type="sibTrans" cxnId="{E76C61C1-893F-430D-BDF6-A017643C36A5}">
      <dgm:prSet/>
      <dgm:spPr/>
      <dgm:t>
        <a:bodyPr/>
        <a:lstStyle/>
        <a:p>
          <a:endParaRPr lang="es-CR" sz="1100">
            <a:latin typeface="HendersonSansW00-BasicLight" panose="02000505030000020004" pitchFamily="2" charset="0"/>
          </a:endParaRPr>
        </a:p>
      </dgm:t>
    </dgm:pt>
    <dgm:pt modelId="{96FFD3FC-A7DC-41DA-8F30-BCF4C6A1D407}">
      <dgm:prSet phldrT="[Texto]" custT="1"/>
      <dgm:spPr/>
      <dgm:t>
        <a:bodyPr/>
        <a:lstStyle/>
        <a:p>
          <a:pPr>
            <a:buSzPts val="800"/>
            <a:buFont typeface="Symbol" panose="05050102010706020507" pitchFamily="18" charset="2"/>
            <a:buChar char=""/>
          </a:pPr>
          <a:r>
            <a:rPr lang="es-ES" sz="1100" b="1">
              <a:latin typeface="HendersonSansW00-BasicLight" panose="02000505030000020004" pitchFamily="2" charset="0"/>
            </a:rPr>
            <a:t>Robustecer la planificación de operaciones</a:t>
          </a:r>
          <a:r>
            <a:rPr lang="es-ES" sz="1100">
              <a:latin typeface="HendersonSansW00-BasicLight" panose="02000505030000020004" pitchFamily="2" charset="0"/>
            </a:rPr>
            <a:t>:</a:t>
          </a:r>
          <a:endParaRPr lang="es-CR" sz="1100">
            <a:latin typeface="HendersonSansW00-BasicLight" panose="02000505030000020004" pitchFamily="2" charset="0"/>
          </a:endParaRPr>
        </a:p>
      </dgm:t>
    </dgm:pt>
    <dgm:pt modelId="{202D4EC4-C2A7-451C-8722-3F46CBD9C56C}" type="parTrans" cxnId="{BADD4991-D43E-4BF1-85A0-03385F4D5798}">
      <dgm:prSet/>
      <dgm:spPr/>
      <dgm:t>
        <a:bodyPr/>
        <a:lstStyle/>
        <a:p>
          <a:endParaRPr lang="es-CR" sz="1100">
            <a:latin typeface="HendersonSansW00-BasicLight" panose="02000505030000020004" pitchFamily="2" charset="0"/>
          </a:endParaRPr>
        </a:p>
      </dgm:t>
    </dgm:pt>
    <dgm:pt modelId="{75117A06-03D1-4905-9DF9-D2AB56386D89}" type="sibTrans" cxnId="{BADD4991-D43E-4BF1-85A0-03385F4D5798}">
      <dgm:prSet/>
      <dgm:spPr/>
      <dgm:t>
        <a:bodyPr/>
        <a:lstStyle/>
        <a:p>
          <a:endParaRPr lang="es-CR" sz="1100">
            <a:latin typeface="HendersonSansW00-BasicLight" panose="02000505030000020004" pitchFamily="2" charset="0"/>
          </a:endParaRPr>
        </a:p>
      </dgm:t>
    </dgm:pt>
    <dgm:pt modelId="{09D2E65D-4734-4F17-8D02-A72765C2A24C}">
      <dgm:prSet phldrT="[Texto]" custT="1"/>
      <dgm:spPr/>
      <dgm:t>
        <a:bodyPr/>
        <a:lstStyle/>
        <a:p>
          <a:pPr algn="just"/>
          <a:r>
            <a:rPr lang="es-ES" sz="1100">
              <a:latin typeface="HendersonSansW00-BasicLight" panose="02000505030000020004" pitchFamily="2" charset="0"/>
            </a:rPr>
            <a:t>Anticipar la intensificación de operaciones y desembolsos a principios de 2024 debido a los avances en las contrataciones. </a:t>
          </a:r>
          <a:endParaRPr lang="es-CR" sz="1100">
            <a:latin typeface="HendersonSansW00-BasicLight" panose="02000505030000020004" pitchFamily="2" charset="0"/>
          </a:endParaRPr>
        </a:p>
      </dgm:t>
    </dgm:pt>
    <dgm:pt modelId="{AF6B64F3-8280-4A06-8DB5-E59CF6E4587D}" type="parTrans" cxnId="{4F19CCA8-896F-457B-BA26-C6B6EE6D6CA6}">
      <dgm:prSet/>
      <dgm:spPr/>
      <dgm:t>
        <a:bodyPr/>
        <a:lstStyle/>
        <a:p>
          <a:endParaRPr lang="es-CR" sz="1100">
            <a:latin typeface="HendersonSansW00-BasicLight" panose="02000505030000020004" pitchFamily="2" charset="0"/>
          </a:endParaRPr>
        </a:p>
      </dgm:t>
    </dgm:pt>
    <dgm:pt modelId="{0D73075A-CCB9-488F-B49B-EBB5E5815F55}" type="sibTrans" cxnId="{4F19CCA8-896F-457B-BA26-C6B6EE6D6CA6}">
      <dgm:prSet/>
      <dgm:spPr/>
      <dgm:t>
        <a:bodyPr/>
        <a:lstStyle/>
        <a:p>
          <a:endParaRPr lang="es-CR" sz="1100">
            <a:latin typeface="HendersonSansW00-BasicLight" panose="02000505030000020004" pitchFamily="2" charset="0"/>
          </a:endParaRPr>
        </a:p>
      </dgm:t>
    </dgm:pt>
    <dgm:pt modelId="{1D8F5040-7514-4B06-9663-4A01D8FFFC78}">
      <dgm:prSet phldrT="[Texto]" custT="1"/>
      <dgm:spPr/>
      <dgm:t>
        <a:bodyPr/>
        <a:lstStyle/>
        <a:p>
          <a:r>
            <a:rPr lang="es-ES" sz="1100" b="1">
              <a:latin typeface="HendersonSansW00-BasicLight" panose="02000505030000020004" pitchFamily="2" charset="0"/>
            </a:rPr>
            <a:t>Mejorar la sistematización de intercambios técnicos</a:t>
          </a:r>
          <a:endParaRPr lang="es-CR" sz="1100">
            <a:latin typeface="HendersonSansW00-BasicLight" panose="02000505030000020004" pitchFamily="2" charset="0"/>
          </a:endParaRPr>
        </a:p>
      </dgm:t>
    </dgm:pt>
    <dgm:pt modelId="{60B19D99-4A93-41F8-AC79-26C3832ACC25}" type="parTrans" cxnId="{6530D248-8600-43E8-86A7-1D8858B7E53A}">
      <dgm:prSet/>
      <dgm:spPr/>
      <dgm:t>
        <a:bodyPr/>
        <a:lstStyle/>
        <a:p>
          <a:endParaRPr lang="es-CR" sz="1100">
            <a:latin typeface="HendersonSansW00-BasicLight" panose="02000505030000020004" pitchFamily="2" charset="0"/>
          </a:endParaRPr>
        </a:p>
      </dgm:t>
    </dgm:pt>
    <dgm:pt modelId="{79450186-4102-4748-BAD8-9604A479C520}" type="sibTrans" cxnId="{6530D248-8600-43E8-86A7-1D8858B7E53A}">
      <dgm:prSet/>
      <dgm:spPr/>
      <dgm:t>
        <a:bodyPr/>
        <a:lstStyle/>
        <a:p>
          <a:endParaRPr lang="es-CR" sz="1100">
            <a:latin typeface="HendersonSansW00-BasicLight" panose="02000505030000020004" pitchFamily="2" charset="0"/>
          </a:endParaRPr>
        </a:p>
      </dgm:t>
    </dgm:pt>
    <dgm:pt modelId="{623E4601-FF1C-4FFB-B658-47A48F1FB03A}">
      <dgm:prSet phldrT="[Texto]" custT="1"/>
      <dgm:spPr/>
      <dgm:t>
        <a:bodyPr/>
        <a:lstStyle/>
        <a:p>
          <a:pPr algn="just">
            <a:buSzPts val="800"/>
            <a:buFont typeface="Symbol" panose="05050102010706020507" pitchFamily="18" charset="2"/>
            <a:buChar char=""/>
          </a:pPr>
          <a:r>
            <a:rPr lang="es-ES" sz="1100">
              <a:latin typeface="HendersonSansW00-BasicLight" panose="02000505030000020004" pitchFamily="2" charset="0"/>
            </a:rPr>
            <a:t>Fortalecer y formalizar el intercambio técnico entre los equipos de INCOPESCA y el Banco Mundial. Documentar las discusiones y acuerdos técnicos para garantizar la continuidad del conocimiento y la coherencia en la toma de decisiones.</a:t>
          </a:r>
          <a:endParaRPr lang="es-CR" sz="1100">
            <a:latin typeface="HendersonSansW00-BasicLight" panose="02000505030000020004" pitchFamily="2" charset="0"/>
          </a:endParaRPr>
        </a:p>
      </dgm:t>
    </dgm:pt>
    <dgm:pt modelId="{9D0B0797-2E79-4C3F-BAA4-0B2ACE313362}" type="parTrans" cxnId="{3380E60B-AC3F-41D4-A43E-ED96FA9F1688}">
      <dgm:prSet/>
      <dgm:spPr/>
      <dgm:t>
        <a:bodyPr/>
        <a:lstStyle/>
        <a:p>
          <a:endParaRPr lang="es-CR" sz="1100">
            <a:latin typeface="HendersonSansW00-BasicLight" panose="02000505030000020004" pitchFamily="2" charset="0"/>
          </a:endParaRPr>
        </a:p>
      </dgm:t>
    </dgm:pt>
    <dgm:pt modelId="{A5C83188-2742-4776-9D45-63651C2F3E36}" type="sibTrans" cxnId="{3380E60B-AC3F-41D4-A43E-ED96FA9F1688}">
      <dgm:prSet/>
      <dgm:spPr/>
      <dgm:t>
        <a:bodyPr/>
        <a:lstStyle/>
        <a:p>
          <a:endParaRPr lang="es-CR" sz="1100">
            <a:latin typeface="HendersonSansW00-BasicLight" panose="02000505030000020004" pitchFamily="2" charset="0"/>
          </a:endParaRPr>
        </a:p>
      </dgm:t>
    </dgm:pt>
    <dgm:pt modelId="{BC7AB32F-EF64-42A0-BC02-AEE2EBC62A31}" type="pres">
      <dgm:prSet presAssocID="{1503C47C-6C21-45D8-98C1-6CE10E1FD859}" presName="linear" presStyleCnt="0">
        <dgm:presLayoutVars>
          <dgm:dir/>
          <dgm:animLvl val="lvl"/>
          <dgm:resizeHandles val="exact"/>
        </dgm:presLayoutVars>
      </dgm:prSet>
      <dgm:spPr/>
    </dgm:pt>
    <dgm:pt modelId="{31023215-5F31-4F0C-BEA3-5CB64A2D7C7F}" type="pres">
      <dgm:prSet presAssocID="{78C95F5F-B502-4CC8-8FCA-5DE4A562BC02}" presName="parentLin" presStyleCnt="0"/>
      <dgm:spPr/>
    </dgm:pt>
    <dgm:pt modelId="{DC82BE99-6885-49BB-BDEA-EE8BEDE71FA9}" type="pres">
      <dgm:prSet presAssocID="{78C95F5F-B502-4CC8-8FCA-5DE4A562BC02}" presName="parentLeftMargin" presStyleLbl="node1" presStyleIdx="0" presStyleCnt="4"/>
      <dgm:spPr/>
    </dgm:pt>
    <dgm:pt modelId="{70D6309A-9996-4BCF-B676-24A6758800EB}" type="pres">
      <dgm:prSet presAssocID="{78C95F5F-B502-4CC8-8FCA-5DE4A562BC02}" presName="parentText" presStyleLbl="node1" presStyleIdx="0" presStyleCnt="4">
        <dgm:presLayoutVars>
          <dgm:chMax val="0"/>
          <dgm:bulletEnabled val="1"/>
        </dgm:presLayoutVars>
      </dgm:prSet>
      <dgm:spPr/>
    </dgm:pt>
    <dgm:pt modelId="{425C9861-160F-419F-AAD8-9A19892DDF85}" type="pres">
      <dgm:prSet presAssocID="{78C95F5F-B502-4CC8-8FCA-5DE4A562BC02}" presName="negativeSpace" presStyleCnt="0"/>
      <dgm:spPr/>
    </dgm:pt>
    <dgm:pt modelId="{34BC13EB-CF82-4A11-BC09-944EB12C6175}" type="pres">
      <dgm:prSet presAssocID="{78C95F5F-B502-4CC8-8FCA-5DE4A562BC02}" presName="childText" presStyleLbl="conFgAcc1" presStyleIdx="0" presStyleCnt="4">
        <dgm:presLayoutVars>
          <dgm:bulletEnabled val="1"/>
        </dgm:presLayoutVars>
      </dgm:prSet>
      <dgm:spPr/>
    </dgm:pt>
    <dgm:pt modelId="{8CBF12BF-3824-4726-B7D5-83220796C756}" type="pres">
      <dgm:prSet presAssocID="{1914715B-326D-4B10-88E5-7CB9FE74F196}" presName="spaceBetweenRectangles" presStyleCnt="0"/>
      <dgm:spPr/>
    </dgm:pt>
    <dgm:pt modelId="{BA857E45-F672-4E9D-A52C-88F411FD5AD6}" type="pres">
      <dgm:prSet presAssocID="{E07B3BAF-599E-46C5-94BA-ABACAFB8AF66}" presName="parentLin" presStyleCnt="0"/>
      <dgm:spPr/>
    </dgm:pt>
    <dgm:pt modelId="{56142A5F-5FA6-4F9A-BDFE-BA158431E3BB}" type="pres">
      <dgm:prSet presAssocID="{E07B3BAF-599E-46C5-94BA-ABACAFB8AF66}" presName="parentLeftMargin" presStyleLbl="node1" presStyleIdx="0" presStyleCnt="4"/>
      <dgm:spPr/>
    </dgm:pt>
    <dgm:pt modelId="{8AAE7600-9546-4752-87CE-1C8A7644CA31}" type="pres">
      <dgm:prSet presAssocID="{E07B3BAF-599E-46C5-94BA-ABACAFB8AF66}" presName="parentText" presStyleLbl="node1" presStyleIdx="1" presStyleCnt="4">
        <dgm:presLayoutVars>
          <dgm:chMax val="0"/>
          <dgm:bulletEnabled val="1"/>
        </dgm:presLayoutVars>
      </dgm:prSet>
      <dgm:spPr/>
    </dgm:pt>
    <dgm:pt modelId="{6C699EA5-99A0-4F8B-8B67-3DDB4FD528A1}" type="pres">
      <dgm:prSet presAssocID="{E07B3BAF-599E-46C5-94BA-ABACAFB8AF66}" presName="negativeSpace" presStyleCnt="0"/>
      <dgm:spPr/>
    </dgm:pt>
    <dgm:pt modelId="{E92522C9-EBF1-4102-9585-31D7BC97CB43}" type="pres">
      <dgm:prSet presAssocID="{E07B3BAF-599E-46C5-94BA-ABACAFB8AF66}" presName="childText" presStyleLbl="conFgAcc1" presStyleIdx="1" presStyleCnt="4">
        <dgm:presLayoutVars>
          <dgm:bulletEnabled val="1"/>
        </dgm:presLayoutVars>
      </dgm:prSet>
      <dgm:spPr/>
    </dgm:pt>
    <dgm:pt modelId="{5AB9226A-DD0F-4561-B78F-B2799B04C811}" type="pres">
      <dgm:prSet presAssocID="{8301E954-271F-4F8D-A5ED-CCD1CBFCF83B}" presName="spaceBetweenRectangles" presStyleCnt="0"/>
      <dgm:spPr/>
    </dgm:pt>
    <dgm:pt modelId="{84806FB2-1F2D-417C-AA10-157BF1EB7A23}" type="pres">
      <dgm:prSet presAssocID="{96FFD3FC-A7DC-41DA-8F30-BCF4C6A1D407}" presName="parentLin" presStyleCnt="0"/>
      <dgm:spPr/>
    </dgm:pt>
    <dgm:pt modelId="{7C069C7B-9253-48B6-9227-C3DB2E7008AA}" type="pres">
      <dgm:prSet presAssocID="{96FFD3FC-A7DC-41DA-8F30-BCF4C6A1D407}" presName="parentLeftMargin" presStyleLbl="node1" presStyleIdx="1" presStyleCnt="4"/>
      <dgm:spPr/>
    </dgm:pt>
    <dgm:pt modelId="{BA018AB9-DB31-44E4-AE16-EF75771127B6}" type="pres">
      <dgm:prSet presAssocID="{96FFD3FC-A7DC-41DA-8F30-BCF4C6A1D407}" presName="parentText" presStyleLbl="node1" presStyleIdx="2" presStyleCnt="4">
        <dgm:presLayoutVars>
          <dgm:chMax val="0"/>
          <dgm:bulletEnabled val="1"/>
        </dgm:presLayoutVars>
      </dgm:prSet>
      <dgm:spPr/>
    </dgm:pt>
    <dgm:pt modelId="{492B1E6D-2CB4-49D1-B4EB-26C2E54A0918}" type="pres">
      <dgm:prSet presAssocID="{96FFD3FC-A7DC-41DA-8F30-BCF4C6A1D407}" presName="negativeSpace" presStyleCnt="0"/>
      <dgm:spPr/>
    </dgm:pt>
    <dgm:pt modelId="{46511596-5D8B-4581-BDE1-0DD13983F802}" type="pres">
      <dgm:prSet presAssocID="{96FFD3FC-A7DC-41DA-8F30-BCF4C6A1D407}" presName="childText" presStyleLbl="conFgAcc1" presStyleIdx="2" presStyleCnt="4">
        <dgm:presLayoutVars>
          <dgm:bulletEnabled val="1"/>
        </dgm:presLayoutVars>
      </dgm:prSet>
      <dgm:spPr/>
    </dgm:pt>
    <dgm:pt modelId="{C6D5BBD0-CE30-46BF-ABBF-51DD94941E5C}" type="pres">
      <dgm:prSet presAssocID="{75117A06-03D1-4905-9DF9-D2AB56386D89}" presName="spaceBetweenRectangles" presStyleCnt="0"/>
      <dgm:spPr/>
    </dgm:pt>
    <dgm:pt modelId="{48919037-9B6B-4506-9DF8-2BC13FCE2908}" type="pres">
      <dgm:prSet presAssocID="{1D8F5040-7514-4B06-9663-4A01D8FFFC78}" presName="parentLin" presStyleCnt="0"/>
      <dgm:spPr/>
    </dgm:pt>
    <dgm:pt modelId="{F14BEF2C-45C7-495C-BEE4-7AC703FDF7AC}" type="pres">
      <dgm:prSet presAssocID="{1D8F5040-7514-4B06-9663-4A01D8FFFC78}" presName="parentLeftMargin" presStyleLbl="node1" presStyleIdx="2" presStyleCnt="4"/>
      <dgm:spPr/>
    </dgm:pt>
    <dgm:pt modelId="{A051D32E-1EC7-4535-8130-FF478C588872}" type="pres">
      <dgm:prSet presAssocID="{1D8F5040-7514-4B06-9663-4A01D8FFFC78}" presName="parentText" presStyleLbl="node1" presStyleIdx="3" presStyleCnt="4">
        <dgm:presLayoutVars>
          <dgm:chMax val="0"/>
          <dgm:bulletEnabled val="1"/>
        </dgm:presLayoutVars>
      </dgm:prSet>
      <dgm:spPr/>
    </dgm:pt>
    <dgm:pt modelId="{268D6C7C-EE96-427F-B62A-1DD89DC147CA}" type="pres">
      <dgm:prSet presAssocID="{1D8F5040-7514-4B06-9663-4A01D8FFFC78}" presName="negativeSpace" presStyleCnt="0"/>
      <dgm:spPr/>
    </dgm:pt>
    <dgm:pt modelId="{37963516-8CFE-49B0-BF3A-4E18B4464003}" type="pres">
      <dgm:prSet presAssocID="{1D8F5040-7514-4B06-9663-4A01D8FFFC78}" presName="childText" presStyleLbl="conFgAcc1" presStyleIdx="3" presStyleCnt="4">
        <dgm:presLayoutVars>
          <dgm:bulletEnabled val="1"/>
        </dgm:presLayoutVars>
      </dgm:prSet>
      <dgm:spPr/>
    </dgm:pt>
  </dgm:ptLst>
  <dgm:cxnLst>
    <dgm:cxn modelId="{61E9F900-3CE6-4582-88B0-A29574E6A285}" type="presOf" srcId="{1D8F5040-7514-4B06-9663-4A01D8FFFC78}" destId="{F14BEF2C-45C7-495C-BEE4-7AC703FDF7AC}" srcOrd="0" destOrd="0" presId="urn:microsoft.com/office/officeart/2005/8/layout/list1"/>
    <dgm:cxn modelId="{3380E60B-AC3F-41D4-A43E-ED96FA9F1688}" srcId="{1D8F5040-7514-4B06-9663-4A01D8FFFC78}" destId="{623E4601-FF1C-4FFB-B658-47A48F1FB03A}" srcOrd="0" destOrd="0" parTransId="{9D0B0797-2E79-4C3F-BAA4-0B2ACE313362}" sibTransId="{A5C83188-2742-4776-9D45-63651C2F3E36}"/>
    <dgm:cxn modelId="{4ABA7321-34E8-4C08-A9F2-C3B252645D5D}" srcId="{78C95F5F-B502-4CC8-8FCA-5DE4A562BC02}" destId="{80DB1954-977A-4629-9F2B-FE59C3B0BFEA}" srcOrd="0" destOrd="0" parTransId="{A9E34C08-0D97-4AD4-85E3-37F5814D9F65}" sibTransId="{A6D9D1C0-45BF-46B6-B0F9-4C47C984B5BF}"/>
    <dgm:cxn modelId="{DD2FD822-FDA5-4307-8B1D-18DF6E822A06}" srcId="{1503C47C-6C21-45D8-98C1-6CE10E1FD859}" destId="{78C95F5F-B502-4CC8-8FCA-5DE4A562BC02}" srcOrd="0" destOrd="0" parTransId="{90BC3193-A177-400E-BA30-0B7F23757CA8}" sibTransId="{1914715B-326D-4B10-88E5-7CB9FE74F196}"/>
    <dgm:cxn modelId="{B2D7F82B-2276-419F-B358-BB46E5064E75}" type="presOf" srcId="{E07B3BAF-599E-46C5-94BA-ABACAFB8AF66}" destId="{8AAE7600-9546-4752-87CE-1C8A7644CA31}" srcOrd="1" destOrd="0" presId="urn:microsoft.com/office/officeart/2005/8/layout/list1"/>
    <dgm:cxn modelId="{54CC832F-B810-4916-BA1D-F21CD56FA4E2}" type="presOf" srcId="{1D8F5040-7514-4B06-9663-4A01D8FFFC78}" destId="{A051D32E-1EC7-4535-8130-FF478C588872}" srcOrd="1" destOrd="0" presId="urn:microsoft.com/office/officeart/2005/8/layout/list1"/>
    <dgm:cxn modelId="{B5F2C634-F10F-4651-8CC5-0C55BC682012}" type="presOf" srcId="{80DB1954-977A-4629-9F2B-FE59C3B0BFEA}" destId="{34BC13EB-CF82-4A11-BC09-944EB12C6175}" srcOrd="0" destOrd="0" presId="urn:microsoft.com/office/officeart/2005/8/layout/list1"/>
    <dgm:cxn modelId="{4C7DA139-B756-4247-8397-D93262783209}" type="presOf" srcId="{E07B3BAF-599E-46C5-94BA-ABACAFB8AF66}" destId="{56142A5F-5FA6-4F9A-BDFE-BA158431E3BB}" srcOrd="0" destOrd="0" presId="urn:microsoft.com/office/officeart/2005/8/layout/list1"/>
    <dgm:cxn modelId="{535E9B45-3E6D-46B9-A2F6-E8396E2D4586}" type="presOf" srcId="{78C95F5F-B502-4CC8-8FCA-5DE4A562BC02}" destId="{DC82BE99-6885-49BB-BDEA-EE8BEDE71FA9}" srcOrd="0" destOrd="0" presId="urn:microsoft.com/office/officeart/2005/8/layout/list1"/>
    <dgm:cxn modelId="{6530D248-8600-43E8-86A7-1D8858B7E53A}" srcId="{1503C47C-6C21-45D8-98C1-6CE10E1FD859}" destId="{1D8F5040-7514-4B06-9663-4A01D8FFFC78}" srcOrd="3" destOrd="0" parTransId="{60B19D99-4A93-41F8-AC79-26C3832ACC25}" sibTransId="{79450186-4102-4748-BAD8-9604A479C520}"/>
    <dgm:cxn modelId="{91BE134C-3B89-44D7-858D-D50EBCC12ACC}" type="presOf" srcId="{623E4601-FF1C-4FFB-B658-47A48F1FB03A}" destId="{37963516-8CFE-49B0-BF3A-4E18B4464003}" srcOrd="0" destOrd="0" presId="urn:microsoft.com/office/officeart/2005/8/layout/list1"/>
    <dgm:cxn modelId="{1957BE54-A174-4B3D-B466-A9362F08FC6A}" type="presOf" srcId="{96FFD3FC-A7DC-41DA-8F30-BCF4C6A1D407}" destId="{7C069C7B-9253-48B6-9227-C3DB2E7008AA}" srcOrd="0" destOrd="0" presId="urn:microsoft.com/office/officeart/2005/8/layout/list1"/>
    <dgm:cxn modelId="{273E2958-05FD-4886-8E24-98A930165757}" type="presOf" srcId="{78C95F5F-B502-4CC8-8FCA-5DE4A562BC02}" destId="{70D6309A-9996-4BCF-B676-24A6758800EB}" srcOrd="1" destOrd="0" presId="urn:microsoft.com/office/officeart/2005/8/layout/list1"/>
    <dgm:cxn modelId="{FA634C83-6DA5-4CF2-8B5D-BF38EF8459DE}" type="presOf" srcId="{C44EBEB6-1050-4826-BD09-6559AB51C434}" destId="{E92522C9-EBF1-4102-9585-31D7BC97CB43}" srcOrd="0" destOrd="0" presId="urn:microsoft.com/office/officeart/2005/8/layout/list1"/>
    <dgm:cxn modelId="{BADD4991-D43E-4BF1-85A0-03385F4D5798}" srcId="{1503C47C-6C21-45D8-98C1-6CE10E1FD859}" destId="{96FFD3FC-A7DC-41DA-8F30-BCF4C6A1D407}" srcOrd="2" destOrd="0" parTransId="{202D4EC4-C2A7-451C-8722-3F46CBD9C56C}" sibTransId="{75117A06-03D1-4905-9DF9-D2AB56386D89}"/>
    <dgm:cxn modelId="{15CB039A-5603-4B47-8904-74DD290CF83B}" srcId="{1503C47C-6C21-45D8-98C1-6CE10E1FD859}" destId="{E07B3BAF-599E-46C5-94BA-ABACAFB8AF66}" srcOrd="1" destOrd="0" parTransId="{488ABB79-5198-4825-835F-AD0278C6257D}" sibTransId="{8301E954-271F-4F8D-A5ED-CCD1CBFCF83B}"/>
    <dgm:cxn modelId="{4F19CCA8-896F-457B-BA26-C6B6EE6D6CA6}" srcId="{96FFD3FC-A7DC-41DA-8F30-BCF4C6A1D407}" destId="{09D2E65D-4734-4F17-8D02-A72765C2A24C}" srcOrd="0" destOrd="0" parTransId="{AF6B64F3-8280-4A06-8DB5-E59CF6E4587D}" sibTransId="{0D73075A-CCB9-488F-B49B-EBB5E5815F55}"/>
    <dgm:cxn modelId="{68A547BF-887D-4F10-9812-9BF35015CA65}" type="presOf" srcId="{96FFD3FC-A7DC-41DA-8F30-BCF4C6A1D407}" destId="{BA018AB9-DB31-44E4-AE16-EF75771127B6}" srcOrd="1" destOrd="0" presId="urn:microsoft.com/office/officeart/2005/8/layout/list1"/>
    <dgm:cxn modelId="{E76C61C1-893F-430D-BDF6-A017643C36A5}" srcId="{E07B3BAF-599E-46C5-94BA-ABACAFB8AF66}" destId="{C44EBEB6-1050-4826-BD09-6559AB51C434}" srcOrd="0" destOrd="0" parTransId="{E41F3016-906A-478D-8EF8-354187C0884C}" sibTransId="{875BE97B-0B4F-4A17-8173-3C4F5DF8ABB5}"/>
    <dgm:cxn modelId="{CAC8F7C3-6BFB-42FC-B502-F06DFDDA0A9A}" type="presOf" srcId="{09D2E65D-4734-4F17-8D02-A72765C2A24C}" destId="{46511596-5D8B-4581-BDE1-0DD13983F802}" srcOrd="0" destOrd="0" presId="urn:microsoft.com/office/officeart/2005/8/layout/list1"/>
    <dgm:cxn modelId="{77BB66E4-988C-4EE4-9ABF-AB6E441E120A}" type="presOf" srcId="{1503C47C-6C21-45D8-98C1-6CE10E1FD859}" destId="{BC7AB32F-EF64-42A0-BC02-AEE2EBC62A31}" srcOrd="0" destOrd="0" presId="urn:microsoft.com/office/officeart/2005/8/layout/list1"/>
    <dgm:cxn modelId="{248FB5FD-3073-4B9F-84DB-D8F31948A394}" type="presParOf" srcId="{BC7AB32F-EF64-42A0-BC02-AEE2EBC62A31}" destId="{31023215-5F31-4F0C-BEA3-5CB64A2D7C7F}" srcOrd="0" destOrd="0" presId="urn:microsoft.com/office/officeart/2005/8/layout/list1"/>
    <dgm:cxn modelId="{B0577035-1F93-448D-A0EF-B82BFFF565EB}" type="presParOf" srcId="{31023215-5F31-4F0C-BEA3-5CB64A2D7C7F}" destId="{DC82BE99-6885-49BB-BDEA-EE8BEDE71FA9}" srcOrd="0" destOrd="0" presId="urn:microsoft.com/office/officeart/2005/8/layout/list1"/>
    <dgm:cxn modelId="{F7CAE138-AF54-469D-97BA-C7DD313F78E8}" type="presParOf" srcId="{31023215-5F31-4F0C-BEA3-5CB64A2D7C7F}" destId="{70D6309A-9996-4BCF-B676-24A6758800EB}" srcOrd="1" destOrd="0" presId="urn:microsoft.com/office/officeart/2005/8/layout/list1"/>
    <dgm:cxn modelId="{291357B2-25CE-42A3-9371-357EA1208009}" type="presParOf" srcId="{BC7AB32F-EF64-42A0-BC02-AEE2EBC62A31}" destId="{425C9861-160F-419F-AAD8-9A19892DDF85}" srcOrd="1" destOrd="0" presId="urn:microsoft.com/office/officeart/2005/8/layout/list1"/>
    <dgm:cxn modelId="{AF3C8FB3-732C-4658-A6DB-491FB7DF8530}" type="presParOf" srcId="{BC7AB32F-EF64-42A0-BC02-AEE2EBC62A31}" destId="{34BC13EB-CF82-4A11-BC09-944EB12C6175}" srcOrd="2" destOrd="0" presId="urn:microsoft.com/office/officeart/2005/8/layout/list1"/>
    <dgm:cxn modelId="{0765BFEF-6A5B-4644-9E4A-56A1740B4033}" type="presParOf" srcId="{BC7AB32F-EF64-42A0-BC02-AEE2EBC62A31}" destId="{8CBF12BF-3824-4726-B7D5-83220796C756}" srcOrd="3" destOrd="0" presId="urn:microsoft.com/office/officeart/2005/8/layout/list1"/>
    <dgm:cxn modelId="{0769C4E5-B166-4204-B5B6-1EF1FC23498B}" type="presParOf" srcId="{BC7AB32F-EF64-42A0-BC02-AEE2EBC62A31}" destId="{BA857E45-F672-4E9D-A52C-88F411FD5AD6}" srcOrd="4" destOrd="0" presId="urn:microsoft.com/office/officeart/2005/8/layout/list1"/>
    <dgm:cxn modelId="{E97F55EA-48DF-43E0-AD12-E642F8CE5FE5}" type="presParOf" srcId="{BA857E45-F672-4E9D-A52C-88F411FD5AD6}" destId="{56142A5F-5FA6-4F9A-BDFE-BA158431E3BB}" srcOrd="0" destOrd="0" presId="urn:microsoft.com/office/officeart/2005/8/layout/list1"/>
    <dgm:cxn modelId="{9C6DC32F-DA86-4B2A-BBC5-0F5127E3CFDE}" type="presParOf" srcId="{BA857E45-F672-4E9D-A52C-88F411FD5AD6}" destId="{8AAE7600-9546-4752-87CE-1C8A7644CA31}" srcOrd="1" destOrd="0" presId="urn:microsoft.com/office/officeart/2005/8/layout/list1"/>
    <dgm:cxn modelId="{CAB91CF1-57A4-484D-BE16-9F749EEEAB3D}" type="presParOf" srcId="{BC7AB32F-EF64-42A0-BC02-AEE2EBC62A31}" destId="{6C699EA5-99A0-4F8B-8B67-3DDB4FD528A1}" srcOrd="5" destOrd="0" presId="urn:microsoft.com/office/officeart/2005/8/layout/list1"/>
    <dgm:cxn modelId="{A5FAA2F5-D696-4BEA-9F6A-8254CBE2F5F0}" type="presParOf" srcId="{BC7AB32F-EF64-42A0-BC02-AEE2EBC62A31}" destId="{E92522C9-EBF1-4102-9585-31D7BC97CB43}" srcOrd="6" destOrd="0" presId="urn:microsoft.com/office/officeart/2005/8/layout/list1"/>
    <dgm:cxn modelId="{5A7E8B2C-4252-4A01-A66E-8D330B247B7E}" type="presParOf" srcId="{BC7AB32F-EF64-42A0-BC02-AEE2EBC62A31}" destId="{5AB9226A-DD0F-4561-B78F-B2799B04C811}" srcOrd="7" destOrd="0" presId="urn:microsoft.com/office/officeart/2005/8/layout/list1"/>
    <dgm:cxn modelId="{3DDB1224-286D-4437-BC5F-EF247E0CE065}" type="presParOf" srcId="{BC7AB32F-EF64-42A0-BC02-AEE2EBC62A31}" destId="{84806FB2-1F2D-417C-AA10-157BF1EB7A23}" srcOrd="8" destOrd="0" presId="urn:microsoft.com/office/officeart/2005/8/layout/list1"/>
    <dgm:cxn modelId="{C196CAA1-4334-4CF9-A864-C642B61C29CF}" type="presParOf" srcId="{84806FB2-1F2D-417C-AA10-157BF1EB7A23}" destId="{7C069C7B-9253-48B6-9227-C3DB2E7008AA}" srcOrd="0" destOrd="0" presId="urn:microsoft.com/office/officeart/2005/8/layout/list1"/>
    <dgm:cxn modelId="{535A6CA0-4F85-4545-81AF-9307AF0286E5}" type="presParOf" srcId="{84806FB2-1F2D-417C-AA10-157BF1EB7A23}" destId="{BA018AB9-DB31-44E4-AE16-EF75771127B6}" srcOrd="1" destOrd="0" presId="urn:microsoft.com/office/officeart/2005/8/layout/list1"/>
    <dgm:cxn modelId="{B33A755D-9005-430A-9E34-B7C25BF6D9F2}" type="presParOf" srcId="{BC7AB32F-EF64-42A0-BC02-AEE2EBC62A31}" destId="{492B1E6D-2CB4-49D1-B4EB-26C2E54A0918}" srcOrd="9" destOrd="0" presId="urn:microsoft.com/office/officeart/2005/8/layout/list1"/>
    <dgm:cxn modelId="{5FDBA928-87A9-40E2-891E-60981B38D410}" type="presParOf" srcId="{BC7AB32F-EF64-42A0-BC02-AEE2EBC62A31}" destId="{46511596-5D8B-4581-BDE1-0DD13983F802}" srcOrd="10" destOrd="0" presId="urn:microsoft.com/office/officeart/2005/8/layout/list1"/>
    <dgm:cxn modelId="{FDC008DB-DD93-47FF-81F0-5E31B1B38F11}" type="presParOf" srcId="{BC7AB32F-EF64-42A0-BC02-AEE2EBC62A31}" destId="{C6D5BBD0-CE30-46BF-ABBF-51DD94941E5C}" srcOrd="11" destOrd="0" presId="urn:microsoft.com/office/officeart/2005/8/layout/list1"/>
    <dgm:cxn modelId="{E3125D16-2E54-4458-939B-1E37AC7096DE}" type="presParOf" srcId="{BC7AB32F-EF64-42A0-BC02-AEE2EBC62A31}" destId="{48919037-9B6B-4506-9DF8-2BC13FCE2908}" srcOrd="12" destOrd="0" presId="urn:microsoft.com/office/officeart/2005/8/layout/list1"/>
    <dgm:cxn modelId="{E6132BC9-67BA-4E3B-9FFA-4CECAF4E2801}" type="presParOf" srcId="{48919037-9B6B-4506-9DF8-2BC13FCE2908}" destId="{F14BEF2C-45C7-495C-BEE4-7AC703FDF7AC}" srcOrd="0" destOrd="0" presId="urn:microsoft.com/office/officeart/2005/8/layout/list1"/>
    <dgm:cxn modelId="{77AD13CF-DBAA-4AC0-8295-2E34ADA8CEAD}" type="presParOf" srcId="{48919037-9B6B-4506-9DF8-2BC13FCE2908}" destId="{A051D32E-1EC7-4535-8130-FF478C588872}" srcOrd="1" destOrd="0" presId="urn:microsoft.com/office/officeart/2005/8/layout/list1"/>
    <dgm:cxn modelId="{F149ACBD-F08C-4932-B89B-46DE3C2445D2}" type="presParOf" srcId="{BC7AB32F-EF64-42A0-BC02-AEE2EBC62A31}" destId="{268D6C7C-EE96-427F-B62A-1DD89DC147CA}" srcOrd="13" destOrd="0" presId="urn:microsoft.com/office/officeart/2005/8/layout/list1"/>
    <dgm:cxn modelId="{915F22FC-F57D-4C48-B297-D47BC5262B6C}" type="presParOf" srcId="{BC7AB32F-EF64-42A0-BC02-AEE2EBC62A31}" destId="{37963516-8CFE-49B0-BF3A-4E18B44640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03C47C-6C21-45D8-98C1-6CE10E1FD85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80DB1954-977A-4629-9F2B-FE59C3B0BFEA}">
      <dgm:prSet phldrT="[Texto]" custT="1"/>
      <dgm:spPr/>
      <dgm:t>
        <a:bodyPr/>
        <a:lstStyle/>
        <a:p>
          <a:r>
            <a:rPr lang="es-CR" sz="1000" b="1">
              <a:solidFill>
                <a:schemeClr val="tx2"/>
              </a:solidFill>
              <a:latin typeface="HendersonSansW00-BasicLight" panose="02000505030000020004" pitchFamily="2" charset="0"/>
            </a:rPr>
            <a:t>Proyecto Ruta 32:</a:t>
          </a:r>
        </a:p>
      </dgm:t>
    </dgm:pt>
    <dgm:pt modelId="{A9E34C08-0D97-4AD4-85E3-37F5814D9F65}" type="parTrans" cxnId="{4ABA7321-34E8-4C08-A9F2-C3B252645D5D}">
      <dgm:prSet/>
      <dgm:spPr/>
      <dgm:t>
        <a:bodyPr/>
        <a:lstStyle/>
        <a:p>
          <a:endParaRPr lang="es-CR" sz="1000" b="0">
            <a:solidFill>
              <a:schemeClr val="tx2"/>
            </a:solidFill>
            <a:latin typeface="HendersonSansW00-BasicLight" panose="02000505030000020004" pitchFamily="2" charset="0"/>
          </a:endParaRPr>
        </a:p>
      </dgm:t>
    </dgm:pt>
    <dgm:pt modelId="{A6D9D1C0-45BF-46B6-B0F9-4C47C984B5BF}" type="sibTrans" cxnId="{4ABA7321-34E8-4C08-A9F2-C3B252645D5D}">
      <dgm:prSet/>
      <dgm:spPr/>
      <dgm:t>
        <a:bodyPr/>
        <a:lstStyle/>
        <a:p>
          <a:endParaRPr lang="es-CR" sz="1000" b="0">
            <a:solidFill>
              <a:schemeClr val="tx2"/>
            </a:solidFill>
            <a:latin typeface="HendersonSansW00-BasicLight" panose="02000505030000020004" pitchFamily="2" charset="0"/>
          </a:endParaRPr>
        </a:p>
      </dgm:t>
    </dgm:pt>
    <dgm:pt modelId="{81CD3C80-DA5A-47D5-932F-BD0E493DE2DE}">
      <dgm:prSet phldrT="[Texto]" custT="1"/>
      <dgm:spPr/>
      <dgm:t>
        <a:bodyPr/>
        <a:lstStyle/>
        <a:p>
          <a:pPr algn="just"/>
          <a:r>
            <a:rPr lang="es-ES" sz="1000" b="0">
              <a:solidFill>
                <a:schemeClr val="tx2"/>
              </a:solidFill>
              <a:latin typeface="HendersonSansW00-BasicLight" panose="02000505030000020004" pitchFamily="2" charset="0"/>
            </a:rPr>
            <a:t>Finalizar los diseños del proyecto aún pendientes.</a:t>
          </a:r>
          <a:endParaRPr lang="es-CR" sz="1000" b="0">
            <a:solidFill>
              <a:schemeClr val="tx2"/>
            </a:solidFill>
            <a:latin typeface="HendersonSansW00-BasicLight" panose="02000505030000020004" pitchFamily="2" charset="0"/>
          </a:endParaRPr>
        </a:p>
      </dgm:t>
    </dgm:pt>
    <dgm:pt modelId="{2B7DA936-CA06-4FBC-AEC5-191166ABA9E9}" type="parTrans" cxnId="{3A5BA9A3-08BE-4DB7-A148-92DDD1103C0C}">
      <dgm:prSet/>
      <dgm:spPr/>
      <dgm:t>
        <a:bodyPr/>
        <a:lstStyle/>
        <a:p>
          <a:endParaRPr lang="es-CR" sz="1000" b="0">
            <a:solidFill>
              <a:schemeClr val="tx2"/>
            </a:solidFill>
            <a:latin typeface="HendersonSansW00-BasicLight" panose="02000505030000020004" pitchFamily="2" charset="0"/>
          </a:endParaRPr>
        </a:p>
      </dgm:t>
    </dgm:pt>
    <dgm:pt modelId="{48BF9622-BE78-4932-A49E-AFAAF0DF9965}" type="sibTrans" cxnId="{3A5BA9A3-08BE-4DB7-A148-92DDD1103C0C}">
      <dgm:prSet/>
      <dgm:spPr/>
      <dgm:t>
        <a:bodyPr/>
        <a:lstStyle/>
        <a:p>
          <a:endParaRPr lang="es-CR" sz="1000" b="0">
            <a:solidFill>
              <a:schemeClr val="tx2"/>
            </a:solidFill>
            <a:latin typeface="HendersonSansW00-BasicLight" panose="02000505030000020004" pitchFamily="2" charset="0"/>
          </a:endParaRPr>
        </a:p>
      </dgm:t>
    </dgm:pt>
    <dgm:pt modelId="{7EC4D0CC-2DE3-40B8-89C0-ECAA0F128A50}">
      <dgm:prSet phldrT="[Texto]" custT="1"/>
      <dgm:spPr/>
      <dgm:t>
        <a:bodyPr/>
        <a:lstStyle/>
        <a:p>
          <a:r>
            <a:rPr lang="es-CR" sz="1000" b="1">
              <a:solidFill>
                <a:schemeClr val="tx2"/>
              </a:solidFill>
              <a:latin typeface="HendersonSansW00-BasicLight" panose="02000505030000020004" pitchFamily="2" charset="0"/>
              <a:cs typeface="Arial"/>
            </a:rPr>
            <a:t>Ampliación Programa  de Obras Estratégicas de Infraestructura Vial:</a:t>
          </a:r>
          <a:endParaRPr lang="es-CR" sz="1000" b="1">
            <a:solidFill>
              <a:schemeClr val="tx2"/>
            </a:solidFill>
            <a:latin typeface="HendersonSansW00-BasicLight" panose="02000505030000020004" pitchFamily="2" charset="0"/>
          </a:endParaRPr>
        </a:p>
      </dgm:t>
    </dgm:pt>
    <dgm:pt modelId="{E271F523-775E-4A6B-A915-82A9A94F7995}" type="parTrans" cxnId="{184A9471-1475-438F-A5D7-455CDF0976F3}">
      <dgm:prSet/>
      <dgm:spPr/>
      <dgm:t>
        <a:bodyPr/>
        <a:lstStyle/>
        <a:p>
          <a:endParaRPr lang="es-CR" b="0">
            <a:solidFill>
              <a:schemeClr val="tx2"/>
            </a:solidFill>
            <a:latin typeface="HendersonSansW00-BasicLight" panose="02000505030000020004" pitchFamily="2" charset="0"/>
          </a:endParaRPr>
        </a:p>
      </dgm:t>
    </dgm:pt>
    <dgm:pt modelId="{70ACB385-85EC-4259-9380-C4E3CED11B4D}" type="sibTrans" cxnId="{184A9471-1475-438F-A5D7-455CDF0976F3}">
      <dgm:prSet/>
      <dgm:spPr/>
      <dgm:t>
        <a:bodyPr/>
        <a:lstStyle/>
        <a:p>
          <a:endParaRPr lang="es-CR" b="0">
            <a:solidFill>
              <a:schemeClr val="tx2"/>
            </a:solidFill>
            <a:latin typeface="HendersonSansW00-BasicLight" panose="02000505030000020004" pitchFamily="2" charset="0"/>
          </a:endParaRPr>
        </a:p>
      </dgm:t>
    </dgm:pt>
    <dgm:pt modelId="{8288F838-0BEA-4AE1-980C-D34572474CFB}">
      <dgm:prSet phldrT="[Texto]" custT="1"/>
      <dgm:spPr/>
      <dgm:t>
        <a:bodyPr/>
        <a:lstStyle/>
        <a:p>
          <a:pPr algn="just"/>
          <a:r>
            <a:rPr lang="es-CR" sz="1000" b="0">
              <a:solidFill>
                <a:schemeClr val="tx2"/>
              </a:solidFill>
              <a:latin typeface="HendersonSansW00-BasicLight" panose="02000505030000020004" pitchFamily="2" charset="0"/>
            </a:rPr>
            <a:t>La conclusión del Programa de Obras Estratégicas de Infraestructura Vial No. 2080, debe generar un documento con las lecciones aprendidas para optimizar la ejecución de los dos Proyectos asignados a la Ampliación del Programa de Obras Estratégicas y a futuros Programas/Proyectos que ejecute el CONAVI.</a:t>
          </a:r>
        </a:p>
      </dgm:t>
    </dgm:pt>
    <dgm:pt modelId="{B677948F-D589-476B-9411-C396BED4B32A}" type="parTrans" cxnId="{D3FB35E0-3268-4C09-A610-BD4AEBC104CF}">
      <dgm:prSet/>
      <dgm:spPr/>
      <dgm:t>
        <a:bodyPr/>
        <a:lstStyle/>
        <a:p>
          <a:endParaRPr lang="es-CR" b="0">
            <a:solidFill>
              <a:schemeClr val="tx2"/>
            </a:solidFill>
            <a:latin typeface="HendersonSansW00-BasicLight" panose="02000505030000020004" pitchFamily="2" charset="0"/>
          </a:endParaRPr>
        </a:p>
      </dgm:t>
    </dgm:pt>
    <dgm:pt modelId="{B4AAF9A3-17DC-4999-8B9B-2AC7C01DEEBA}" type="sibTrans" cxnId="{D3FB35E0-3268-4C09-A610-BD4AEBC104CF}">
      <dgm:prSet/>
      <dgm:spPr/>
      <dgm:t>
        <a:bodyPr/>
        <a:lstStyle/>
        <a:p>
          <a:endParaRPr lang="es-CR" b="0">
            <a:solidFill>
              <a:schemeClr val="tx2"/>
            </a:solidFill>
            <a:latin typeface="HendersonSansW00-BasicLight" panose="02000505030000020004" pitchFamily="2" charset="0"/>
          </a:endParaRPr>
        </a:p>
      </dgm:t>
    </dgm:pt>
    <dgm:pt modelId="{750EA678-4EEA-4472-8CA1-5066A72BC9CE}">
      <dgm:prSet phldrT="[Texto]" custT="1"/>
      <dgm:spPr/>
      <dgm:t>
        <a:bodyPr/>
        <a:lstStyle/>
        <a:p>
          <a:pPr algn="just"/>
          <a:r>
            <a:rPr lang="es-ES" sz="1000" b="0">
              <a:solidFill>
                <a:schemeClr val="tx2"/>
              </a:solidFill>
              <a:latin typeface="HendersonSansW00-BasicLight" panose="02000505030000020004" pitchFamily="2" charset="0"/>
            </a:rPr>
            <a:t>Acelerar el ritmo de ejecución del proyecto, de manera tal que se traduzca, a su vez, en una aceleración del nivel de desembolsos.</a:t>
          </a:r>
          <a:endParaRPr lang="es-CR" sz="1000" b="0">
            <a:solidFill>
              <a:schemeClr val="tx2"/>
            </a:solidFill>
            <a:latin typeface="HendersonSansW00-BasicLight" panose="02000505030000020004" pitchFamily="2" charset="0"/>
          </a:endParaRPr>
        </a:p>
      </dgm:t>
    </dgm:pt>
    <dgm:pt modelId="{656A27E4-BCCA-42D3-A95E-E32D092FC2F9}" type="parTrans" cxnId="{4984F3D6-9110-45A0-9ECE-3186EAFAE646}">
      <dgm:prSet/>
      <dgm:spPr/>
      <dgm:t>
        <a:bodyPr/>
        <a:lstStyle/>
        <a:p>
          <a:endParaRPr lang="es-CR" b="0">
            <a:solidFill>
              <a:schemeClr val="tx2"/>
            </a:solidFill>
            <a:latin typeface="HendersonSansW00-BasicLight" panose="02000505030000020004" pitchFamily="2" charset="0"/>
          </a:endParaRPr>
        </a:p>
      </dgm:t>
    </dgm:pt>
    <dgm:pt modelId="{4DF7CBB3-D088-41A3-8105-FE96D5479E53}" type="sibTrans" cxnId="{4984F3D6-9110-45A0-9ECE-3186EAFAE646}">
      <dgm:prSet/>
      <dgm:spPr/>
      <dgm:t>
        <a:bodyPr/>
        <a:lstStyle/>
        <a:p>
          <a:endParaRPr lang="es-CR" b="0">
            <a:solidFill>
              <a:schemeClr val="tx2"/>
            </a:solidFill>
            <a:latin typeface="HendersonSansW00-BasicLight" panose="02000505030000020004" pitchFamily="2" charset="0"/>
          </a:endParaRPr>
        </a:p>
      </dgm:t>
    </dgm:pt>
    <dgm:pt modelId="{884823F8-4480-4BCF-83B5-67E7FC83BE4D}">
      <dgm:prSet phldrT="[Texto]" custT="1"/>
      <dgm:spPr/>
      <dgm:t>
        <a:bodyPr/>
        <a:lstStyle/>
        <a:p>
          <a:pPr algn="just"/>
          <a:r>
            <a:rPr lang="es-ES" sz="1000" b="0">
              <a:solidFill>
                <a:schemeClr val="tx2"/>
              </a:solidFill>
              <a:latin typeface="HendersonSansW00-BasicLight" panose="02000505030000020004" pitchFamily="2" charset="0"/>
            </a:rPr>
            <a:t>Reducir la mayor cantidad de expropiaciones, sin afectar el propósito original del proyecto.</a:t>
          </a:r>
          <a:endParaRPr lang="es-CR" sz="1000" b="0">
            <a:solidFill>
              <a:schemeClr val="tx2"/>
            </a:solidFill>
            <a:latin typeface="HendersonSansW00-BasicLight" panose="02000505030000020004" pitchFamily="2" charset="0"/>
          </a:endParaRPr>
        </a:p>
      </dgm:t>
    </dgm:pt>
    <dgm:pt modelId="{105E6CBD-1592-45D7-904E-2495B20B0D2C}" type="parTrans" cxnId="{58D7173B-00CB-41BF-93A4-45577E64D8D7}">
      <dgm:prSet/>
      <dgm:spPr/>
      <dgm:t>
        <a:bodyPr/>
        <a:lstStyle/>
        <a:p>
          <a:endParaRPr lang="es-CR" b="0">
            <a:solidFill>
              <a:schemeClr val="tx2"/>
            </a:solidFill>
            <a:latin typeface="HendersonSansW00-BasicLight" panose="02000505030000020004" pitchFamily="2" charset="0"/>
          </a:endParaRPr>
        </a:p>
      </dgm:t>
    </dgm:pt>
    <dgm:pt modelId="{1540D27A-263C-47CB-BB06-DAC2E0D2F621}" type="sibTrans" cxnId="{58D7173B-00CB-41BF-93A4-45577E64D8D7}">
      <dgm:prSet/>
      <dgm:spPr/>
      <dgm:t>
        <a:bodyPr/>
        <a:lstStyle/>
        <a:p>
          <a:endParaRPr lang="es-CR" b="0">
            <a:solidFill>
              <a:schemeClr val="tx2"/>
            </a:solidFill>
            <a:latin typeface="HendersonSansW00-BasicLight" panose="02000505030000020004" pitchFamily="2" charset="0"/>
          </a:endParaRPr>
        </a:p>
      </dgm:t>
    </dgm:pt>
    <dgm:pt modelId="{688C431A-BB29-43A5-B908-92A362B57950}">
      <dgm:prSet phldrT="[Texto]" custT="1"/>
      <dgm:spPr/>
      <dgm:t>
        <a:bodyPr/>
        <a:lstStyle/>
        <a:p>
          <a:pPr algn="just"/>
          <a:r>
            <a:rPr lang="es-CR" sz="1000" b="0">
              <a:solidFill>
                <a:schemeClr val="tx2"/>
              </a:solidFill>
              <a:latin typeface="HendersonSansW00-BasicLight" panose="02000505030000020004" pitchFamily="2" charset="0"/>
            </a:rPr>
            <a:t>Evaluar medidas tales como la ejecución en paralelo de varias de las actividades a ejecutar, para así minimizar cualquier impacto negativo en la ejecución del Proyecto y garantizar que se cumplan los plazos estipulados en el contrato de préstamo.</a:t>
          </a:r>
        </a:p>
      </dgm:t>
    </dgm:pt>
    <dgm:pt modelId="{745AD9D4-2364-4A8E-B5BB-D59C35B6FCDE}" type="parTrans" cxnId="{93364D91-F0C6-4D36-91D7-8D331F619271}">
      <dgm:prSet/>
      <dgm:spPr/>
      <dgm:t>
        <a:bodyPr/>
        <a:lstStyle/>
        <a:p>
          <a:endParaRPr lang="es-CR" b="0">
            <a:solidFill>
              <a:schemeClr val="tx2"/>
            </a:solidFill>
            <a:latin typeface="HendersonSansW00-BasicLight" panose="02000505030000020004" pitchFamily="2" charset="0"/>
          </a:endParaRPr>
        </a:p>
      </dgm:t>
    </dgm:pt>
    <dgm:pt modelId="{66280C49-080A-4B23-87CD-4D701BC032D4}" type="sibTrans" cxnId="{93364D91-F0C6-4D36-91D7-8D331F619271}">
      <dgm:prSet/>
      <dgm:spPr/>
      <dgm:t>
        <a:bodyPr/>
        <a:lstStyle/>
        <a:p>
          <a:endParaRPr lang="es-CR" b="0">
            <a:solidFill>
              <a:schemeClr val="tx2"/>
            </a:solidFill>
            <a:latin typeface="HendersonSansW00-BasicLight" panose="02000505030000020004" pitchFamily="2" charset="0"/>
          </a:endParaRPr>
        </a:p>
      </dgm:t>
    </dgm:pt>
    <dgm:pt modelId="{BC7AB32F-EF64-42A0-BC02-AEE2EBC62A31}" type="pres">
      <dgm:prSet presAssocID="{1503C47C-6C21-45D8-98C1-6CE10E1FD859}" presName="linear" presStyleCnt="0">
        <dgm:presLayoutVars>
          <dgm:dir/>
          <dgm:animLvl val="lvl"/>
          <dgm:resizeHandles val="exact"/>
        </dgm:presLayoutVars>
      </dgm:prSet>
      <dgm:spPr/>
    </dgm:pt>
    <dgm:pt modelId="{4A211055-0652-4BA0-B1A2-51E54D94C176}" type="pres">
      <dgm:prSet presAssocID="{80DB1954-977A-4629-9F2B-FE59C3B0BFEA}" presName="parentLin" presStyleCnt="0"/>
      <dgm:spPr/>
    </dgm:pt>
    <dgm:pt modelId="{20A9024E-2E53-4112-9461-903EAB243D7C}" type="pres">
      <dgm:prSet presAssocID="{80DB1954-977A-4629-9F2B-FE59C3B0BFEA}" presName="parentLeftMargin" presStyleLbl="node1" presStyleIdx="0" presStyleCnt="2"/>
      <dgm:spPr/>
    </dgm:pt>
    <dgm:pt modelId="{1E6E7915-9CA9-4381-AEC5-698FED47A302}" type="pres">
      <dgm:prSet presAssocID="{80DB1954-977A-4629-9F2B-FE59C3B0BFEA}" presName="parentText" presStyleLbl="node1" presStyleIdx="0" presStyleCnt="2">
        <dgm:presLayoutVars>
          <dgm:chMax val="0"/>
          <dgm:bulletEnabled val="1"/>
        </dgm:presLayoutVars>
      </dgm:prSet>
      <dgm:spPr/>
    </dgm:pt>
    <dgm:pt modelId="{DAB7D0E3-3398-41EA-AED5-F5AE26DCD4D5}" type="pres">
      <dgm:prSet presAssocID="{80DB1954-977A-4629-9F2B-FE59C3B0BFEA}" presName="negativeSpace" presStyleCnt="0"/>
      <dgm:spPr/>
    </dgm:pt>
    <dgm:pt modelId="{E5A1ACB6-5606-4FC4-887C-4D2BC55CCBB6}" type="pres">
      <dgm:prSet presAssocID="{80DB1954-977A-4629-9F2B-FE59C3B0BFEA}" presName="childText" presStyleLbl="conFgAcc1" presStyleIdx="0" presStyleCnt="2">
        <dgm:presLayoutVars>
          <dgm:bulletEnabled val="1"/>
        </dgm:presLayoutVars>
      </dgm:prSet>
      <dgm:spPr/>
    </dgm:pt>
    <dgm:pt modelId="{A1DC7FF0-25D2-435F-B531-01596DDE03B0}" type="pres">
      <dgm:prSet presAssocID="{A6D9D1C0-45BF-46B6-B0F9-4C47C984B5BF}" presName="spaceBetweenRectangles" presStyleCnt="0"/>
      <dgm:spPr/>
    </dgm:pt>
    <dgm:pt modelId="{3F6F32EB-E659-4C09-A90F-45E3AB277562}" type="pres">
      <dgm:prSet presAssocID="{7EC4D0CC-2DE3-40B8-89C0-ECAA0F128A50}" presName="parentLin" presStyleCnt="0"/>
      <dgm:spPr/>
    </dgm:pt>
    <dgm:pt modelId="{1A06DD6D-7F34-4248-81A6-B84FF5073416}" type="pres">
      <dgm:prSet presAssocID="{7EC4D0CC-2DE3-40B8-89C0-ECAA0F128A50}" presName="parentLeftMargin" presStyleLbl="node1" presStyleIdx="0" presStyleCnt="2"/>
      <dgm:spPr/>
    </dgm:pt>
    <dgm:pt modelId="{749E2A10-532A-4467-AB11-25ED13FB9FF6}" type="pres">
      <dgm:prSet presAssocID="{7EC4D0CC-2DE3-40B8-89C0-ECAA0F128A50}" presName="parentText" presStyleLbl="node1" presStyleIdx="1" presStyleCnt="2" custLinFactNeighborX="-4762" custLinFactNeighborY="1478">
        <dgm:presLayoutVars>
          <dgm:chMax val="0"/>
          <dgm:bulletEnabled val="1"/>
        </dgm:presLayoutVars>
      </dgm:prSet>
      <dgm:spPr/>
    </dgm:pt>
    <dgm:pt modelId="{C871FA3B-AA97-4536-8EDD-4E2B255C56CE}" type="pres">
      <dgm:prSet presAssocID="{7EC4D0CC-2DE3-40B8-89C0-ECAA0F128A50}" presName="negativeSpace" presStyleCnt="0"/>
      <dgm:spPr/>
    </dgm:pt>
    <dgm:pt modelId="{13232A59-1489-4562-9B0F-198F9FE45A79}" type="pres">
      <dgm:prSet presAssocID="{7EC4D0CC-2DE3-40B8-89C0-ECAA0F128A50}" presName="childText" presStyleLbl="conFgAcc1" presStyleIdx="1" presStyleCnt="2">
        <dgm:presLayoutVars>
          <dgm:bulletEnabled val="1"/>
        </dgm:presLayoutVars>
      </dgm:prSet>
      <dgm:spPr/>
    </dgm:pt>
  </dgm:ptLst>
  <dgm:cxnLst>
    <dgm:cxn modelId="{4ABA7321-34E8-4C08-A9F2-C3B252645D5D}" srcId="{1503C47C-6C21-45D8-98C1-6CE10E1FD859}" destId="{80DB1954-977A-4629-9F2B-FE59C3B0BFEA}" srcOrd="0" destOrd="0" parTransId="{A9E34C08-0D97-4AD4-85E3-37F5814D9F65}" sibTransId="{A6D9D1C0-45BF-46B6-B0F9-4C47C984B5BF}"/>
    <dgm:cxn modelId="{58D7173B-00CB-41BF-93A4-45577E64D8D7}" srcId="{80DB1954-977A-4629-9F2B-FE59C3B0BFEA}" destId="{884823F8-4480-4BCF-83B5-67E7FC83BE4D}" srcOrd="1" destOrd="0" parTransId="{105E6CBD-1592-45D7-904E-2495B20B0D2C}" sibTransId="{1540D27A-263C-47CB-BB06-DAC2E0D2F621}"/>
    <dgm:cxn modelId="{2423773C-EA69-4BEF-BB07-D090DE9E43CC}" type="presOf" srcId="{80DB1954-977A-4629-9F2B-FE59C3B0BFEA}" destId="{20A9024E-2E53-4112-9461-903EAB243D7C}" srcOrd="0" destOrd="0" presId="urn:microsoft.com/office/officeart/2005/8/layout/list1"/>
    <dgm:cxn modelId="{184A9471-1475-438F-A5D7-455CDF0976F3}" srcId="{1503C47C-6C21-45D8-98C1-6CE10E1FD859}" destId="{7EC4D0CC-2DE3-40B8-89C0-ECAA0F128A50}" srcOrd="1" destOrd="0" parTransId="{E271F523-775E-4A6B-A915-82A9A94F7995}" sibTransId="{70ACB385-85EC-4259-9380-C4E3CED11B4D}"/>
    <dgm:cxn modelId="{2E764376-8F3A-4CA3-922C-45FD21C74436}" type="presOf" srcId="{81CD3C80-DA5A-47D5-932F-BD0E493DE2DE}" destId="{E5A1ACB6-5606-4FC4-887C-4D2BC55CCBB6}" srcOrd="0" destOrd="2" presId="urn:microsoft.com/office/officeart/2005/8/layout/list1"/>
    <dgm:cxn modelId="{4F65EA8F-BD42-49BA-ACD7-5A7AB6A96095}" type="presOf" srcId="{7EC4D0CC-2DE3-40B8-89C0-ECAA0F128A50}" destId="{1A06DD6D-7F34-4248-81A6-B84FF5073416}" srcOrd="0" destOrd="0" presId="urn:microsoft.com/office/officeart/2005/8/layout/list1"/>
    <dgm:cxn modelId="{93364D91-F0C6-4D36-91D7-8D331F619271}" srcId="{7EC4D0CC-2DE3-40B8-89C0-ECAA0F128A50}" destId="{688C431A-BB29-43A5-B908-92A362B57950}" srcOrd="0" destOrd="0" parTransId="{745AD9D4-2364-4A8E-B5BB-D59C35B6FCDE}" sibTransId="{66280C49-080A-4B23-87CD-4D701BC032D4}"/>
    <dgm:cxn modelId="{3A5BA9A3-08BE-4DB7-A148-92DDD1103C0C}" srcId="{80DB1954-977A-4629-9F2B-FE59C3B0BFEA}" destId="{81CD3C80-DA5A-47D5-932F-BD0E493DE2DE}" srcOrd="2" destOrd="0" parTransId="{2B7DA936-CA06-4FBC-AEC5-191166ABA9E9}" sibTransId="{48BF9622-BE78-4932-A49E-AFAAF0DF9965}"/>
    <dgm:cxn modelId="{DF90FCA3-6838-4964-AF20-6A2D9A3E683B}" type="presOf" srcId="{884823F8-4480-4BCF-83B5-67E7FC83BE4D}" destId="{E5A1ACB6-5606-4FC4-887C-4D2BC55CCBB6}" srcOrd="0" destOrd="1" presId="urn:microsoft.com/office/officeart/2005/8/layout/list1"/>
    <dgm:cxn modelId="{C1D73FCE-4E53-4D00-A0FD-6E8AFE6A9349}" type="presOf" srcId="{688C431A-BB29-43A5-B908-92A362B57950}" destId="{13232A59-1489-4562-9B0F-198F9FE45A79}" srcOrd="0" destOrd="0" presId="urn:microsoft.com/office/officeart/2005/8/layout/list1"/>
    <dgm:cxn modelId="{08058CD2-F685-4FA8-AF57-7E14B3A7F206}" type="presOf" srcId="{750EA678-4EEA-4472-8CA1-5066A72BC9CE}" destId="{E5A1ACB6-5606-4FC4-887C-4D2BC55CCBB6}" srcOrd="0" destOrd="0" presId="urn:microsoft.com/office/officeart/2005/8/layout/list1"/>
    <dgm:cxn modelId="{18277BD4-6BBC-4CE3-9711-584C9ECE054A}" type="presOf" srcId="{8288F838-0BEA-4AE1-980C-D34572474CFB}" destId="{13232A59-1489-4562-9B0F-198F9FE45A79}" srcOrd="0" destOrd="1" presId="urn:microsoft.com/office/officeart/2005/8/layout/list1"/>
    <dgm:cxn modelId="{86EBA2D5-4044-4FDC-87CB-40C8FB3C27A6}" type="presOf" srcId="{80DB1954-977A-4629-9F2B-FE59C3B0BFEA}" destId="{1E6E7915-9CA9-4381-AEC5-698FED47A302}" srcOrd="1" destOrd="0" presId="urn:microsoft.com/office/officeart/2005/8/layout/list1"/>
    <dgm:cxn modelId="{4984F3D6-9110-45A0-9ECE-3186EAFAE646}" srcId="{80DB1954-977A-4629-9F2B-FE59C3B0BFEA}" destId="{750EA678-4EEA-4472-8CA1-5066A72BC9CE}" srcOrd="0" destOrd="0" parTransId="{656A27E4-BCCA-42D3-A95E-E32D092FC2F9}" sibTransId="{4DF7CBB3-D088-41A3-8105-FE96D5479E53}"/>
    <dgm:cxn modelId="{B96BF9DF-8A5B-4841-B5F0-2360C51321C9}" type="presOf" srcId="{7EC4D0CC-2DE3-40B8-89C0-ECAA0F128A50}" destId="{749E2A10-532A-4467-AB11-25ED13FB9FF6}" srcOrd="1" destOrd="0" presId="urn:microsoft.com/office/officeart/2005/8/layout/list1"/>
    <dgm:cxn modelId="{D3FB35E0-3268-4C09-A610-BD4AEBC104CF}" srcId="{7EC4D0CC-2DE3-40B8-89C0-ECAA0F128A50}" destId="{8288F838-0BEA-4AE1-980C-D34572474CFB}" srcOrd="1" destOrd="0" parTransId="{B677948F-D589-476B-9411-C396BED4B32A}" sibTransId="{B4AAF9A3-17DC-4999-8B9B-2AC7C01DEEBA}"/>
    <dgm:cxn modelId="{77BB66E4-988C-4EE4-9ABF-AB6E441E120A}" type="presOf" srcId="{1503C47C-6C21-45D8-98C1-6CE10E1FD859}" destId="{BC7AB32F-EF64-42A0-BC02-AEE2EBC62A31}" srcOrd="0" destOrd="0" presId="urn:microsoft.com/office/officeart/2005/8/layout/list1"/>
    <dgm:cxn modelId="{941DAAFA-BC68-4668-8FC7-B94746A08A71}" type="presParOf" srcId="{BC7AB32F-EF64-42A0-BC02-AEE2EBC62A31}" destId="{4A211055-0652-4BA0-B1A2-51E54D94C176}" srcOrd="0" destOrd="0" presId="urn:microsoft.com/office/officeart/2005/8/layout/list1"/>
    <dgm:cxn modelId="{3CCDC825-D6BF-42AE-8006-1BA209A1FBFC}" type="presParOf" srcId="{4A211055-0652-4BA0-B1A2-51E54D94C176}" destId="{20A9024E-2E53-4112-9461-903EAB243D7C}" srcOrd="0" destOrd="0" presId="urn:microsoft.com/office/officeart/2005/8/layout/list1"/>
    <dgm:cxn modelId="{F642CADA-8DA3-41AA-8F9C-3E2645E50DDB}" type="presParOf" srcId="{4A211055-0652-4BA0-B1A2-51E54D94C176}" destId="{1E6E7915-9CA9-4381-AEC5-698FED47A302}" srcOrd="1" destOrd="0" presId="urn:microsoft.com/office/officeart/2005/8/layout/list1"/>
    <dgm:cxn modelId="{A360D908-AFFB-4A65-A19F-2172C0A446C5}" type="presParOf" srcId="{BC7AB32F-EF64-42A0-BC02-AEE2EBC62A31}" destId="{DAB7D0E3-3398-41EA-AED5-F5AE26DCD4D5}" srcOrd="1" destOrd="0" presId="urn:microsoft.com/office/officeart/2005/8/layout/list1"/>
    <dgm:cxn modelId="{CBDF818D-DDC4-4E60-8DDE-FF49B162BD74}" type="presParOf" srcId="{BC7AB32F-EF64-42A0-BC02-AEE2EBC62A31}" destId="{E5A1ACB6-5606-4FC4-887C-4D2BC55CCBB6}" srcOrd="2" destOrd="0" presId="urn:microsoft.com/office/officeart/2005/8/layout/list1"/>
    <dgm:cxn modelId="{61797EE5-DE14-4D0C-B31C-AC569B3A5FBB}" type="presParOf" srcId="{BC7AB32F-EF64-42A0-BC02-AEE2EBC62A31}" destId="{A1DC7FF0-25D2-435F-B531-01596DDE03B0}" srcOrd="3" destOrd="0" presId="urn:microsoft.com/office/officeart/2005/8/layout/list1"/>
    <dgm:cxn modelId="{82125B12-BB90-4562-B744-6836DD8681BE}" type="presParOf" srcId="{BC7AB32F-EF64-42A0-BC02-AEE2EBC62A31}" destId="{3F6F32EB-E659-4C09-A90F-45E3AB277562}" srcOrd="4" destOrd="0" presId="urn:microsoft.com/office/officeart/2005/8/layout/list1"/>
    <dgm:cxn modelId="{E8C6B506-50D5-4789-890C-2F9797E4CFBD}" type="presParOf" srcId="{3F6F32EB-E659-4C09-A90F-45E3AB277562}" destId="{1A06DD6D-7F34-4248-81A6-B84FF5073416}" srcOrd="0" destOrd="0" presId="urn:microsoft.com/office/officeart/2005/8/layout/list1"/>
    <dgm:cxn modelId="{D733E206-A85B-493F-A7ED-E5FF231F7F93}" type="presParOf" srcId="{3F6F32EB-E659-4C09-A90F-45E3AB277562}" destId="{749E2A10-532A-4467-AB11-25ED13FB9FF6}" srcOrd="1" destOrd="0" presId="urn:microsoft.com/office/officeart/2005/8/layout/list1"/>
    <dgm:cxn modelId="{8C0F0C76-2EC4-4014-84AD-849494EC0E79}" type="presParOf" srcId="{BC7AB32F-EF64-42A0-BC02-AEE2EBC62A31}" destId="{C871FA3B-AA97-4536-8EDD-4E2B255C56CE}" srcOrd="5" destOrd="0" presId="urn:microsoft.com/office/officeart/2005/8/layout/list1"/>
    <dgm:cxn modelId="{EB661856-F0B0-4013-8D7F-5A1690375001}" type="presParOf" srcId="{BC7AB32F-EF64-42A0-BC02-AEE2EBC62A31}" destId="{13232A59-1489-4562-9B0F-198F9FE45A7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3C47C-6C21-45D8-98C1-6CE10E1FD859}"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pPr algn="just"/>
          <a:r>
            <a:rPr lang="es-CR" sz="1200">
              <a:latin typeface="HendersonSansW00-BasicLight" panose="02000505030000020004" pitchFamily="2" charset="0"/>
            </a:rPr>
            <a:t>Retrasos en el proceso de adquisición del derecho de vía (expropiaciones)</a:t>
          </a:r>
        </a:p>
      </dgm:t>
    </dgm:pt>
    <dgm:pt modelId="{90BC3193-A177-400E-BA30-0B7F23757CA8}" type="parTrans" cxnId="{DD2FD822-FDA5-4307-8B1D-18DF6E822A06}">
      <dgm:prSet/>
      <dgm:spPr/>
      <dgm:t>
        <a:bodyPr/>
        <a:lstStyle/>
        <a:p>
          <a:endParaRPr lang="es-CR" sz="1200">
            <a:latin typeface="HendersonSansW00-BasicLight" panose="02000505030000020004" pitchFamily="2" charset="0"/>
          </a:endParaRPr>
        </a:p>
      </dgm:t>
    </dgm:pt>
    <dgm:pt modelId="{1914715B-326D-4B10-88E5-7CB9FE74F196}" type="sibTrans" cxnId="{DD2FD822-FDA5-4307-8B1D-18DF6E822A06}">
      <dgm:prSet/>
      <dgm:spPr/>
      <dgm:t>
        <a:bodyPr/>
        <a:lstStyle/>
        <a:p>
          <a:endParaRPr lang="es-CR" sz="1200">
            <a:latin typeface="HendersonSansW00-BasicLight" panose="02000505030000020004" pitchFamily="2" charset="0"/>
          </a:endParaRPr>
        </a:p>
      </dgm:t>
    </dgm:pt>
    <dgm:pt modelId="{E07B3BAF-599E-46C5-94BA-ABACAFB8AF66}">
      <dgm:prSet phldrT="[Texto]" custT="1"/>
      <dgm:spPr/>
      <dgm:t>
        <a:bodyPr/>
        <a:lstStyle/>
        <a:p>
          <a:pPr algn="just"/>
          <a:r>
            <a:rPr lang="es-CR" sz="1200">
              <a:latin typeface="HendersonSansW00-BasicLight" panose="02000505030000020004" pitchFamily="2" charset="0"/>
            </a:rPr>
            <a:t>Rediseños que afectan el cumplimiento de los plazos de ejecución de obras</a:t>
          </a:r>
        </a:p>
      </dgm:t>
    </dgm:pt>
    <dgm:pt modelId="{488ABB79-5198-4825-835F-AD0278C6257D}" type="parTrans" cxnId="{15CB039A-5603-4B47-8904-74DD290CF83B}">
      <dgm:prSet/>
      <dgm:spPr/>
      <dgm:t>
        <a:bodyPr/>
        <a:lstStyle/>
        <a:p>
          <a:endParaRPr lang="es-CR" sz="1200">
            <a:latin typeface="HendersonSansW00-BasicLight" panose="02000505030000020004" pitchFamily="2" charset="0"/>
          </a:endParaRPr>
        </a:p>
      </dgm:t>
    </dgm:pt>
    <dgm:pt modelId="{8301E954-271F-4F8D-A5ED-CCD1CBFCF83B}" type="sibTrans" cxnId="{15CB039A-5603-4B47-8904-74DD290CF83B}">
      <dgm:prSet/>
      <dgm:spPr/>
      <dgm:t>
        <a:bodyPr/>
        <a:lstStyle/>
        <a:p>
          <a:endParaRPr lang="es-CR" sz="1200">
            <a:latin typeface="HendersonSansW00-BasicLight" panose="02000505030000020004" pitchFamily="2" charset="0"/>
          </a:endParaRPr>
        </a:p>
      </dgm:t>
    </dgm:pt>
    <dgm:pt modelId="{7EC4D0CC-2DE3-40B8-89C0-ECAA0F128A50}">
      <dgm:prSet phldrT="[Texto]" custT="1"/>
      <dgm:spPr/>
      <dgm:t>
        <a:bodyPr/>
        <a:lstStyle/>
        <a:p>
          <a:pPr algn="l"/>
          <a:r>
            <a:rPr lang="es-CR" sz="1200">
              <a:latin typeface="HendersonSansW00-BasicLight" panose="02000505030000020004" pitchFamily="2" charset="0"/>
            </a:rPr>
            <a:t>Incumplimientos del contratista</a:t>
          </a:r>
        </a:p>
      </dgm:t>
    </dgm:pt>
    <dgm:pt modelId="{E271F523-775E-4A6B-A915-82A9A94F7995}" type="parTrans" cxnId="{184A9471-1475-438F-A5D7-455CDF0976F3}">
      <dgm:prSet/>
      <dgm:spPr/>
      <dgm:t>
        <a:bodyPr/>
        <a:lstStyle/>
        <a:p>
          <a:endParaRPr lang="es-CR" sz="1200">
            <a:latin typeface="HendersonSansW00-BasicLight" panose="02000505030000020004" pitchFamily="2" charset="0"/>
          </a:endParaRPr>
        </a:p>
      </dgm:t>
    </dgm:pt>
    <dgm:pt modelId="{70ACB385-85EC-4259-9380-C4E3CED11B4D}" type="sibTrans" cxnId="{184A9471-1475-438F-A5D7-455CDF0976F3}">
      <dgm:prSet/>
      <dgm:spPr/>
      <dgm:t>
        <a:bodyPr/>
        <a:lstStyle/>
        <a:p>
          <a:endParaRPr lang="es-CR" sz="1200">
            <a:latin typeface="HendersonSansW00-BasicLight" panose="02000505030000020004" pitchFamily="2" charset="0"/>
          </a:endParaRPr>
        </a:p>
      </dgm:t>
    </dgm:pt>
    <dgm:pt modelId="{8288F838-0BEA-4AE1-980C-D34572474CFB}">
      <dgm:prSet phldrT="[Texto]" custT="1"/>
      <dgm:spPr/>
      <dgm:t>
        <a:bodyPr/>
        <a:lstStyle/>
        <a:p>
          <a:pPr algn="just"/>
          <a:r>
            <a:rPr lang="es-CR" sz="1200">
              <a:latin typeface="HendersonSansW00-BasicLight" panose="02000505030000020004" pitchFamily="2" charset="0"/>
            </a:rPr>
            <a:t>Atrasos en la obtención de permisos</a:t>
          </a:r>
        </a:p>
      </dgm:t>
    </dgm:pt>
    <dgm:pt modelId="{B677948F-D589-476B-9411-C396BED4B32A}" type="parTrans" cxnId="{D3FB35E0-3268-4C09-A610-BD4AEBC104CF}">
      <dgm:prSet/>
      <dgm:spPr/>
      <dgm:t>
        <a:bodyPr/>
        <a:lstStyle/>
        <a:p>
          <a:endParaRPr lang="es-CR" sz="1200">
            <a:latin typeface="HendersonSansW00-BasicLight" panose="02000505030000020004" pitchFamily="2" charset="0"/>
          </a:endParaRPr>
        </a:p>
      </dgm:t>
    </dgm:pt>
    <dgm:pt modelId="{B4AAF9A3-17DC-4999-8B9B-2AC7C01DEEBA}" type="sibTrans" cxnId="{D3FB35E0-3268-4C09-A610-BD4AEBC104CF}">
      <dgm:prSet/>
      <dgm:spPr/>
      <dgm:t>
        <a:bodyPr/>
        <a:lstStyle/>
        <a:p>
          <a:endParaRPr lang="es-CR" sz="1200">
            <a:latin typeface="HendersonSansW00-BasicLight" panose="02000505030000020004" pitchFamily="2" charset="0"/>
          </a:endParaRPr>
        </a:p>
      </dgm:t>
    </dgm:pt>
    <dgm:pt modelId="{4464F281-B7C2-470D-BEBC-1EAFEA9F543A}">
      <dgm:prSet phldrT="[Texto]" custT="1"/>
      <dgm:spPr/>
      <dgm:t>
        <a:bodyPr/>
        <a:lstStyle/>
        <a:p>
          <a:pPr algn="just"/>
          <a:r>
            <a:rPr lang="es-CR" sz="1200">
              <a:latin typeface="HendersonSansW00-BasicLight" panose="02000505030000020004" pitchFamily="2" charset="0"/>
            </a:rPr>
            <a:t>Atrasos en los procesos de contratación de obras</a:t>
          </a:r>
        </a:p>
      </dgm:t>
    </dgm:pt>
    <dgm:pt modelId="{8362B4F3-D959-45B0-81CF-753A4D707D61}" type="parTrans" cxnId="{5050033F-1838-40C5-A327-B3D0A343DDB7}">
      <dgm:prSet/>
      <dgm:spPr/>
      <dgm:t>
        <a:bodyPr/>
        <a:lstStyle/>
        <a:p>
          <a:endParaRPr lang="es-CR" sz="1200">
            <a:latin typeface="HendersonSansW00-BasicLight" panose="02000505030000020004" pitchFamily="2" charset="0"/>
          </a:endParaRPr>
        </a:p>
      </dgm:t>
    </dgm:pt>
    <dgm:pt modelId="{94F43CEC-272C-4018-9639-B2F4AE3FF554}" type="sibTrans" cxnId="{5050033F-1838-40C5-A327-B3D0A343DDB7}">
      <dgm:prSet/>
      <dgm:spPr/>
      <dgm:t>
        <a:bodyPr/>
        <a:lstStyle/>
        <a:p>
          <a:endParaRPr lang="es-CR" sz="1200">
            <a:latin typeface="HendersonSansW00-BasicLight" panose="02000505030000020004" pitchFamily="2" charset="0"/>
          </a:endParaRPr>
        </a:p>
      </dgm:t>
    </dgm:pt>
    <dgm:pt modelId="{04F7DF7F-62FC-45D8-902F-9248A2716E8D}">
      <dgm:prSet phldrT="[Texto]" custT="1"/>
      <dgm:spPr/>
      <dgm:t>
        <a:bodyPr/>
        <a:lstStyle/>
        <a:p>
          <a:pPr algn="just"/>
          <a:r>
            <a:rPr lang="es-CR" sz="1200">
              <a:latin typeface="HendersonSansW00-BasicLight" panose="02000505030000020004" pitchFamily="2" charset="0"/>
            </a:rPr>
            <a:t>Modificación en el alcance del proyecto</a:t>
          </a:r>
        </a:p>
      </dgm:t>
    </dgm:pt>
    <dgm:pt modelId="{E7E4D862-8F48-4E0E-9838-5CB610924D89}" type="parTrans" cxnId="{251EE71B-B98F-4B44-ADC2-CB4F2EECDED5}">
      <dgm:prSet/>
      <dgm:spPr/>
      <dgm:t>
        <a:bodyPr/>
        <a:lstStyle/>
        <a:p>
          <a:endParaRPr lang="es-CR" sz="1200">
            <a:latin typeface="HendersonSansW00-BasicLight" panose="02000505030000020004" pitchFamily="2" charset="0"/>
          </a:endParaRPr>
        </a:p>
      </dgm:t>
    </dgm:pt>
    <dgm:pt modelId="{A78DC302-ACE5-4E3C-A7BE-08DDD821B2E1}" type="sibTrans" cxnId="{251EE71B-B98F-4B44-ADC2-CB4F2EECDED5}">
      <dgm:prSet/>
      <dgm:spPr/>
      <dgm:t>
        <a:bodyPr/>
        <a:lstStyle/>
        <a:p>
          <a:endParaRPr lang="es-CR" sz="1200">
            <a:latin typeface="HendersonSansW00-BasicLight" panose="02000505030000020004" pitchFamily="2" charset="0"/>
          </a:endParaRPr>
        </a:p>
      </dgm:t>
    </dgm:pt>
    <dgm:pt modelId="{449F9FD3-5102-480E-BA31-9DAFCDA5B01A}" type="pres">
      <dgm:prSet presAssocID="{1503C47C-6C21-45D8-98C1-6CE10E1FD859}" presName="Name0" presStyleCnt="0">
        <dgm:presLayoutVars>
          <dgm:dir/>
          <dgm:resizeHandles val="exact"/>
        </dgm:presLayoutVars>
      </dgm:prSet>
      <dgm:spPr/>
    </dgm:pt>
    <dgm:pt modelId="{547B15BF-B6A8-4403-9C4C-D8A84E19AFAE}" type="pres">
      <dgm:prSet presAssocID="{78C95F5F-B502-4CC8-8FCA-5DE4A562BC02}" presName="composite" presStyleCnt="0"/>
      <dgm:spPr/>
    </dgm:pt>
    <dgm:pt modelId="{3EDD9B83-99C1-4287-809A-C08712636128}" type="pres">
      <dgm:prSet presAssocID="{78C95F5F-B502-4CC8-8FCA-5DE4A562BC02}" presName="rect1" presStyleLbl="trAlignAcc1" presStyleIdx="0" presStyleCnt="6">
        <dgm:presLayoutVars>
          <dgm:bulletEnabled val="1"/>
        </dgm:presLayoutVars>
      </dgm:prSet>
      <dgm:spPr/>
    </dgm:pt>
    <dgm:pt modelId="{36070FB7-1452-4A8D-B5EA-03A335FF3DBB}" type="pres">
      <dgm:prSet presAssocID="{78C95F5F-B502-4CC8-8FCA-5DE4A562BC02}"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68000" r="-68000"/>
          </a:stretch>
        </a:blipFill>
      </dgm:spPr>
    </dgm:pt>
    <dgm:pt modelId="{75F9EFED-19A0-48A6-9FCF-913BC40A9C32}" type="pres">
      <dgm:prSet presAssocID="{1914715B-326D-4B10-88E5-7CB9FE74F196}" presName="sibTrans" presStyleCnt="0"/>
      <dgm:spPr/>
    </dgm:pt>
    <dgm:pt modelId="{EC50DE61-5BDA-4B5F-B67E-A56351AEA3CD}" type="pres">
      <dgm:prSet presAssocID="{E07B3BAF-599E-46C5-94BA-ABACAFB8AF66}" presName="composite" presStyleCnt="0"/>
      <dgm:spPr/>
    </dgm:pt>
    <dgm:pt modelId="{533634E3-D4EC-41A6-B015-6F04E3B6B5D8}" type="pres">
      <dgm:prSet presAssocID="{E07B3BAF-599E-46C5-94BA-ABACAFB8AF66}" presName="rect1" presStyleLbl="trAlignAcc1" presStyleIdx="1" presStyleCnt="6">
        <dgm:presLayoutVars>
          <dgm:bulletEnabled val="1"/>
        </dgm:presLayoutVars>
      </dgm:prSet>
      <dgm:spPr/>
    </dgm:pt>
    <dgm:pt modelId="{96967D9F-80E0-4D5C-BCF9-9AADAC650090}" type="pres">
      <dgm:prSet presAssocID="{E07B3BAF-599E-46C5-94BA-ABACAFB8AF66}"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37FE8C4F-9CCC-42CC-99A0-B0B28C231F10}" type="pres">
      <dgm:prSet presAssocID="{8301E954-271F-4F8D-A5ED-CCD1CBFCF83B}" presName="sibTrans" presStyleCnt="0"/>
      <dgm:spPr/>
    </dgm:pt>
    <dgm:pt modelId="{F927B91A-3E53-423D-93CD-B32641B4A927}" type="pres">
      <dgm:prSet presAssocID="{04F7DF7F-62FC-45D8-902F-9248A2716E8D}" presName="composite" presStyleCnt="0"/>
      <dgm:spPr/>
    </dgm:pt>
    <dgm:pt modelId="{C22F4B8E-CF8A-4B3D-A822-C61B2864AED7}" type="pres">
      <dgm:prSet presAssocID="{04F7DF7F-62FC-45D8-902F-9248A2716E8D}" presName="rect1" presStyleLbl="trAlignAcc1" presStyleIdx="2" presStyleCnt="6">
        <dgm:presLayoutVars>
          <dgm:bulletEnabled val="1"/>
        </dgm:presLayoutVars>
      </dgm:prSet>
      <dgm:spPr/>
    </dgm:pt>
    <dgm:pt modelId="{062F674B-E2A0-4A43-A2DC-C3F3C2BA7E1B}" type="pres">
      <dgm:prSet presAssocID="{04F7DF7F-62FC-45D8-902F-9248A2716E8D}"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dgm:spPr>
    </dgm:pt>
    <dgm:pt modelId="{7147832B-8FB4-48F8-AC6B-F12EB939CEAF}" type="pres">
      <dgm:prSet presAssocID="{A78DC302-ACE5-4E3C-A7BE-08DDD821B2E1}" presName="sibTrans" presStyleCnt="0"/>
      <dgm:spPr/>
    </dgm:pt>
    <dgm:pt modelId="{E02B7B1B-CD65-4437-909A-22A2C100525A}" type="pres">
      <dgm:prSet presAssocID="{7EC4D0CC-2DE3-40B8-89C0-ECAA0F128A50}" presName="composite" presStyleCnt="0"/>
      <dgm:spPr/>
    </dgm:pt>
    <dgm:pt modelId="{5EF612A4-5F37-4617-94D1-048D87C7FFFF}" type="pres">
      <dgm:prSet presAssocID="{7EC4D0CC-2DE3-40B8-89C0-ECAA0F128A50}" presName="rect1" presStyleLbl="trAlignAcc1" presStyleIdx="3" presStyleCnt="6">
        <dgm:presLayoutVars>
          <dgm:bulletEnabled val="1"/>
        </dgm:presLayoutVars>
      </dgm:prSet>
      <dgm:spPr/>
    </dgm:pt>
    <dgm:pt modelId="{83DFECE0-A9E0-46D3-AB70-2B82F56534CD}" type="pres">
      <dgm:prSet presAssocID="{7EC4D0CC-2DE3-40B8-89C0-ECAA0F128A50}"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44000" r="-44000"/>
          </a:stretch>
        </a:blipFill>
      </dgm:spPr>
    </dgm:pt>
    <dgm:pt modelId="{66A0BCDC-1961-4284-9528-8668CA25EFBD}" type="pres">
      <dgm:prSet presAssocID="{70ACB385-85EC-4259-9380-C4E3CED11B4D}" presName="sibTrans" presStyleCnt="0"/>
      <dgm:spPr/>
    </dgm:pt>
    <dgm:pt modelId="{A52EBE04-FEEA-4939-9ECC-1FD3962F7320}" type="pres">
      <dgm:prSet presAssocID="{8288F838-0BEA-4AE1-980C-D34572474CFB}" presName="composite" presStyleCnt="0"/>
      <dgm:spPr/>
    </dgm:pt>
    <dgm:pt modelId="{9A726573-46EA-435E-A359-7AC3788BBD37}" type="pres">
      <dgm:prSet presAssocID="{8288F838-0BEA-4AE1-980C-D34572474CFB}" presName="rect1" presStyleLbl="trAlignAcc1" presStyleIdx="4" presStyleCnt="6">
        <dgm:presLayoutVars>
          <dgm:bulletEnabled val="1"/>
        </dgm:presLayoutVars>
      </dgm:prSet>
      <dgm:spPr/>
    </dgm:pt>
    <dgm:pt modelId="{34F46BA7-EDEF-4308-91CC-CA51C7E93143}" type="pres">
      <dgm:prSet presAssocID="{8288F838-0BEA-4AE1-980C-D34572474CFB}"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 modelId="{AA23AC11-E5BF-4A5A-81F2-4BF648005B23}" type="pres">
      <dgm:prSet presAssocID="{B4AAF9A3-17DC-4999-8B9B-2AC7C01DEEBA}" presName="sibTrans" presStyleCnt="0"/>
      <dgm:spPr/>
    </dgm:pt>
    <dgm:pt modelId="{918F9DD7-A98B-495A-9230-D67ADC18DFA5}" type="pres">
      <dgm:prSet presAssocID="{4464F281-B7C2-470D-BEBC-1EAFEA9F543A}" presName="composite" presStyleCnt="0"/>
      <dgm:spPr/>
    </dgm:pt>
    <dgm:pt modelId="{EF9E0E45-46FD-4FB4-B20A-0E2A527938BF}" type="pres">
      <dgm:prSet presAssocID="{4464F281-B7C2-470D-BEBC-1EAFEA9F543A}" presName="rect1" presStyleLbl="trAlignAcc1" presStyleIdx="5" presStyleCnt="6">
        <dgm:presLayoutVars>
          <dgm:bulletEnabled val="1"/>
        </dgm:presLayoutVars>
      </dgm:prSet>
      <dgm:spPr/>
    </dgm:pt>
    <dgm:pt modelId="{5EA44024-7D8D-4A87-A5D2-112D1269C9A8}" type="pres">
      <dgm:prSet presAssocID="{4464F281-B7C2-470D-BEBC-1EAFEA9F543A}" presName="rect2" presStyleLbl="fgImgPlace1" presStyleIdx="5" presStyleCnt="6"/>
      <dgm:spPr>
        <a:blipFill rotWithShape="1">
          <a:blip xmlns:r="http://schemas.openxmlformats.org/officeDocument/2006/relationships" r:embed="rId6"/>
          <a:srcRect/>
          <a:stretch>
            <a:fillRect l="-25000" r="-25000"/>
          </a:stretch>
        </a:blipFill>
      </dgm:spPr>
    </dgm:pt>
  </dgm:ptLst>
  <dgm:cxnLst>
    <dgm:cxn modelId="{77222F0A-00FB-4537-B051-A3B21A6ADCAF}" type="presOf" srcId="{7EC4D0CC-2DE3-40B8-89C0-ECAA0F128A50}" destId="{5EF612A4-5F37-4617-94D1-048D87C7FFFF}" srcOrd="0" destOrd="0" presId="urn:microsoft.com/office/officeart/2008/layout/PictureStrips"/>
    <dgm:cxn modelId="{251EE71B-B98F-4B44-ADC2-CB4F2EECDED5}" srcId="{1503C47C-6C21-45D8-98C1-6CE10E1FD859}" destId="{04F7DF7F-62FC-45D8-902F-9248A2716E8D}" srcOrd="2" destOrd="0" parTransId="{E7E4D862-8F48-4E0E-9838-5CB610924D89}" sibTransId="{A78DC302-ACE5-4E3C-A7BE-08DDD821B2E1}"/>
    <dgm:cxn modelId="{DD2FD822-FDA5-4307-8B1D-18DF6E822A06}" srcId="{1503C47C-6C21-45D8-98C1-6CE10E1FD859}" destId="{78C95F5F-B502-4CC8-8FCA-5DE4A562BC02}" srcOrd="0" destOrd="0" parTransId="{90BC3193-A177-400E-BA30-0B7F23757CA8}" sibTransId="{1914715B-326D-4B10-88E5-7CB9FE74F196}"/>
    <dgm:cxn modelId="{3373213E-FEAD-4C5C-A285-FED3FD746F99}" type="presOf" srcId="{78C95F5F-B502-4CC8-8FCA-5DE4A562BC02}" destId="{3EDD9B83-99C1-4287-809A-C08712636128}" srcOrd="0" destOrd="0" presId="urn:microsoft.com/office/officeart/2008/layout/PictureStrips"/>
    <dgm:cxn modelId="{5050033F-1838-40C5-A327-B3D0A343DDB7}" srcId="{1503C47C-6C21-45D8-98C1-6CE10E1FD859}" destId="{4464F281-B7C2-470D-BEBC-1EAFEA9F543A}" srcOrd="5" destOrd="0" parTransId="{8362B4F3-D959-45B0-81CF-753A4D707D61}" sibTransId="{94F43CEC-272C-4018-9639-B2F4AE3FF554}"/>
    <dgm:cxn modelId="{B9F24C60-2BBB-427F-AC09-CDA583B54BA6}" type="presOf" srcId="{1503C47C-6C21-45D8-98C1-6CE10E1FD859}" destId="{449F9FD3-5102-480E-BA31-9DAFCDA5B01A}" srcOrd="0" destOrd="0" presId="urn:microsoft.com/office/officeart/2008/layout/PictureStrips"/>
    <dgm:cxn modelId="{DD3EB363-557C-4865-B0E6-FCF27397E437}" type="presOf" srcId="{4464F281-B7C2-470D-BEBC-1EAFEA9F543A}" destId="{EF9E0E45-46FD-4FB4-B20A-0E2A527938BF}" srcOrd="0" destOrd="0" presId="urn:microsoft.com/office/officeart/2008/layout/PictureStrips"/>
    <dgm:cxn modelId="{184A9471-1475-438F-A5D7-455CDF0976F3}" srcId="{1503C47C-6C21-45D8-98C1-6CE10E1FD859}" destId="{7EC4D0CC-2DE3-40B8-89C0-ECAA0F128A50}" srcOrd="3" destOrd="0" parTransId="{E271F523-775E-4A6B-A915-82A9A94F7995}" sibTransId="{70ACB385-85EC-4259-9380-C4E3CED11B4D}"/>
    <dgm:cxn modelId="{D1F26A89-C91F-40BF-8EF6-B9D43B0E03E8}" type="presOf" srcId="{E07B3BAF-599E-46C5-94BA-ABACAFB8AF66}" destId="{533634E3-D4EC-41A6-B015-6F04E3B6B5D8}" srcOrd="0" destOrd="0" presId="urn:microsoft.com/office/officeart/2008/layout/PictureStrips"/>
    <dgm:cxn modelId="{81DBD998-5BE7-4E36-B91E-E3B439CDE1E4}" type="presOf" srcId="{8288F838-0BEA-4AE1-980C-D34572474CFB}" destId="{9A726573-46EA-435E-A359-7AC3788BBD37}" srcOrd="0" destOrd="0" presId="urn:microsoft.com/office/officeart/2008/layout/PictureStrips"/>
    <dgm:cxn modelId="{15CB039A-5603-4B47-8904-74DD290CF83B}" srcId="{1503C47C-6C21-45D8-98C1-6CE10E1FD859}" destId="{E07B3BAF-599E-46C5-94BA-ABACAFB8AF66}" srcOrd="1" destOrd="0" parTransId="{488ABB79-5198-4825-835F-AD0278C6257D}" sibTransId="{8301E954-271F-4F8D-A5ED-CCD1CBFCF83B}"/>
    <dgm:cxn modelId="{187F39A6-2704-4077-AB62-E94E28D031CE}" type="presOf" srcId="{04F7DF7F-62FC-45D8-902F-9248A2716E8D}" destId="{C22F4B8E-CF8A-4B3D-A822-C61B2864AED7}" srcOrd="0" destOrd="0" presId="urn:microsoft.com/office/officeart/2008/layout/PictureStrips"/>
    <dgm:cxn modelId="{D3FB35E0-3268-4C09-A610-BD4AEBC104CF}" srcId="{1503C47C-6C21-45D8-98C1-6CE10E1FD859}" destId="{8288F838-0BEA-4AE1-980C-D34572474CFB}" srcOrd="4" destOrd="0" parTransId="{B677948F-D589-476B-9411-C396BED4B32A}" sibTransId="{B4AAF9A3-17DC-4999-8B9B-2AC7C01DEEBA}"/>
    <dgm:cxn modelId="{702D505C-BF4A-4277-A813-B5F0FFFE4BA6}" type="presParOf" srcId="{449F9FD3-5102-480E-BA31-9DAFCDA5B01A}" destId="{547B15BF-B6A8-4403-9C4C-D8A84E19AFAE}" srcOrd="0" destOrd="0" presId="urn:microsoft.com/office/officeart/2008/layout/PictureStrips"/>
    <dgm:cxn modelId="{2FE4E4A4-D8EC-482B-AF06-4D25588F77B8}" type="presParOf" srcId="{547B15BF-B6A8-4403-9C4C-D8A84E19AFAE}" destId="{3EDD9B83-99C1-4287-809A-C08712636128}" srcOrd="0" destOrd="0" presId="urn:microsoft.com/office/officeart/2008/layout/PictureStrips"/>
    <dgm:cxn modelId="{E10E0485-3E69-4A03-B849-627D8797D5DD}" type="presParOf" srcId="{547B15BF-B6A8-4403-9C4C-D8A84E19AFAE}" destId="{36070FB7-1452-4A8D-B5EA-03A335FF3DBB}" srcOrd="1" destOrd="0" presId="urn:microsoft.com/office/officeart/2008/layout/PictureStrips"/>
    <dgm:cxn modelId="{FD5E2E3E-A5CE-466F-A155-4DCE6434ED02}" type="presParOf" srcId="{449F9FD3-5102-480E-BA31-9DAFCDA5B01A}" destId="{75F9EFED-19A0-48A6-9FCF-913BC40A9C32}" srcOrd="1" destOrd="0" presId="urn:microsoft.com/office/officeart/2008/layout/PictureStrips"/>
    <dgm:cxn modelId="{6611C9E3-15B4-45DC-AD39-CA00FBC54247}" type="presParOf" srcId="{449F9FD3-5102-480E-BA31-9DAFCDA5B01A}" destId="{EC50DE61-5BDA-4B5F-B67E-A56351AEA3CD}" srcOrd="2" destOrd="0" presId="urn:microsoft.com/office/officeart/2008/layout/PictureStrips"/>
    <dgm:cxn modelId="{380B1AD3-5402-4ACA-AA85-EB80D01283B9}" type="presParOf" srcId="{EC50DE61-5BDA-4B5F-B67E-A56351AEA3CD}" destId="{533634E3-D4EC-41A6-B015-6F04E3B6B5D8}" srcOrd="0" destOrd="0" presId="urn:microsoft.com/office/officeart/2008/layout/PictureStrips"/>
    <dgm:cxn modelId="{80D348B6-D7BE-4958-A9B1-52D8F737EC99}" type="presParOf" srcId="{EC50DE61-5BDA-4B5F-B67E-A56351AEA3CD}" destId="{96967D9F-80E0-4D5C-BCF9-9AADAC650090}" srcOrd="1" destOrd="0" presId="urn:microsoft.com/office/officeart/2008/layout/PictureStrips"/>
    <dgm:cxn modelId="{89BAD69D-89F2-4E70-8A28-A2E0D9035ED7}" type="presParOf" srcId="{449F9FD3-5102-480E-BA31-9DAFCDA5B01A}" destId="{37FE8C4F-9CCC-42CC-99A0-B0B28C231F10}" srcOrd="3" destOrd="0" presId="urn:microsoft.com/office/officeart/2008/layout/PictureStrips"/>
    <dgm:cxn modelId="{13A2C3A2-DF57-4EB7-875C-2C683AAAB8F6}" type="presParOf" srcId="{449F9FD3-5102-480E-BA31-9DAFCDA5B01A}" destId="{F927B91A-3E53-423D-93CD-B32641B4A927}" srcOrd="4" destOrd="0" presId="urn:microsoft.com/office/officeart/2008/layout/PictureStrips"/>
    <dgm:cxn modelId="{E9196EF9-7D71-4C71-8D8B-9C0CC0815716}" type="presParOf" srcId="{F927B91A-3E53-423D-93CD-B32641B4A927}" destId="{C22F4B8E-CF8A-4B3D-A822-C61B2864AED7}" srcOrd="0" destOrd="0" presId="urn:microsoft.com/office/officeart/2008/layout/PictureStrips"/>
    <dgm:cxn modelId="{0FA6517C-28C5-475D-86EC-7253A23135A0}" type="presParOf" srcId="{F927B91A-3E53-423D-93CD-B32641B4A927}" destId="{062F674B-E2A0-4A43-A2DC-C3F3C2BA7E1B}" srcOrd="1" destOrd="0" presId="urn:microsoft.com/office/officeart/2008/layout/PictureStrips"/>
    <dgm:cxn modelId="{BC2703DB-94C0-41E9-A5B1-64ECC3B9A5B2}" type="presParOf" srcId="{449F9FD3-5102-480E-BA31-9DAFCDA5B01A}" destId="{7147832B-8FB4-48F8-AC6B-F12EB939CEAF}" srcOrd="5" destOrd="0" presId="urn:microsoft.com/office/officeart/2008/layout/PictureStrips"/>
    <dgm:cxn modelId="{3689A7D8-9477-4D86-896E-F5241A01636E}" type="presParOf" srcId="{449F9FD3-5102-480E-BA31-9DAFCDA5B01A}" destId="{E02B7B1B-CD65-4437-909A-22A2C100525A}" srcOrd="6" destOrd="0" presId="urn:microsoft.com/office/officeart/2008/layout/PictureStrips"/>
    <dgm:cxn modelId="{A9DF0CBF-B5A1-4BA0-91DB-4F13AFB02A0B}" type="presParOf" srcId="{E02B7B1B-CD65-4437-909A-22A2C100525A}" destId="{5EF612A4-5F37-4617-94D1-048D87C7FFFF}" srcOrd="0" destOrd="0" presId="urn:microsoft.com/office/officeart/2008/layout/PictureStrips"/>
    <dgm:cxn modelId="{7119D932-803D-4C3F-9368-B6D2C32D4ACA}" type="presParOf" srcId="{E02B7B1B-CD65-4437-909A-22A2C100525A}" destId="{83DFECE0-A9E0-46D3-AB70-2B82F56534CD}" srcOrd="1" destOrd="0" presId="urn:microsoft.com/office/officeart/2008/layout/PictureStrips"/>
    <dgm:cxn modelId="{FFA417ED-1F03-46C5-B45D-387C65EDF14B}" type="presParOf" srcId="{449F9FD3-5102-480E-BA31-9DAFCDA5B01A}" destId="{66A0BCDC-1961-4284-9528-8668CA25EFBD}" srcOrd="7" destOrd="0" presId="urn:microsoft.com/office/officeart/2008/layout/PictureStrips"/>
    <dgm:cxn modelId="{071E23B6-4A8C-41F1-A4C0-7EE8F43E76C2}" type="presParOf" srcId="{449F9FD3-5102-480E-BA31-9DAFCDA5B01A}" destId="{A52EBE04-FEEA-4939-9ECC-1FD3962F7320}" srcOrd="8" destOrd="0" presId="urn:microsoft.com/office/officeart/2008/layout/PictureStrips"/>
    <dgm:cxn modelId="{67E08F0A-39E1-463B-A5CD-4E68D24B96F9}" type="presParOf" srcId="{A52EBE04-FEEA-4939-9ECC-1FD3962F7320}" destId="{9A726573-46EA-435E-A359-7AC3788BBD37}" srcOrd="0" destOrd="0" presId="urn:microsoft.com/office/officeart/2008/layout/PictureStrips"/>
    <dgm:cxn modelId="{1EA71F61-0243-4244-BBD4-F71EA9489D19}" type="presParOf" srcId="{A52EBE04-FEEA-4939-9ECC-1FD3962F7320}" destId="{34F46BA7-EDEF-4308-91CC-CA51C7E93143}" srcOrd="1" destOrd="0" presId="urn:microsoft.com/office/officeart/2008/layout/PictureStrips"/>
    <dgm:cxn modelId="{C267AF94-A77E-4807-93CD-ADED115C26F3}" type="presParOf" srcId="{449F9FD3-5102-480E-BA31-9DAFCDA5B01A}" destId="{AA23AC11-E5BF-4A5A-81F2-4BF648005B23}" srcOrd="9" destOrd="0" presId="urn:microsoft.com/office/officeart/2008/layout/PictureStrips"/>
    <dgm:cxn modelId="{FCE97DC4-DDCD-45D6-9B11-7E73B3E4DD9D}" type="presParOf" srcId="{449F9FD3-5102-480E-BA31-9DAFCDA5B01A}" destId="{918F9DD7-A98B-495A-9230-D67ADC18DFA5}" srcOrd="10" destOrd="0" presId="urn:microsoft.com/office/officeart/2008/layout/PictureStrips"/>
    <dgm:cxn modelId="{038B815D-DFC5-4888-890C-CD624AAD4B9D}" type="presParOf" srcId="{918F9DD7-A98B-495A-9230-D67ADC18DFA5}" destId="{EF9E0E45-46FD-4FB4-B20A-0E2A527938BF}" srcOrd="0" destOrd="0" presId="urn:microsoft.com/office/officeart/2008/layout/PictureStrips"/>
    <dgm:cxn modelId="{CFEB1C11-218E-4AE9-89B1-0DE05D937251}" type="presParOf" srcId="{918F9DD7-A98B-495A-9230-D67ADC18DFA5}" destId="{5EA44024-7D8D-4A87-A5D2-112D1269C9A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03C47C-6C21-45D8-98C1-6CE10E1FD85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80DB1954-977A-4629-9F2B-FE59C3B0BFEA}">
      <dgm:prSet phldrT="[Texto]" custT="1"/>
      <dgm:spPr/>
      <dgm:t>
        <a:bodyPr/>
        <a:lstStyle/>
        <a:p>
          <a:r>
            <a:rPr lang="es-CR" sz="1000" b="1">
              <a:solidFill>
                <a:schemeClr val="tx2"/>
              </a:solidFill>
              <a:latin typeface="HendersonSansW00-BasicLight" panose="02000505030000020004" pitchFamily="2" charset="0"/>
            </a:rPr>
            <a:t>Programa de Infraestructura de Transporte:</a:t>
          </a:r>
        </a:p>
      </dgm:t>
    </dgm:pt>
    <dgm:pt modelId="{A9E34C08-0D97-4AD4-85E3-37F5814D9F65}" type="parTrans" cxnId="{4ABA7321-34E8-4C08-A9F2-C3B252645D5D}">
      <dgm:prSet/>
      <dgm:spPr/>
      <dgm:t>
        <a:bodyPr/>
        <a:lstStyle/>
        <a:p>
          <a:endParaRPr lang="es-CR" sz="1000" b="0">
            <a:solidFill>
              <a:schemeClr val="tx2"/>
            </a:solidFill>
            <a:latin typeface="HendersonSansW00-BasicLight" panose="02000505030000020004" pitchFamily="2" charset="0"/>
          </a:endParaRPr>
        </a:p>
      </dgm:t>
    </dgm:pt>
    <dgm:pt modelId="{A6D9D1C0-45BF-46B6-B0F9-4C47C984B5BF}" type="sibTrans" cxnId="{4ABA7321-34E8-4C08-A9F2-C3B252645D5D}">
      <dgm:prSet/>
      <dgm:spPr/>
      <dgm:t>
        <a:bodyPr/>
        <a:lstStyle/>
        <a:p>
          <a:endParaRPr lang="es-CR" sz="1000" b="0">
            <a:solidFill>
              <a:schemeClr val="tx2"/>
            </a:solidFill>
            <a:latin typeface="HendersonSansW00-BasicLight" panose="02000505030000020004" pitchFamily="2" charset="0"/>
          </a:endParaRPr>
        </a:p>
      </dgm:t>
    </dgm:pt>
    <dgm:pt modelId="{7EC4D0CC-2DE3-40B8-89C0-ECAA0F128A50}">
      <dgm:prSet phldrT="[Texto]" custT="1"/>
      <dgm:spPr/>
      <dgm:t>
        <a:bodyPr/>
        <a:lstStyle/>
        <a:p>
          <a:pPr rtl="0"/>
          <a:r>
            <a:rPr lang="es-CR" sz="1000" b="1" kern="1200">
              <a:solidFill>
                <a:srgbClr val="1F497D"/>
              </a:solidFill>
              <a:latin typeface="HendersonSansW00-BasicLight"/>
              <a:ea typeface="+mn-ea"/>
              <a:cs typeface="Arial"/>
            </a:rPr>
            <a:t>Programa Red Vial Cantonal II: </a:t>
          </a:r>
        </a:p>
      </dgm:t>
    </dgm:pt>
    <dgm:pt modelId="{E271F523-775E-4A6B-A915-82A9A94F7995}" type="parTrans" cxnId="{184A9471-1475-438F-A5D7-455CDF0976F3}">
      <dgm:prSet/>
      <dgm:spPr/>
      <dgm:t>
        <a:bodyPr/>
        <a:lstStyle/>
        <a:p>
          <a:endParaRPr lang="es-CR" b="0">
            <a:solidFill>
              <a:schemeClr val="tx2"/>
            </a:solidFill>
            <a:latin typeface="HendersonSansW00-BasicLight" panose="02000505030000020004" pitchFamily="2" charset="0"/>
          </a:endParaRPr>
        </a:p>
      </dgm:t>
    </dgm:pt>
    <dgm:pt modelId="{70ACB385-85EC-4259-9380-C4E3CED11B4D}" type="sibTrans" cxnId="{184A9471-1475-438F-A5D7-455CDF0976F3}">
      <dgm:prSet/>
      <dgm:spPr/>
      <dgm:t>
        <a:bodyPr/>
        <a:lstStyle/>
        <a:p>
          <a:endParaRPr lang="es-CR" b="0">
            <a:solidFill>
              <a:schemeClr val="tx2"/>
            </a:solidFill>
            <a:latin typeface="HendersonSansW00-BasicLight" panose="02000505030000020004" pitchFamily="2" charset="0"/>
          </a:endParaRPr>
        </a:p>
      </dgm:t>
    </dgm:pt>
    <dgm:pt modelId="{750EA678-4EEA-4472-8CA1-5066A72BC9CE}">
      <dgm:prSet phldrT="[Texto]" custT="1"/>
      <dgm:spPr/>
      <dgm:t>
        <a:bodyPr/>
        <a:lstStyle/>
        <a:p>
          <a:pPr algn="just"/>
          <a:r>
            <a:rPr lang="es-CR" sz="1000" b="1">
              <a:solidFill>
                <a:schemeClr val="tx2"/>
              </a:solidFill>
              <a:latin typeface="HendersonSansW00-BasicLight" panose="02000505030000020004" pitchFamily="2" charset="0"/>
            </a:rPr>
            <a:t>Revisión exhaustiva de contratos y lecciones aprendidas:</a:t>
          </a:r>
          <a:r>
            <a:rPr lang="es-CR" sz="1000" b="0">
              <a:solidFill>
                <a:schemeClr val="tx2"/>
              </a:solidFill>
              <a:latin typeface="HendersonSansW00-BasicLight" panose="02000505030000020004" pitchFamily="2" charset="0"/>
            </a:rPr>
            <a:t> Al culminar el contrato con H-Solis en el Proyecto Barranca - Limonal y La Angostura se debe tener presente realizar una revisión con el fin de asegurarse de que los futuros contratos se ejecuten al 100%, por lo tanto, esto implica identificar las causas de la suspensión de los proyectos y cualquier problema que haya surgido, y utilizar estas lecciones para mejorar la gestión de contratos en el futuro. Por lo tanto, se le solicita al MOPT un documento que enumere los puntos de mejoras, con el fin de que sean trasladados a nuevos Proyectos. </a:t>
          </a:r>
        </a:p>
      </dgm:t>
    </dgm:pt>
    <dgm:pt modelId="{656A27E4-BCCA-42D3-A95E-E32D092FC2F9}" type="parTrans" cxnId="{4984F3D6-9110-45A0-9ECE-3186EAFAE646}">
      <dgm:prSet/>
      <dgm:spPr/>
      <dgm:t>
        <a:bodyPr/>
        <a:lstStyle/>
        <a:p>
          <a:endParaRPr lang="es-CR" b="0">
            <a:solidFill>
              <a:schemeClr val="tx2"/>
            </a:solidFill>
            <a:latin typeface="HendersonSansW00-BasicLight" panose="02000505030000020004" pitchFamily="2" charset="0"/>
          </a:endParaRPr>
        </a:p>
      </dgm:t>
    </dgm:pt>
    <dgm:pt modelId="{4DF7CBB3-D088-41A3-8105-FE96D5479E53}" type="sibTrans" cxnId="{4984F3D6-9110-45A0-9ECE-3186EAFAE646}">
      <dgm:prSet/>
      <dgm:spPr/>
      <dgm:t>
        <a:bodyPr/>
        <a:lstStyle/>
        <a:p>
          <a:endParaRPr lang="es-CR" b="0">
            <a:solidFill>
              <a:schemeClr val="tx2"/>
            </a:solidFill>
            <a:latin typeface="HendersonSansW00-BasicLight" panose="02000505030000020004" pitchFamily="2" charset="0"/>
          </a:endParaRPr>
        </a:p>
      </dgm:t>
    </dgm:pt>
    <dgm:pt modelId="{688C431A-BB29-43A5-B908-92A362B57950}">
      <dgm:prSet phldrT="[Texto]" custT="1"/>
      <dgm:spPr/>
      <dgm:t>
        <a:bodyPr/>
        <a:lstStyle/>
        <a:p>
          <a:pPr algn="just"/>
          <a:r>
            <a:rPr lang="es-CR" sz="1000" b="0" kern="1200">
              <a:solidFill>
                <a:srgbClr val="1F497D"/>
              </a:solidFill>
              <a:latin typeface="HendersonSansW00-BasicLight" panose="02000505030000020004" pitchFamily="2" charset="0"/>
              <a:ea typeface="+mn-ea"/>
              <a:cs typeface="+mn-cs"/>
            </a:rPr>
            <a:t>Establecer un plan de colaboración con las entidades educativas, como la UNA, UCR y el TEC, que incluya capacitación en gestión vial.</a:t>
          </a:r>
        </a:p>
      </dgm:t>
    </dgm:pt>
    <dgm:pt modelId="{745AD9D4-2364-4A8E-B5BB-D59C35B6FCDE}" type="parTrans" cxnId="{93364D91-F0C6-4D36-91D7-8D331F619271}">
      <dgm:prSet/>
      <dgm:spPr/>
      <dgm:t>
        <a:bodyPr/>
        <a:lstStyle/>
        <a:p>
          <a:endParaRPr lang="es-CR" b="0">
            <a:solidFill>
              <a:schemeClr val="tx2"/>
            </a:solidFill>
            <a:latin typeface="HendersonSansW00-BasicLight" panose="02000505030000020004" pitchFamily="2" charset="0"/>
          </a:endParaRPr>
        </a:p>
      </dgm:t>
    </dgm:pt>
    <dgm:pt modelId="{66280C49-080A-4B23-87CD-4D701BC032D4}" type="sibTrans" cxnId="{93364D91-F0C6-4D36-91D7-8D331F619271}">
      <dgm:prSet/>
      <dgm:spPr/>
      <dgm:t>
        <a:bodyPr/>
        <a:lstStyle/>
        <a:p>
          <a:endParaRPr lang="es-CR" b="0">
            <a:solidFill>
              <a:schemeClr val="tx2"/>
            </a:solidFill>
            <a:latin typeface="HendersonSansW00-BasicLight" panose="02000505030000020004" pitchFamily="2" charset="0"/>
          </a:endParaRPr>
        </a:p>
      </dgm:t>
    </dgm:pt>
    <dgm:pt modelId="{C4A7E4A1-D412-4203-A001-10649A7356FB}">
      <dgm:prSet phldr="0" custT="1"/>
      <dgm:spPr/>
      <dgm:t>
        <a:bodyPr/>
        <a:lstStyle/>
        <a:p>
          <a:pPr algn="just" rtl="0"/>
          <a:r>
            <a:rPr lang="es" sz="1000" b="0" kern="1200">
              <a:solidFill>
                <a:srgbClr val="1F497D"/>
              </a:solidFill>
              <a:latin typeface="HendersonSansW00-BasicLight" panose="02000505030000020004" pitchFamily="2" charset="0"/>
              <a:ea typeface="+mn-ea"/>
              <a:cs typeface="+mn-cs"/>
            </a:rPr>
            <a:t> El MOPT deberá establecer un sistema de comunicación efectiva y periódica entre el equipo ejecutivo del programa y la Dirección Jurídica, con el objetivo de resolver la  formalización de los contratos en un plazo establecido en el MANOP. </a:t>
          </a:r>
          <a:endParaRPr lang="es-CR" sz="1000" b="0" kern="1200">
            <a:solidFill>
              <a:srgbClr val="1F497D"/>
            </a:solidFill>
            <a:latin typeface="HendersonSansW00-BasicLight" panose="02000505030000020004" pitchFamily="2" charset="0"/>
            <a:ea typeface="+mn-ea"/>
            <a:cs typeface="+mn-cs"/>
          </a:endParaRPr>
        </a:p>
      </dgm:t>
    </dgm:pt>
    <dgm:pt modelId="{05610C93-528F-48E2-A36F-93C19B541299}" type="parTrans" cxnId="{7EAEC95E-E591-4FA1-9660-3004E362BD5E}">
      <dgm:prSet/>
      <dgm:spPr/>
      <dgm:t>
        <a:bodyPr/>
        <a:lstStyle/>
        <a:p>
          <a:endParaRPr lang="es-CR"/>
        </a:p>
      </dgm:t>
    </dgm:pt>
    <dgm:pt modelId="{7FA24535-84B7-4A96-A1DA-876E548B944C}" type="sibTrans" cxnId="{7EAEC95E-E591-4FA1-9660-3004E362BD5E}">
      <dgm:prSet/>
      <dgm:spPr/>
      <dgm:t>
        <a:bodyPr/>
        <a:lstStyle/>
        <a:p>
          <a:endParaRPr lang="es-CR"/>
        </a:p>
      </dgm:t>
    </dgm:pt>
    <dgm:pt modelId="{473202E6-FCE3-4DC3-B85A-CDDA649DDF7A}">
      <dgm:prSet custT="1"/>
      <dgm:spPr/>
      <dgm:t>
        <a:bodyPr/>
        <a:lstStyle/>
        <a:p>
          <a:pPr algn="just"/>
          <a:r>
            <a:rPr lang="es-CR" sz="1000" b="0" kern="1200">
              <a:solidFill>
                <a:srgbClr val="1F497D"/>
              </a:solidFill>
              <a:latin typeface="HendersonSansW00-BasicLight" panose="02000505030000020004" pitchFamily="2" charset="0"/>
              <a:ea typeface="+mn-ea"/>
              <a:cs typeface="+mn-cs"/>
            </a:rPr>
            <a:t>Incrementar el monto de </a:t>
          </a:r>
          <a:r>
            <a:rPr lang="es-CR" sz="1000" b="0" kern="1200">
              <a:solidFill>
                <a:schemeClr val="tx2"/>
              </a:solidFill>
              <a:latin typeface="HendersonSansW00-BasicLight" panose="02000505030000020004" pitchFamily="2" charset="0"/>
            </a:rPr>
            <a:t>la contrapartida nacional en un 15% en los próximos seis meses, con un enfoque en la asignación de estos fondos a proyectos específicos que han experimentado dificultades en las ofertas y diferencial cambiario. </a:t>
          </a:r>
        </a:p>
      </dgm:t>
    </dgm:pt>
    <dgm:pt modelId="{1943F5E8-E38C-4EB2-967E-E1155D7CFFA0}" type="parTrans" cxnId="{167F6269-B5DF-4B13-BE25-A22A2ABA7D17}">
      <dgm:prSet/>
      <dgm:spPr/>
      <dgm:t>
        <a:bodyPr/>
        <a:lstStyle/>
        <a:p>
          <a:endParaRPr lang="es-CR"/>
        </a:p>
      </dgm:t>
    </dgm:pt>
    <dgm:pt modelId="{95842EB8-F919-4333-A480-084D9E401B7D}" type="sibTrans" cxnId="{167F6269-B5DF-4B13-BE25-A22A2ABA7D17}">
      <dgm:prSet/>
      <dgm:spPr/>
      <dgm:t>
        <a:bodyPr/>
        <a:lstStyle/>
        <a:p>
          <a:endParaRPr lang="es-CR"/>
        </a:p>
      </dgm:t>
    </dgm:pt>
    <dgm:pt modelId="{78D5CC14-3F44-457D-A1B1-D26DC558AB0D}">
      <dgm:prSet custT="1"/>
      <dgm:spPr/>
      <dgm:t>
        <a:bodyPr/>
        <a:lstStyle/>
        <a:p>
          <a:pPr algn="just"/>
          <a:endParaRPr lang="es-CR" sz="1000" b="0">
            <a:solidFill>
              <a:schemeClr val="tx2"/>
            </a:solidFill>
            <a:latin typeface="HendersonSansW00-BasicLight" panose="02000505030000020004" pitchFamily="2" charset="0"/>
          </a:endParaRPr>
        </a:p>
      </dgm:t>
    </dgm:pt>
    <dgm:pt modelId="{56A8C7DB-8B68-4BDF-B52D-40A3457A7C37}" type="parTrans" cxnId="{E3F29CB9-C80E-4089-9298-FCF683704596}">
      <dgm:prSet/>
      <dgm:spPr/>
      <dgm:t>
        <a:bodyPr/>
        <a:lstStyle/>
        <a:p>
          <a:endParaRPr lang="es-CR"/>
        </a:p>
      </dgm:t>
    </dgm:pt>
    <dgm:pt modelId="{49BF7442-441C-46B4-8910-60E126C24315}" type="sibTrans" cxnId="{E3F29CB9-C80E-4089-9298-FCF683704596}">
      <dgm:prSet/>
      <dgm:spPr/>
      <dgm:t>
        <a:bodyPr/>
        <a:lstStyle/>
        <a:p>
          <a:endParaRPr lang="es-CR"/>
        </a:p>
      </dgm:t>
    </dgm:pt>
    <dgm:pt modelId="{2A669947-B146-4DD1-94B4-C0CE4E845C0D}">
      <dgm:prSet custT="1"/>
      <dgm:spPr/>
      <dgm:t>
        <a:bodyPr/>
        <a:lstStyle/>
        <a:p>
          <a:pPr algn="just"/>
          <a:r>
            <a:rPr lang="es-CR" sz="1000" b="1">
              <a:solidFill>
                <a:schemeClr val="tx2"/>
              </a:solidFill>
              <a:latin typeface="HendersonSansW00-BasicLight" panose="02000505030000020004" pitchFamily="2" charset="0"/>
            </a:rPr>
            <a:t>Comunicación continua y transparente: </a:t>
          </a:r>
          <a:r>
            <a:rPr lang="es-CR" sz="1000" b="0">
              <a:solidFill>
                <a:schemeClr val="tx2"/>
              </a:solidFill>
              <a:latin typeface="HendersonSansW00-BasicLight" panose="02000505030000020004" pitchFamily="2" charset="0"/>
            </a:rPr>
            <a:t>Se insta al MOPT a crear canales de comunicación entre los ejecutores, acreedores y contratistas y así ejecutar de forma más eficiente los Proyectos. Por lo tanto, el MOPT debe coordinar reuniones cada mes con el fin de encontrar áreas de mejora en cada uno de los Proyectos asignados. </a:t>
          </a:r>
        </a:p>
      </dgm:t>
    </dgm:pt>
    <dgm:pt modelId="{F87EB3D9-3279-4C60-859B-1C39CCA9CCF5}" type="parTrans" cxnId="{7FCA84AC-42D2-4F51-A430-B6D415DDF28D}">
      <dgm:prSet/>
      <dgm:spPr/>
      <dgm:t>
        <a:bodyPr/>
        <a:lstStyle/>
        <a:p>
          <a:endParaRPr lang="es-CR"/>
        </a:p>
      </dgm:t>
    </dgm:pt>
    <dgm:pt modelId="{2DFF1748-50BE-48CA-8175-8DEBE8479EF6}" type="sibTrans" cxnId="{7FCA84AC-42D2-4F51-A430-B6D415DDF28D}">
      <dgm:prSet/>
      <dgm:spPr/>
      <dgm:t>
        <a:bodyPr/>
        <a:lstStyle/>
        <a:p>
          <a:endParaRPr lang="es-CR"/>
        </a:p>
      </dgm:t>
    </dgm:pt>
    <dgm:pt modelId="{88D86078-E64C-4BD7-80BA-1FA8C5D90CA1}">
      <dgm:prSet custT="1"/>
      <dgm:spPr/>
      <dgm:t>
        <a:bodyPr/>
        <a:lstStyle/>
        <a:p>
          <a:pPr algn="l"/>
          <a:endParaRPr lang="es-CR" sz="1000" b="0">
            <a:solidFill>
              <a:schemeClr val="tx2"/>
            </a:solidFill>
            <a:latin typeface="HendersonSansW00-BasicLight" panose="02000505030000020004" pitchFamily="2" charset="0"/>
          </a:endParaRPr>
        </a:p>
      </dgm:t>
    </dgm:pt>
    <dgm:pt modelId="{E615BBBF-51A2-432F-971D-7718318EBB3E}" type="parTrans" cxnId="{02E95678-0D1C-4828-B2D3-DBE469042FF5}">
      <dgm:prSet/>
      <dgm:spPr/>
      <dgm:t>
        <a:bodyPr/>
        <a:lstStyle/>
        <a:p>
          <a:endParaRPr lang="es-CR"/>
        </a:p>
      </dgm:t>
    </dgm:pt>
    <dgm:pt modelId="{2BFFB021-64E0-4E19-9751-2F2DEEBC2BCD}" type="sibTrans" cxnId="{02E95678-0D1C-4828-B2D3-DBE469042FF5}">
      <dgm:prSet/>
      <dgm:spPr/>
      <dgm:t>
        <a:bodyPr/>
        <a:lstStyle/>
        <a:p>
          <a:endParaRPr lang="es-CR"/>
        </a:p>
      </dgm:t>
    </dgm:pt>
    <dgm:pt modelId="{BC7AB32F-EF64-42A0-BC02-AEE2EBC62A31}" type="pres">
      <dgm:prSet presAssocID="{1503C47C-6C21-45D8-98C1-6CE10E1FD859}" presName="linear" presStyleCnt="0">
        <dgm:presLayoutVars>
          <dgm:dir/>
          <dgm:animLvl val="lvl"/>
          <dgm:resizeHandles val="exact"/>
        </dgm:presLayoutVars>
      </dgm:prSet>
      <dgm:spPr/>
    </dgm:pt>
    <dgm:pt modelId="{4A211055-0652-4BA0-B1A2-51E54D94C176}" type="pres">
      <dgm:prSet presAssocID="{80DB1954-977A-4629-9F2B-FE59C3B0BFEA}" presName="parentLin" presStyleCnt="0"/>
      <dgm:spPr/>
    </dgm:pt>
    <dgm:pt modelId="{20A9024E-2E53-4112-9461-903EAB243D7C}" type="pres">
      <dgm:prSet presAssocID="{80DB1954-977A-4629-9F2B-FE59C3B0BFEA}" presName="parentLeftMargin" presStyleLbl="node1" presStyleIdx="0" presStyleCnt="2"/>
      <dgm:spPr/>
    </dgm:pt>
    <dgm:pt modelId="{1E6E7915-9CA9-4381-AEC5-698FED47A302}" type="pres">
      <dgm:prSet presAssocID="{80DB1954-977A-4629-9F2B-FE59C3B0BFEA}" presName="parentText" presStyleLbl="node1" presStyleIdx="0" presStyleCnt="2">
        <dgm:presLayoutVars>
          <dgm:chMax val="0"/>
          <dgm:bulletEnabled val="1"/>
        </dgm:presLayoutVars>
      </dgm:prSet>
      <dgm:spPr/>
    </dgm:pt>
    <dgm:pt modelId="{DAB7D0E3-3398-41EA-AED5-F5AE26DCD4D5}" type="pres">
      <dgm:prSet presAssocID="{80DB1954-977A-4629-9F2B-FE59C3B0BFEA}" presName="negativeSpace" presStyleCnt="0"/>
      <dgm:spPr/>
    </dgm:pt>
    <dgm:pt modelId="{E5A1ACB6-5606-4FC4-887C-4D2BC55CCBB6}" type="pres">
      <dgm:prSet presAssocID="{80DB1954-977A-4629-9F2B-FE59C3B0BFEA}" presName="childText" presStyleLbl="conFgAcc1" presStyleIdx="0" presStyleCnt="2">
        <dgm:presLayoutVars>
          <dgm:bulletEnabled val="1"/>
        </dgm:presLayoutVars>
      </dgm:prSet>
      <dgm:spPr/>
    </dgm:pt>
    <dgm:pt modelId="{A1DC7FF0-25D2-435F-B531-01596DDE03B0}" type="pres">
      <dgm:prSet presAssocID="{A6D9D1C0-45BF-46B6-B0F9-4C47C984B5BF}" presName="spaceBetweenRectangles" presStyleCnt="0"/>
      <dgm:spPr/>
    </dgm:pt>
    <dgm:pt modelId="{3F6F32EB-E659-4C09-A90F-45E3AB277562}" type="pres">
      <dgm:prSet presAssocID="{7EC4D0CC-2DE3-40B8-89C0-ECAA0F128A50}" presName="parentLin" presStyleCnt="0"/>
      <dgm:spPr/>
    </dgm:pt>
    <dgm:pt modelId="{1A06DD6D-7F34-4248-81A6-B84FF5073416}" type="pres">
      <dgm:prSet presAssocID="{7EC4D0CC-2DE3-40B8-89C0-ECAA0F128A50}" presName="parentLeftMargin" presStyleLbl="node1" presStyleIdx="0" presStyleCnt="2"/>
      <dgm:spPr/>
    </dgm:pt>
    <dgm:pt modelId="{749E2A10-532A-4467-AB11-25ED13FB9FF6}" type="pres">
      <dgm:prSet presAssocID="{7EC4D0CC-2DE3-40B8-89C0-ECAA0F128A50}" presName="parentText" presStyleLbl="node1" presStyleIdx="1" presStyleCnt="2" custLinFactNeighborX="-4762" custLinFactNeighborY="1478">
        <dgm:presLayoutVars>
          <dgm:chMax val="0"/>
          <dgm:bulletEnabled val="1"/>
        </dgm:presLayoutVars>
      </dgm:prSet>
      <dgm:spPr/>
    </dgm:pt>
    <dgm:pt modelId="{C871FA3B-AA97-4536-8EDD-4E2B255C56CE}" type="pres">
      <dgm:prSet presAssocID="{7EC4D0CC-2DE3-40B8-89C0-ECAA0F128A50}" presName="negativeSpace" presStyleCnt="0"/>
      <dgm:spPr/>
    </dgm:pt>
    <dgm:pt modelId="{13232A59-1489-4562-9B0F-198F9FE45A79}" type="pres">
      <dgm:prSet presAssocID="{7EC4D0CC-2DE3-40B8-89C0-ECAA0F128A50}" presName="childText" presStyleLbl="conFgAcc1" presStyleIdx="1" presStyleCnt="2">
        <dgm:presLayoutVars>
          <dgm:bulletEnabled val="1"/>
        </dgm:presLayoutVars>
      </dgm:prSet>
      <dgm:spPr/>
    </dgm:pt>
  </dgm:ptLst>
  <dgm:cxnLst>
    <dgm:cxn modelId="{4ABA7321-34E8-4C08-A9F2-C3B252645D5D}" srcId="{1503C47C-6C21-45D8-98C1-6CE10E1FD859}" destId="{80DB1954-977A-4629-9F2B-FE59C3B0BFEA}" srcOrd="0" destOrd="0" parTransId="{A9E34C08-0D97-4AD4-85E3-37F5814D9F65}" sibTransId="{A6D9D1C0-45BF-46B6-B0F9-4C47C984B5BF}"/>
    <dgm:cxn modelId="{663CCD36-D8EA-483C-A705-73376944FE8D}" type="presOf" srcId="{473202E6-FCE3-4DC3-B85A-CDDA649DDF7A}" destId="{13232A59-1489-4562-9B0F-198F9FE45A79}" srcOrd="0" destOrd="2" presId="urn:microsoft.com/office/officeart/2005/8/layout/list1"/>
    <dgm:cxn modelId="{2423773C-EA69-4BEF-BB07-D090DE9E43CC}" type="presOf" srcId="{80DB1954-977A-4629-9F2B-FE59C3B0BFEA}" destId="{20A9024E-2E53-4112-9461-903EAB243D7C}" srcOrd="0" destOrd="0" presId="urn:microsoft.com/office/officeart/2005/8/layout/list1"/>
    <dgm:cxn modelId="{7EAEC95E-E591-4FA1-9660-3004E362BD5E}" srcId="{7EC4D0CC-2DE3-40B8-89C0-ECAA0F128A50}" destId="{C4A7E4A1-D412-4203-A001-10649A7356FB}" srcOrd="1" destOrd="0" parTransId="{05610C93-528F-48E2-A36F-93C19B541299}" sibTransId="{7FA24535-84B7-4A96-A1DA-876E548B944C}"/>
    <dgm:cxn modelId="{2337C264-4189-4C87-BB8A-57A484FF35A4}" type="presOf" srcId="{88D86078-E64C-4BD7-80BA-1FA8C5D90CA1}" destId="{E5A1ACB6-5606-4FC4-887C-4D2BC55CCBB6}" srcOrd="0" destOrd="3" presId="urn:microsoft.com/office/officeart/2005/8/layout/list1"/>
    <dgm:cxn modelId="{167F6269-B5DF-4B13-BE25-A22A2ABA7D17}" srcId="{7EC4D0CC-2DE3-40B8-89C0-ECAA0F128A50}" destId="{473202E6-FCE3-4DC3-B85A-CDDA649DDF7A}" srcOrd="2" destOrd="0" parTransId="{1943F5E8-E38C-4EB2-967E-E1155D7CFFA0}" sibTransId="{95842EB8-F919-4333-A480-084D9E401B7D}"/>
    <dgm:cxn modelId="{184A9471-1475-438F-A5D7-455CDF0976F3}" srcId="{1503C47C-6C21-45D8-98C1-6CE10E1FD859}" destId="{7EC4D0CC-2DE3-40B8-89C0-ECAA0F128A50}" srcOrd="1" destOrd="0" parTransId="{E271F523-775E-4A6B-A915-82A9A94F7995}" sibTransId="{70ACB385-85EC-4259-9380-C4E3CED11B4D}"/>
    <dgm:cxn modelId="{02E95678-0D1C-4828-B2D3-DBE469042FF5}" srcId="{80DB1954-977A-4629-9F2B-FE59C3B0BFEA}" destId="{88D86078-E64C-4BD7-80BA-1FA8C5D90CA1}" srcOrd="3" destOrd="0" parTransId="{E615BBBF-51A2-432F-971D-7718318EBB3E}" sibTransId="{2BFFB021-64E0-4E19-9751-2F2DEEBC2BCD}"/>
    <dgm:cxn modelId="{4F65EA8F-BD42-49BA-ACD7-5A7AB6A96095}" type="presOf" srcId="{7EC4D0CC-2DE3-40B8-89C0-ECAA0F128A50}" destId="{1A06DD6D-7F34-4248-81A6-B84FF5073416}" srcOrd="0" destOrd="0" presId="urn:microsoft.com/office/officeart/2005/8/layout/list1"/>
    <dgm:cxn modelId="{93364D91-F0C6-4D36-91D7-8D331F619271}" srcId="{7EC4D0CC-2DE3-40B8-89C0-ECAA0F128A50}" destId="{688C431A-BB29-43A5-B908-92A362B57950}" srcOrd="0" destOrd="0" parTransId="{745AD9D4-2364-4A8E-B5BB-D59C35B6FCDE}" sibTransId="{66280C49-080A-4B23-87CD-4D701BC032D4}"/>
    <dgm:cxn modelId="{7FCA84AC-42D2-4F51-A430-B6D415DDF28D}" srcId="{80DB1954-977A-4629-9F2B-FE59C3B0BFEA}" destId="{2A669947-B146-4DD1-94B4-C0CE4E845C0D}" srcOrd="2" destOrd="0" parTransId="{F87EB3D9-3279-4C60-859B-1C39CCA9CCF5}" sibTransId="{2DFF1748-50BE-48CA-8175-8DEBE8479EF6}"/>
    <dgm:cxn modelId="{E3F29CB9-C80E-4089-9298-FCF683704596}" srcId="{80DB1954-977A-4629-9F2B-FE59C3B0BFEA}" destId="{78D5CC14-3F44-457D-A1B1-D26DC558AB0D}" srcOrd="1" destOrd="0" parTransId="{56A8C7DB-8B68-4BDF-B52D-40A3457A7C37}" sibTransId="{49BF7442-441C-46B4-8910-60E126C24315}"/>
    <dgm:cxn modelId="{D6673FBB-4821-46BF-8E13-CF5B98FB54BF}" type="presOf" srcId="{78D5CC14-3F44-457D-A1B1-D26DC558AB0D}" destId="{E5A1ACB6-5606-4FC4-887C-4D2BC55CCBB6}" srcOrd="0" destOrd="1" presId="urn:microsoft.com/office/officeart/2005/8/layout/list1"/>
    <dgm:cxn modelId="{D1814ACD-4924-48FA-9DB5-0DCF7205549E}" type="presOf" srcId="{C4A7E4A1-D412-4203-A001-10649A7356FB}" destId="{13232A59-1489-4562-9B0F-198F9FE45A79}" srcOrd="0" destOrd="1" presId="urn:microsoft.com/office/officeart/2005/8/layout/list1"/>
    <dgm:cxn modelId="{C1D73FCE-4E53-4D00-A0FD-6E8AFE6A9349}" type="presOf" srcId="{688C431A-BB29-43A5-B908-92A362B57950}" destId="{13232A59-1489-4562-9B0F-198F9FE45A79}" srcOrd="0" destOrd="0" presId="urn:microsoft.com/office/officeart/2005/8/layout/list1"/>
    <dgm:cxn modelId="{08058CD2-F685-4FA8-AF57-7E14B3A7F206}" type="presOf" srcId="{750EA678-4EEA-4472-8CA1-5066A72BC9CE}" destId="{E5A1ACB6-5606-4FC4-887C-4D2BC55CCBB6}" srcOrd="0" destOrd="0" presId="urn:microsoft.com/office/officeart/2005/8/layout/list1"/>
    <dgm:cxn modelId="{86EBA2D5-4044-4FDC-87CB-40C8FB3C27A6}" type="presOf" srcId="{80DB1954-977A-4629-9F2B-FE59C3B0BFEA}" destId="{1E6E7915-9CA9-4381-AEC5-698FED47A302}" srcOrd="1" destOrd="0" presId="urn:microsoft.com/office/officeart/2005/8/layout/list1"/>
    <dgm:cxn modelId="{4984F3D6-9110-45A0-9ECE-3186EAFAE646}" srcId="{80DB1954-977A-4629-9F2B-FE59C3B0BFEA}" destId="{750EA678-4EEA-4472-8CA1-5066A72BC9CE}" srcOrd="0" destOrd="0" parTransId="{656A27E4-BCCA-42D3-A95E-E32D092FC2F9}" sibTransId="{4DF7CBB3-D088-41A3-8105-FE96D5479E53}"/>
    <dgm:cxn modelId="{B96BF9DF-8A5B-4841-B5F0-2360C51321C9}" type="presOf" srcId="{7EC4D0CC-2DE3-40B8-89C0-ECAA0F128A50}" destId="{749E2A10-532A-4467-AB11-25ED13FB9FF6}" srcOrd="1" destOrd="0" presId="urn:microsoft.com/office/officeart/2005/8/layout/list1"/>
    <dgm:cxn modelId="{77BB66E4-988C-4EE4-9ABF-AB6E441E120A}" type="presOf" srcId="{1503C47C-6C21-45D8-98C1-6CE10E1FD859}" destId="{BC7AB32F-EF64-42A0-BC02-AEE2EBC62A31}" srcOrd="0" destOrd="0" presId="urn:microsoft.com/office/officeart/2005/8/layout/list1"/>
    <dgm:cxn modelId="{C494CEF8-8CB7-4F57-80DF-7C1B343C94AE}" type="presOf" srcId="{2A669947-B146-4DD1-94B4-C0CE4E845C0D}" destId="{E5A1ACB6-5606-4FC4-887C-4D2BC55CCBB6}" srcOrd="0" destOrd="2" presId="urn:microsoft.com/office/officeart/2005/8/layout/list1"/>
    <dgm:cxn modelId="{941DAAFA-BC68-4668-8FC7-B94746A08A71}" type="presParOf" srcId="{BC7AB32F-EF64-42A0-BC02-AEE2EBC62A31}" destId="{4A211055-0652-4BA0-B1A2-51E54D94C176}" srcOrd="0" destOrd="0" presId="urn:microsoft.com/office/officeart/2005/8/layout/list1"/>
    <dgm:cxn modelId="{3CCDC825-D6BF-42AE-8006-1BA209A1FBFC}" type="presParOf" srcId="{4A211055-0652-4BA0-B1A2-51E54D94C176}" destId="{20A9024E-2E53-4112-9461-903EAB243D7C}" srcOrd="0" destOrd="0" presId="urn:microsoft.com/office/officeart/2005/8/layout/list1"/>
    <dgm:cxn modelId="{F642CADA-8DA3-41AA-8F9C-3E2645E50DDB}" type="presParOf" srcId="{4A211055-0652-4BA0-B1A2-51E54D94C176}" destId="{1E6E7915-9CA9-4381-AEC5-698FED47A302}" srcOrd="1" destOrd="0" presId="urn:microsoft.com/office/officeart/2005/8/layout/list1"/>
    <dgm:cxn modelId="{A360D908-AFFB-4A65-A19F-2172C0A446C5}" type="presParOf" srcId="{BC7AB32F-EF64-42A0-BC02-AEE2EBC62A31}" destId="{DAB7D0E3-3398-41EA-AED5-F5AE26DCD4D5}" srcOrd="1" destOrd="0" presId="urn:microsoft.com/office/officeart/2005/8/layout/list1"/>
    <dgm:cxn modelId="{CBDF818D-DDC4-4E60-8DDE-FF49B162BD74}" type="presParOf" srcId="{BC7AB32F-EF64-42A0-BC02-AEE2EBC62A31}" destId="{E5A1ACB6-5606-4FC4-887C-4D2BC55CCBB6}" srcOrd="2" destOrd="0" presId="urn:microsoft.com/office/officeart/2005/8/layout/list1"/>
    <dgm:cxn modelId="{61797EE5-DE14-4D0C-B31C-AC569B3A5FBB}" type="presParOf" srcId="{BC7AB32F-EF64-42A0-BC02-AEE2EBC62A31}" destId="{A1DC7FF0-25D2-435F-B531-01596DDE03B0}" srcOrd="3" destOrd="0" presId="urn:microsoft.com/office/officeart/2005/8/layout/list1"/>
    <dgm:cxn modelId="{82125B12-BB90-4562-B744-6836DD8681BE}" type="presParOf" srcId="{BC7AB32F-EF64-42A0-BC02-AEE2EBC62A31}" destId="{3F6F32EB-E659-4C09-A90F-45E3AB277562}" srcOrd="4" destOrd="0" presId="urn:microsoft.com/office/officeart/2005/8/layout/list1"/>
    <dgm:cxn modelId="{E8C6B506-50D5-4789-890C-2F9797E4CFBD}" type="presParOf" srcId="{3F6F32EB-E659-4C09-A90F-45E3AB277562}" destId="{1A06DD6D-7F34-4248-81A6-B84FF5073416}" srcOrd="0" destOrd="0" presId="urn:microsoft.com/office/officeart/2005/8/layout/list1"/>
    <dgm:cxn modelId="{D733E206-A85B-493F-A7ED-E5FF231F7F93}" type="presParOf" srcId="{3F6F32EB-E659-4C09-A90F-45E3AB277562}" destId="{749E2A10-532A-4467-AB11-25ED13FB9FF6}" srcOrd="1" destOrd="0" presId="urn:microsoft.com/office/officeart/2005/8/layout/list1"/>
    <dgm:cxn modelId="{8C0F0C76-2EC4-4014-84AD-849494EC0E79}" type="presParOf" srcId="{BC7AB32F-EF64-42A0-BC02-AEE2EBC62A31}" destId="{C871FA3B-AA97-4536-8EDD-4E2B255C56CE}" srcOrd="5" destOrd="0" presId="urn:microsoft.com/office/officeart/2005/8/layout/list1"/>
    <dgm:cxn modelId="{EB661856-F0B0-4013-8D7F-5A1690375001}" type="presParOf" srcId="{BC7AB32F-EF64-42A0-BC02-AEE2EBC62A31}" destId="{13232A59-1489-4562-9B0F-198F9FE45A7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03C47C-6C21-45D8-98C1-6CE10E1FD85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7EC4D0CC-2DE3-40B8-89C0-ECAA0F128A50}">
      <dgm:prSet phldrT="[Texto]" custT="1"/>
      <dgm:spPr/>
      <dgm:t>
        <a:bodyPr/>
        <a:lstStyle/>
        <a:p>
          <a:pPr rtl="0"/>
          <a:r>
            <a:rPr lang="es-CR" sz="1100" b="1" kern="1200">
              <a:solidFill>
                <a:srgbClr val="1F497D"/>
              </a:solidFill>
              <a:latin typeface="HendersonSansW00-BasicLight"/>
              <a:ea typeface="+mn-ea"/>
              <a:cs typeface="Arial"/>
            </a:rPr>
            <a:t>Programa de Infraestructura Vial y Promoción de Asociaciones Público-Privadas: </a:t>
          </a:r>
        </a:p>
      </dgm:t>
    </dgm:pt>
    <dgm:pt modelId="{E271F523-775E-4A6B-A915-82A9A94F7995}" type="parTrans" cxnId="{184A9471-1475-438F-A5D7-455CDF0976F3}">
      <dgm:prSet/>
      <dgm:spPr/>
      <dgm:t>
        <a:bodyPr/>
        <a:lstStyle/>
        <a:p>
          <a:endParaRPr lang="es-CR" sz="1100" b="0">
            <a:solidFill>
              <a:schemeClr val="tx2"/>
            </a:solidFill>
            <a:latin typeface="HendersonSansW00-BasicLight" panose="02000505030000020004" pitchFamily="2" charset="0"/>
          </a:endParaRPr>
        </a:p>
      </dgm:t>
    </dgm:pt>
    <dgm:pt modelId="{70ACB385-85EC-4259-9380-C4E3CED11B4D}" type="sibTrans" cxnId="{184A9471-1475-438F-A5D7-455CDF0976F3}">
      <dgm:prSet/>
      <dgm:spPr/>
      <dgm:t>
        <a:bodyPr/>
        <a:lstStyle/>
        <a:p>
          <a:endParaRPr lang="es-CR" sz="1100" b="0">
            <a:solidFill>
              <a:schemeClr val="tx2"/>
            </a:solidFill>
            <a:latin typeface="HendersonSansW00-BasicLight" panose="02000505030000020004" pitchFamily="2" charset="0"/>
          </a:endParaRPr>
        </a:p>
      </dgm:t>
    </dgm:pt>
    <dgm:pt modelId="{688C431A-BB29-43A5-B908-92A362B57950}">
      <dgm:prSet phldrT="[Texto]" custT="1"/>
      <dgm:spPr/>
      <dgm:t>
        <a:bodyPr/>
        <a:lstStyle/>
        <a:p>
          <a:pPr algn="just"/>
          <a:r>
            <a:rPr lang="es-CR" sz="1100" b="0">
              <a:solidFill>
                <a:schemeClr val="tx2"/>
              </a:solidFill>
              <a:latin typeface="HendersonSansW00-BasicLight"/>
            </a:rPr>
            <a:t>Se recomienda una mayor colaboración y coordinación entre el Contratista y la Unidad Supervisora para asegurar una ejecución eficiente del proyecto, incluyendo inspecciones diarias tanto durante el día como por la noche para cumplir con los plazos establecidos.</a:t>
          </a:r>
        </a:p>
      </dgm:t>
    </dgm:pt>
    <dgm:pt modelId="{745AD9D4-2364-4A8E-B5BB-D59C35B6FCDE}" type="parTrans" cxnId="{93364D91-F0C6-4D36-91D7-8D331F619271}">
      <dgm:prSet/>
      <dgm:spPr/>
      <dgm:t>
        <a:bodyPr/>
        <a:lstStyle/>
        <a:p>
          <a:endParaRPr lang="es-CR" sz="1100" b="0">
            <a:solidFill>
              <a:schemeClr val="tx2"/>
            </a:solidFill>
            <a:latin typeface="HendersonSansW00-BasicLight" panose="02000505030000020004" pitchFamily="2" charset="0"/>
          </a:endParaRPr>
        </a:p>
      </dgm:t>
    </dgm:pt>
    <dgm:pt modelId="{66280C49-080A-4B23-87CD-4D701BC032D4}" type="sibTrans" cxnId="{93364D91-F0C6-4D36-91D7-8D331F619271}">
      <dgm:prSet/>
      <dgm:spPr/>
      <dgm:t>
        <a:bodyPr/>
        <a:lstStyle/>
        <a:p>
          <a:endParaRPr lang="es-CR" sz="1100" b="0">
            <a:solidFill>
              <a:schemeClr val="tx2"/>
            </a:solidFill>
            <a:latin typeface="HendersonSansW00-BasicLight" panose="02000505030000020004" pitchFamily="2" charset="0"/>
          </a:endParaRPr>
        </a:p>
      </dgm:t>
    </dgm:pt>
    <dgm:pt modelId="{D59C96FB-FF3A-4467-BC1A-00B0A9F9EDA5}">
      <dgm:prSet custT="1"/>
      <dgm:spPr/>
      <dgm:t>
        <a:bodyPr/>
        <a:lstStyle/>
        <a:p>
          <a:pPr algn="just"/>
          <a:endParaRPr lang="es-CR" sz="1100" b="0">
            <a:solidFill>
              <a:schemeClr val="tx2"/>
            </a:solidFill>
            <a:latin typeface="HendersonSansW00-BasicLight" panose="02000505030000020004" pitchFamily="2" charset="0"/>
          </a:endParaRPr>
        </a:p>
      </dgm:t>
    </dgm:pt>
    <dgm:pt modelId="{55EACE75-5B0D-4459-AC63-738FC6254810}" type="parTrans" cxnId="{4885B818-5A11-4241-A3FA-6F38FD042BD5}">
      <dgm:prSet/>
      <dgm:spPr/>
      <dgm:t>
        <a:bodyPr/>
        <a:lstStyle/>
        <a:p>
          <a:endParaRPr lang="es-CR" sz="1100"/>
        </a:p>
      </dgm:t>
    </dgm:pt>
    <dgm:pt modelId="{44256795-DD68-474E-BE57-F53667388822}" type="sibTrans" cxnId="{4885B818-5A11-4241-A3FA-6F38FD042BD5}">
      <dgm:prSet/>
      <dgm:spPr/>
      <dgm:t>
        <a:bodyPr/>
        <a:lstStyle/>
        <a:p>
          <a:endParaRPr lang="es-CR" sz="1100"/>
        </a:p>
      </dgm:t>
    </dgm:pt>
    <dgm:pt modelId="{9D24C8E5-34B2-4D52-B84E-70DCA02F1453}">
      <dgm:prSet custT="1"/>
      <dgm:spPr/>
      <dgm:t>
        <a:bodyPr/>
        <a:lstStyle/>
        <a:p>
          <a:pPr algn="just"/>
          <a:r>
            <a:rPr lang="es-CR" sz="1100" b="0">
              <a:solidFill>
                <a:schemeClr val="tx2"/>
              </a:solidFill>
              <a:latin typeface="HendersonSansW00-BasicLight"/>
            </a:rPr>
            <a:t>Debido a la falta de personal para cumplir con los requisitos del proyecto, se insta al MOPT y a la Unidad Supervisora a comunicar al Contratista que debe reforzar su equipo de trabajo con al menos cuatro fuentes de trabajo en el tramo Taras – La Lima.</a:t>
          </a:r>
        </a:p>
      </dgm:t>
    </dgm:pt>
    <dgm:pt modelId="{276ED7B7-7E14-4FD5-BFF4-559CEF252BF2}" type="parTrans" cxnId="{4A7BD3CC-596F-4594-AB91-33206D43A21B}">
      <dgm:prSet/>
      <dgm:spPr/>
      <dgm:t>
        <a:bodyPr/>
        <a:lstStyle/>
        <a:p>
          <a:endParaRPr lang="es-CR" sz="1100"/>
        </a:p>
      </dgm:t>
    </dgm:pt>
    <dgm:pt modelId="{23B164E5-6792-43AB-8C65-77DC6FFC5C5D}" type="sibTrans" cxnId="{4A7BD3CC-596F-4594-AB91-33206D43A21B}">
      <dgm:prSet/>
      <dgm:spPr/>
      <dgm:t>
        <a:bodyPr/>
        <a:lstStyle/>
        <a:p>
          <a:endParaRPr lang="es-CR" sz="1100"/>
        </a:p>
      </dgm:t>
    </dgm:pt>
    <dgm:pt modelId="{C7FB6975-6648-43FB-BD38-76DEA1468F8F}">
      <dgm:prSet custT="1"/>
      <dgm:spPr/>
      <dgm:t>
        <a:bodyPr/>
        <a:lstStyle/>
        <a:p>
          <a:pPr algn="just"/>
          <a:endParaRPr lang="es-CR" sz="1100" b="0">
            <a:solidFill>
              <a:schemeClr val="tx2"/>
            </a:solidFill>
            <a:latin typeface="HendersonSansW00-BasicLight" panose="02000505030000020004" pitchFamily="2" charset="0"/>
          </a:endParaRPr>
        </a:p>
      </dgm:t>
    </dgm:pt>
    <dgm:pt modelId="{3B216C31-483A-4E31-8C4B-824D03CDC866}" type="parTrans" cxnId="{FFAEFDF1-C011-41CE-8141-3665BA8CC802}">
      <dgm:prSet/>
      <dgm:spPr/>
      <dgm:t>
        <a:bodyPr/>
        <a:lstStyle/>
        <a:p>
          <a:endParaRPr lang="es-CR" sz="1100"/>
        </a:p>
      </dgm:t>
    </dgm:pt>
    <dgm:pt modelId="{09A63CF9-9FE7-4706-8394-99D9B5C60178}" type="sibTrans" cxnId="{FFAEFDF1-C011-41CE-8141-3665BA8CC802}">
      <dgm:prSet/>
      <dgm:spPr/>
      <dgm:t>
        <a:bodyPr/>
        <a:lstStyle/>
        <a:p>
          <a:endParaRPr lang="es-CR" sz="1100"/>
        </a:p>
      </dgm:t>
    </dgm:pt>
    <dgm:pt modelId="{7380BF0F-6F7F-43D7-AC59-6D1C253483FC}">
      <dgm:prSet custT="1"/>
      <dgm:spPr/>
      <dgm:t>
        <a:bodyPr/>
        <a:lstStyle/>
        <a:p>
          <a:pPr algn="just"/>
          <a:r>
            <a:rPr lang="es-CR" sz="1100" b="0">
              <a:solidFill>
                <a:schemeClr val="tx2"/>
              </a:solidFill>
              <a:latin typeface="HendersonSansW00-BasicLight"/>
            </a:rPr>
            <a:t>Dado el desfase entre el avance físico programado y el ejecutado, es esencial que el MOPT realice un análisis del plan de trabajo del contratista para identificar áreas de mejora o incluso solicitar un plan más acelerado para evitar retrasos adicionales en el programa.</a:t>
          </a:r>
        </a:p>
      </dgm:t>
    </dgm:pt>
    <dgm:pt modelId="{DF2000D2-F604-4B1B-8D81-BC5CBF52C638}" type="parTrans" cxnId="{398892AF-154F-4385-B677-D22B5D8B94A2}">
      <dgm:prSet/>
      <dgm:spPr/>
      <dgm:t>
        <a:bodyPr/>
        <a:lstStyle/>
        <a:p>
          <a:endParaRPr lang="es-CR" sz="1100"/>
        </a:p>
      </dgm:t>
    </dgm:pt>
    <dgm:pt modelId="{CBD4F4E8-3DD7-43B6-B989-FE14514D95F9}" type="sibTrans" cxnId="{398892AF-154F-4385-B677-D22B5D8B94A2}">
      <dgm:prSet/>
      <dgm:spPr/>
      <dgm:t>
        <a:bodyPr/>
        <a:lstStyle/>
        <a:p>
          <a:endParaRPr lang="es-CR" sz="1100"/>
        </a:p>
      </dgm:t>
    </dgm:pt>
    <dgm:pt modelId="{BC7AB32F-EF64-42A0-BC02-AEE2EBC62A31}" type="pres">
      <dgm:prSet presAssocID="{1503C47C-6C21-45D8-98C1-6CE10E1FD859}" presName="linear" presStyleCnt="0">
        <dgm:presLayoutVars>
          <dgm:dir/>
          <dgm:animLvl val="lvl"/>
          <dgm:resizeHandles val="exact"/>
        </dgm:presLayoutVars>
      </dgm:prSet>
      <dgm:spPr/>
    </dgm:pt>
    <dgm:pt modelId="{3F6F32EB-E659-4C09-A90F-45E3AB277562}" type="pres">
      <dgm:prSet presAssocID="{7EC4D0CC-2DE3-40B8-89C0-ECAA0F128A50}" presName="parentLin" presStyleCnt="0"/>
      <dgm:spPr/>
    </dgm:pt>
    <dgm:pt modelId="{1A06DD6D-7F34-4248-81A6-B84FF5073416}" type="pres">
      <dgm:prSet presAssocID="{7EC4D0CC-2DE3-40B8-89C0-ECAA0F128A50}" presName="parentLeftMargin" presStyleLbl="node1" presStyleIdx="0" presStyleCnt="1"/>
      <dgm:spPr/>
    </dgm:pt>
    <dgm:pt modelId="{749E2A10-532A-4467-AB11-25ED13FB9FF6}" type="pres">
      <dgm:prSet presAssocID="{7EC4D0CC-2DE3-40B8-89C0-ECAA0F128A50}" presName="parentText" presStyleLbl="node1" presStyleIdx="0" presStyleCnt="1" custScaleY="101619" custLinFactNeighborX="-13130" custLinFactNeighborY="-22638">
        <dgm:presLayoutVars>
          <dgm:chMax val="0"/>
          <dgm:bulletEnabled val="1"/>
        </dgm:presLayoutVars>
      </dgm:prSet>
      <dgm:spPr/>
    </dgm:pt>
    <dgm:pt modelId="{C871FA3B-AA97-4536-8EDD-4E2B255C56CE}" type="pres">
      <dgm:prSet presAssocID="{7EC4D0CC-2DE3-40B8-89C0-ECAA0F128A50}" presName="negativeSpace" presStyleCnt="0"/>
      <dgm:spPr/>
    </dgm:pt>
    <dgm:pt modelId="{13232A59-1489-4562-9B0F-198F9FE45A79}" type="pres">
      <dgm:prSet presAssocID="{7EC4D0CC-2DE3-40B8-89C0-ECAA0F128A50}" presName="childText" presStyleLbl="conFgAcc1" presStyleIdx="0" presStyleCnt="1">
        <dgm:presLayoutVars>
          <dgm:bulletEnabled val="1"/>
        </dgm:presLayoutVars>
      </dgm:prSet>
      <dgm:spPr/>
    </dgm:pt>
  </dgm:ptLst>
  <dgm:cxnLst>
    <dgm:cxn modelId="{4885B818-5A11-4241-A3FA-6F38FD042BD5}" srcId="{7EC4D0CC-2DE3-40B8-89C0-ECAA0F128A50}" destId="{D59C96FB-FF3A-4467-BC1A-00B0A9F9EDA5}" srcOrd="1" destOrd="0" parTransId="{55EACE75-5B0D-4459-AC63-738FC6254810}" sibTransId="{44256795-DD68-474E-BE57-F53667388822}"/>
    <dgm:cxn modelId="{1CEF2034-2CDE-40AB-8F19-1B167A908264}" type="presOf" srcId="{C7FB6975-6648-43FB-BD38-76DEA1468F8F}" destId="{13232A59-1489-4562-9B0F-198F9FE45A79}" srcOrd="0" destOrd="3" presId="urn:microsoft.com/office/officeart/2005/8/layout/list1"/>
    <dgm:cxn modelId="{6B48505D-0BFE-4352-B29F-D8D214D5669E}" type="presOf" srcId="{7380BF0F-6F7F-43D7-AC59-6D1C253483FC}" destId="{13232A59-1489-4562-9B0F-198F9FE45A79}" srcOrd="0" destOrd="4" presId="urn:microsoft.com/office/officeart/2005/8/layout/list1"/>
    <dgm:cxn modelId="{184A9471-1475-438F-A5D7-455CDF0976F3}" srcId="{1503C47C-6C21-45D8-98C1-6CE10E1FD859}" destId="{7EC4D0CC-2DE3-40B8-89C0-ECAA0F128A50}" srcOrd="0" destOrd="0" parTransId="{E271F523-775E-4A6B-A915-82A9A94F7995}" sibTransId="{70ACB385-85EC-4259-9380-C4E3CED11B4D}"/>
    <dgm:cxn modelId="{4F65EA8F-BD42-49BA-ACD7-5A7AB6A96095}" type="presOf" srcId="{7EC4D0CC-2DE3-40B8-89C0-ECAA0F128A50}" destId="{1A06DD6D-7F34-4248-81A6-B84FF5073416}" srcOrd="0" destOrd="0" presId="urn:microsoft.com/office/officeart/2005/8/layout/list1"/>
    <dgm:cxn modelId="{93364D91-F0C6-4D36-91D7-8D331F619271}" srcId="{7EC4D0CC-2DE3-40B8-89C0-ECAA0F128A50}" destId="{688C431A-BB29-43A5-B908-92A362B57950}" srcOrd="0" destOrd="0" parTransId="{745AD9D4-2364-4A8E-B5BB-D59C35B6FCDE}" sibTransId="{66280C49-080A-4B23-87CD-4D701BC032D4}"/>
    <dgm:cxn modelId="{398892AF-154F-4385-B677-D22B5D8B94A2}" srcId="{7EC4D0CC-2DE3-40B8-89C0-ECAA0F128A50}" destId="{7380BF0F-6F7F-43D7-AC59-6D1C253483FC}" srcOrd="4" destOrd="0" parTransId="{DF2000D2-F604-4B1B-8D81-BC5CBF52C638}" sibTransId="{CBD4F4E8-3DD7-43B6-B989-FE14514D95F9}"/>
    <dgm:cxn modelId="{4A7BD3CC-596F-4594-AB91-33206D43A21B}" srcId="{7EC4D0CC-2DE3-40B8-89C0-ECAA0F128A50}" destId="{9D24C8E5-34B2-4D52-B84E-70DCA02F1453}" srcOrd="2" destOrd="0" parTransId="{276ED7B7-7E14-4FD5-BFF4-559CEF252BF2}" sibTransId="{23B164E5-6792-43AB-8C65-77DC6FFC5C5D}"/>
    <dgm:cxn modelId="{C1D73FCE-4E53-4D00-A0FD-6E8AFE6A9349}" type="presOf" srcId="{688C431A-BB29-43A5-B908-92A362B57950}" destId="{13232A59-1489-4562-9B0F-198F9FE45A79}" srcOrd="0" destOrd="0" presId="urn:microsoft.com/office/officeart/2005/8/layout/list1"/>
    <dgm:cxn modelId="{0DB6ADD3-7B30-446E-8855-CB0059B952EA}" type="presOf" srcId="{D59C96FB-FF3A-4467-BC1A-00B0A9F9EDA5}" destId="{13232A59-1489-4562-9B0F-198F9FE45A79}" srcOrd="0" destOrd="1" presId="urn:microsoft.com/office/officeart/2005/8/layout/list1"/>
    <dgm:cxn modelId="{F907CBD8-D370-461C-8AF3-2EF2A36274B1}" type="presOf" srcId="{9D24C8E5-34B2-4D52-B84E-70DCA02F1453}" destId="{13232A59-1489-4562-9B0F-198F9FE45A79}" srcOrd="0" destOrd="2" presId="urn:microsoft.com/office/officeart/2005/8/layout/list1"/>
    <dgm:cxn modelId="{B96BF9DF-8A5B-4841-B5F0-2360C51321C9}" type="presOf" srcId="{7EC4D0CC-2DE3-40B8-89C0-ECAA0F128A50}" destId="{749E2A10-532A-4467-AB11-25ED13FB9FF6}" srcOrd="1" destOrd="0" presId="urn:microsoft.com/office/officeart/2005/8/layout/list1"/>
    <dgm:cxn modelId="{77BB66E4-988C-4EE4-9ABF-AB6E441E120A}" type="presOf" srcId="{1503C47C-6C21-45D8-98C1-6CE10E1FD859}" destId="{BC7AB32F-EF64-42A0-BC02-AEE2EBC62A31}" srcOrd="0" destOrd="0" presId="urn:microsoft.com/office/officeart/2005/8/layout/list1"/>
    <dgm:cxn modelId="{FFAEFDF1-C011-41CE-8141-3665BA8CC802}" srcId="{7EC4D0CC-2DE3-40B8-89C0-ECAA0F128A50}" destId="{C7FB6975-6648-43FB-BD38-76DEA1468F8F}" srcOrd="3" destOrd="0" parTransId="{3B216C31-483A-4E31-8C4B-824D03CDC866}" sibTransId="{09A63CF9-9FE7-4706-8394-99D9B5C60178}"/>
    <dgm:cxn modelId="{82125B12-BB90-4562-B744-6836DD8681BE}" type="presParOf" srcId="{BC7AB32F-EF64-42A0-BC02-AEE2EBC62A31}" destId="{3F6F32EB-E659-4C09-A90F-45E3AB277562}" srcOrd="0" destOrd="0" presId="urn:microsoft.com/office/officeart/2005/8/layout/list1"/>
    <dgm:cxn modelId="{E8C6B506-50D5-4789-890C-2F9797E4CFBD}" type="presParOf" srcId="{3F6F32EB-E659-4C09-A90F-45E3AB277562}" destId="{1A06DD6D-7F34-4248-81A6-B84FF5073416}" srcOrd="0" destOrd="0" presId="urn:microsoft.com/office/officeart/2005/8/layout/list1"/>
    <dgm:cxn modelId="{D733E206-A85B-493F-A7ED-E5FF231F7F93}" type="presParOf" srcId="{3F6F32EB-E659-4C09-A90F-45E3AB277562}" destId="{749E2A10-532A-4467-AB11-25ED13FB9FF6}" srcOrd="1" destOrd="0" presId="urn:microsoft.com/office/officeart/2005/8/layout/list1"/>
    <dgm:cxn modelId="{8C0F0C76-2EC4-4014-84AD-849494EC0E79}" type="presParOf" srcId="{BC7AB32F-EF64-42A0-BC02-AEE2EBC62A31}" destId="{C871FA3B-AA97-4536-8EDD-4E2B255C56CE}" srcOrd="1" destOrd="0" presId="urn:microsoft.com/office/officeart/2005/8/layout/list1"/>
    <dgm:cxn modelId="{EB661856-F0B0-4013-8D7F-5A1690375001}" type="presParOf" srcId="{BC7AB32F-EF64-42A0-BC02-AEE2EBC62A31}" destId="{13232A59-1489-4562-9B0F-198F9FE45A7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03C47C-6C21-45D8-98C1-6CE10E1FD859}"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pPr algn="just"/>
          <a:r>
            <a:rPr lang="es-CR" sz="1200">
              <a:solidFill>
                <a:schemeClr val="tx1"/>
              </a:solidFill>
              <a:latin typeface="HendersonSansW00-BasicLight" panose="02000505030000020004" pitchFamily="2" charset="0"/>
              <a:cs typeface="Arial"/>
            </a:rPr>
            <a:t>Incumplimientos en los plazos de ejecución por parte de los diferentes contratistas. </a:t>
          </a:r>
          <a:endParaRPr lang="es-CR" sz="1200">
            <a:solidFill>
              <a:schemeClr val="tx1"/>
            </a:solidFill>
            <a:latin typeface="HendersonSansW00-BasicLight" panose="02000505030000020004" pitchFamily="2" charset="0"/>
          </a:endParaRPr>
        </a:p>
      </dgm:t>
    </dgm:pt>
    <dgm:pt modelId="{90BC3193-A177-400E-BA30-0B7F23757CA8}" type="parTrans" cxnId="{DD2FD822-FDA5-4307-8B1D-18DF6E822A06}">
      <dgm:prSet/>
      <dgm:spPr/>
      <dgm:t>
        <a:bodyPr/>
        <a:lstStyle/>
        <a:p>
          <a:endParaRPr lang="es-CR" sz="1200">
            <a:solidFill>
              <a:schemeClr val="tx1"/>
            </a:solidFill>
            <a:latin typeface="HendersonSansW00-BasicLight" panose="02000505030000020004" pitchFamily="2" charset="0"/>
          </a:endParaRPr>
        </a:p>
      </dgm:t>
    </dgm:pt>
    <dgm:pt modelId="{1914715B-326D-4B10-88E5-7CB9FE74F196}" type="sibTrans" cxnId="{DD2FD822-FDA5-4307-8B1D-18DF6E822A06}">
      <dgm:prSet/>
      <dgm:spPr/>
      <dgm:t>
        <a:bodyPr/>
        <a:lstStyle/>
        <a:p>
          <a:endParaRPr lang="es-CR" sz="1200">
            <a:solidFill>
              <a:schemeClr val="tx1"/>
            </a:solidFill>
            <a:latin typeface="HendersonSansW00-BasicLight" panose="02000505030000020004" pitchFamily="2" charset="0"/>
          </a:endParaRPr>
        </a:p>
      </dgm:t>
    </dgm:pt>
    <dgm:pt modelId="{7EC4D0CC-2DE3-40B8-89C0-ECAA0F128A50}">
      <dgm:prSet phldrT="[Texto]" custT="1"/>
      <dgm:spPr/>
      <dgm:t>
        <a:bodyPr/>
        <a:lstStyle/>
        <a:p>
          <a:pPr algn="just"/>
          <a:r>
            <a:rPr lang="es-CR" sz="1200">
              <a:solidFill>
                <a:schemeClr val="tx1"/>
              </a:solidFill>
              <a:latin typeface="HendersonSansW00-BasicLight" panose="02000505030000020004" pitchFamily="2" charset="0"/>
            </a:rPr>
            <a:t>Errores en la planificación de los Programas.</a:t>
          </a:r>
        </a:p>
      </dgm:t>
    </dgm:pt>
    <dgm:pt modelId="{E271F523-775E-4A6B-A915-82A9A94F7995}" type="parTrans" cxnId="{184A9471-1475-438F-A5D7-455CDF0976F3}">
      <dgm:prSet/>
      <dgm:spPr/>
      <dgm:t>
        <a:bodyPr/>
        <a:lstStyle/>
        <a:p>
          <a:endParaRPr lang="es-CR" sz="1200">
            <a:solidFill>
              <a:schemeClr val="tx1"/>
            </a:solidFill>
            <a:latin typeface="HendersonSansW00-BasicLight" panose="02000505030000020004" pitchFamily="2" charset="0"/>
          </a:endParaRPr>
        </a:p>
      </dgm:t>
    </dgm:pt>
    <dgm:pt modelId="{70ACB385-85EC-4259-9380-C4E3CED11B4D}" type="sibTrans" cxnId="{184A9471-1475-438F-A5D7-455CDF0976F3}">
      <dgm:prSet/>
      <dgm:spPr/>
      <dgm:t>
        <a:bodyPr/>
        <a:lstStyle/>
        <a:p>
          <a:endParaRPr lang="es-CR" sz="1200">
            <a:solidFill>
              <a:schemeClr val="tx1"/>
            </a:solidFill>
            <a:latin typeface="HendersonSansW00-BasicLight" panose="02000505030000020004" pitchFamily="2" charset="0"/>
          </a:endParaRPr>
        </a:p>
      </dgm:t>
    </dgm:pt>
    <dgm:pt modelId="{449F9FD3-5102-480E-BA31-9DAFCDA5B01A}" type="pres">
      <dgm:prSet presAssocID="{1503C47C-6C21-45D8-98C1-6CE10E1FD859}" presName="Name0" presStyleCnt="0">
        <dgm:presLayoutVars>
          <dgm:dir/>
          <dgm:resizeHandles val="exact"/>
        </dgm:presLayoutVars>
      </dgm:prSet>
      <dgm:spPr/>
    </dgm:pt>
    <dgm:pt modelId="{547B15BF-B6A8-4403-9C4C-D8A84E19AFAE}" type="pres">
      <dgm:prSet presAssocID="{78C95F5F-B502-4CC8-8FCA-5DE4A562BC02}" presName="composite" presStyleCnt="0"/>
      <dgm:spPr/>
    </dgm:pt>
    <dgm:pt modelId="{3EDD9B83-99C1-4287-809A-C08712636128}" type="pres">
      <dgm:prSet presAssocID="{78C95F5F-B502-4CC8-8FCA-5DE4A562BC02}" presName="rect1" presStyleLbl="trAlignAcc1" presStyleIdx="0" presStyleCnt="2" custLinFactNeighborX="-529">
        <dgm:presLayoutVars>
          <dgm:bulletEnabled val="1"/>
        </dgm:presLayoutVars>
      </dgm:prSet>
      <dgm:spPr/>
    </dgm:pt>
    <dgm:pt modelId="{36070FB7-1452-4A8D-B5EA-03A335FF3DBB}" type="pres">
      <dgm:prSet presAssocID="{78C95F5F-B502-4CC8-8FCA-5DE4A562BC02}" presName="rect2"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75F9EFED-19A0-48A6-9FCF-913BC40A9C32}" type="pres">
      <dgm:prSet presAssocID="{1914715B-326D-4B10-88E5-7CB9FE74F196}" presName="sibTrans" presStyleCnt="0"/>
      <dgm:spPr/>
    </dgm:pt>
    <dgm:pt modelId="{E02B7B1B-CD65-4437-909A-22A2C100525A}" type="pres">
      <dgm:prSet presAssocID="{7EC4D0CC-2DE3-40B8-89C0-ECAA0F128A50}" presName="composite" presStyleCnt="0"/>
      <dgm:spPr/>
    </dgm:pt>
    <dgm:pt modelId="{5EF612A4-5F37-4617-94D1-048D87C7FFFF}" type="pres">
      <dgm:prSet presAssocID="{7EC4D0CC-2DE3-40B8-89C0-ECAA0F128A50}" presName="rect1" presStyleLbl="trAlignAcc1" presStyleIdx="1" presStyleCnt="2">
        <dgm:presLayoutVars>
          <dgm:bulletEnabled val="1"/>
        </dgm:presLayoutVars>
      </dgm:prSet>
      <dgm:spPr/>
    </dgm:pt>
    <dgm:pt modelId="{83DFECE0-A9E0-46D3-AB70-2B82F56534CD}" type="pres">
      <dgm:prSet presAssocID="{7EC4D0CC-2DE3-40B8-89C0-ECAA0F128A50}" presName="rect2"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Lst>
  <dgm:cxnLst>
    <dgm:cxn modelId="{77222F0A-00FB-4537-B051-A3B21A6ADCAF}" type="presOf" srcId="{7EC4D0CC-2DE3-40B8-89C0-ECAA0F128A50}" destId="{5EF612A4-5F37-4617-94D1-048D87C7FFFF}" srcOrd="0" destOrd="0" presId="urn:microsoft.com/office/officeart/2008/layout/PictureStrips"/>
    <dgm:cxn modelId="{DD2FD822-FDA5-4307-8B1D-18DF6E822A06}" srcId="{1503C47C-6C21-45D8-98C1-6CE10E1FD859}" destId="{78C95F5F-B502-4CC8-8FCA-5DE4A562BC02}" srcOrd="0" destOrd="0" parTransId="{90BC3193-A177-400E-BA30-0B7F23757CA8}" sibTransId="{1914715B-326D-4B10-88E5-7CB9FE74F196}"/>
    <dgm:cxn modelId="{3373213E-FEAD-4C5C-A285-FED3FD746F99}" type="presOf" srcId="{78C95F5F-B502-4CC8-8FCA-5DE4A562BC02}" destId="{3EDD9B83-99C1-4287-809A-C08712636128}" srcOrd="0" destOrd="0" presId="urn:microsoft.com/office/officeart/2008/layout/PictureStrips"/>
    <dgm:cxn modelId="{B9F24C60-2BBB-427F-AC09-CDA583B54BA6}" type="presOf" srcId="{1503C47C-6C21-45D8-98C1-6CE10E1FD859}" destId="{449F9FD3-5102-480E-BA31-9DAFCDA5B01A}" srcOrd="0" destOrd="0" presId="urn:microsoft.com/office/officeart/2008/layout/PictureStrips"/>
    <dgm:cxn modelId="{184A9471-1475-438F-A5D7-455CDF0976F3}" srcId="{1503C47C-6C21-45D8-98C1-6CE10E1FD859}" destId="{7EC4D0CC-2DE3-40B8-89C0-ECAA0F128A50}" srcOrd="1" destOrd="0" parTransId="{E271F523-775E-4A6B-A915-82A9A94F7995}" sibTransId="{70ACB385-85EC-4259-9380-C4E3CED11B4D}"/>
    <dgm:cxn modelId="{702D505C-BF4A-4277-A813-B5F0FFFE4BA6}" type="presParOf" srcId="{449F9FD3-5102-480E-BA31-9DAFCDA5B01A}" destId="{547B15BF-B6A8-4403-9C4C-D8A84E19AFAE}" srcOrd="0" destOrd="0" presId="urn:microsoft.com/office/officeart/2008/layout/PictureStrips"/>
    <dgm:cxn modelId="{2FE4E4A4-D8EC-482B-AF06-4D25588F77B8}" type="presParOf" srcId="{547B15BF-B6A8-4403-9C4C-D8A84E19AFAE}" destId="{3EDD9B83-99C1-4287-809A-C08712636128}" srcOrd="0" destOrd="0" presId="urn:microsoft.com/office/officeart/2008/layout/PictureStrips"/>
    <dgm:cxn modelId="{E10E0485-3E69-4A03-B849-627D8797D5DD}" type="presParOf" srcId="{547B15BF-B6A8-4403-9C4C-D8A84E19AFAE}" destId="{36070FB7-1452-4A8D-B5EA-03A335FF3DBB}" srcOrd="1" destOrd="0" presId="urn:microsoft.com/office/officeart/2008/layout/PictureStrips"/>
    <dgm:cxn modelId="{FD5E2E3E-A5CE-466F-A155-4DCE6434ED02}" type="presParOf" srcId="{449F9FD3-5102-480E-BA31-9DAFCDA5B01A}" destId="{75F9EFED-19A0-48A6-9FCF-913BC40A9C32}" srcOrd="1" destOrd="0" presId="urn:microsoft.com/office/officeart/2008/layout/PictureStrips"/>
    <dgm:cxn modelId="{3689A7D8-9477-4D86-896E-F5241A01636E}" type="presParOf" srcId="{449F9FD3-5102-480E-BA31-9DAFCDA5B01A}" destId="{E02B7B1B-CD65-4437-909A-22A2C100525A}" srcOrd="2" destOrd="0" presId="urn:microsoft.com/office/officeart/2008/layout/PictureStrips"/>
    <dgm:cxn modelId="{A9DF0CBF-B5A1-4BA0-91DB-4F13AFB02A0B}" type="presParOf" srcId="{E02B7B1B-CD65-4437-909A-22A2C100525A}" destId="{5EF612A4-5F37-4617-94D1-048D87C7FFFF}" srcOrd="0" destOrd="0" presId="urn:microsoft.com/office/officeart/2008/layout/PictureStrips"/>
    <dgm:cxn modelId="{7119D932-803D-4C3F-9368-B6D2C32D4ACA}" type="presParOf" srcId="{E02B7B1B-CD65-4437-909A-22A2C100525A}" destId="{83DFECE0-A9E0-46D3-AB70-2B82F56534C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03C47C-6C21-45D8-98C1-6CE10E1FD859}"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r>
            <a:rPr lang="es-CR" sz="1000">
              <a:latin typeface="HendersonSansW00-BasicLight" panose="02000505030000020004" pitchFamily="2" charset="0"/>
            </a:rPr>
            <a:t>BCIE No. 2128:</a:t>
          </a:r>
        </a:p>
      </dgm:t>
    </dgm:pt>
    <dgm:pt modelId="{90BC3193-A177-400E-BA30-0B7F23757CA8}" type="parTrans" cxnId="{DD2FD822-FDA5-4307-8B1D-18DF6E822A06}">
      <dgm:prSet/>
      <dgm:spPr/>
      <dgm:t>
        <a:bodyPr/>
        <a:lstStyle/>
        <a:p>
          <a:endParaRPr lang="es-CR" sz="1000">
            <a:latin typeface="HendersonSansW00-BasicLight" panose="02000505030000020004" pitchFamily="2" charset="0"/>
          </a:endParaRPr>
        </a:p>
      </dgm:t>
    </dgm:pt>
    <dgm:pt modelId="{1914715B-326D-4B10-88E5-7CB9FE74F196}" type="sibTrans" cxnId="{DD2FD822-FDA5-4307-8B1D-18DF6E822A06}">
      <dgm:prSet/>
      <dgm:spPr/>
      <dgm:t>
        <a:bodyPr/>
        <a:lstStyle/>
        <a:p>
          <a:endParaRPr lang="es-CR" sz="1000">
            <a:latin typeface="HendersonSansW00-BasicLight" panose="02000505030000020004" pitchFamily="2" charset="0"/>
          </a:endParaRPr>
        </a:p>
      </dgm:t>
    </dgm:pt>
    <dgm:pt modelId="{78738B73-981E-4F94-8C43-91219EF8EB9D}">
      <dgm:prSet phldrT="[Texto]" custT="1"/>
      <dgm:spPr/>
      <dgm:t>
        <a:bodyPr/>
        <a:lstStyle/>
        <a:p>
          <a:pPr algn="just"/>
          <a:r>
            <a:rPr lang="es-CR" sz="1000">
              <a:latin typeface="HendersonSansW00-BasicLight" panose="02000505030000020004" pitchFamily="2" charset="0"/>
            </a:rPr>
            <a:t>Enfocar el seguimiento hacia el equipamiento del Hospital Monseñor Sanabria, para asegurar que el mismo se encuentre instalado conforme al calendario establecido por la UCP.</a:t>
          </a:r>
        </a:p>
      </dgm:t>
    </dgm:pt>
    <dgm:pt modelId="{7D3FDB34-4820-422C-A425-B9E1C30EFEAA}" type="parTrans" cxnId="{70849682-A219-4949-9719-7FD5C0B0E66B}">
      <dgm:prSet/>
      <dgm:spPr/>
      <dgm:t>
        <a:bodyPr/>
        <a:lstStyle/>
        <a:p>
          <a:endParaRPr lang="es-CR"/>
        </a:p>
      </dgm:t>
    </dgm:pt>
    <dgm:pt modelId="{B6AE7645-AFAF-4377-B989-68B2A3A59B94}" type="sibTrans" cxnId="{70849682-A219-4949-9719-7FD5C0B0E66B}">
      <dgm:prSet/>
      <dgm:spPr/>
      <dgm:t>
        <a:bodyPr/>
        <a:lstStyle/>
        <a:p>
          <a:endParaRPr lang="es-CR"/>
        </a:p>
      </dgm:t>
    </dgm:pt>
    <dgm:pt modelId="{4B753548-5607-49D8-AD25-D64C17F4CA0F}">
      <dgm:prSet phldrT="[Texto]" custT="1"/>
      <dgm:spPr/>
      <dgm:t>
        <a:bodyPr/>
        <a:lstStyle/>
        <a:p>
          <a:pPr algn="just"/>
          <a:r>
            <a:rPr lang="es-CR" sz="1000">
              <a:latin typeface="HendersonSansW00-BasicLight" panose="02000505030000020004" pitchFamily="2" charset="0"/>
            </a:rPr>
            <a:t>Iniciar con la elaboración del Informe de Cierre y Finiquito para que el mismo sea entregado al Ministerio, de forma paralela con el Informe al Acreedor.</a:t>
          </a:r>
        </a:p>
      </dgm:t>
    </dgm:pt>
    <dgm:pt modelId="{9DA7458E-8351-4E6D-8517-549DE0C17C1E}" type="parTrans" cxnId="{2998C769-7D86-48EB-BF5A-9374026E6F11}">
      <dgm:prSet/>
      <dgm:spPr/>
      <dgm:t>
        <a:bodyPr/>
        <a:lstStyle/>
        <a:p>
          <a:endParaRPr lang="es-CR"/>
        </a:p>
      </dgm:t>
    </dgm:pt>
    <dgm:pt modelId="{9979BF73-DB8F-4BDB-ACC5-C10D4A722440}" type="sibTrans" cxnId="{2998C769-7D86-48EB-BF5A-9374026E6F11}">
      <dgm:prSet/>
      <dgm:spPr/>
      <dgm:t>
        <a:bodyPr/>
        <a:lstStyle/>
        <a:p>
          <a:endParaRPr lang="es-CR"/>
        </a:p>
      </dgm:t>
    </dgm:pt>
    <dgm:pt modelId="{9922C2B1-335A-4B0C-A02D-D441E651B2B5}">
      <dgm:prSet phldrT="[Texto]" custT="1"/>
      <dgm:spPr/>
      <dgm:t>
        <a:bodyPr/>
        <a:lstStyle/>
        <a:p>
          <a:r>
            <a:rPr lang="es-CR" sz="1000">
              <a:latin typeface="HendersonSansW00-BasicLight" panose="02000505030000020004" pitchFamily="2" charset="0"/>
            </a:rPr>
            <a:t>BIRF No.8593-CR:</a:t>
          </a:r>
        </a:p>
      </dgm:t>
    </dgm:pt>
    <dgm:pt modelId="{0AB9E1FC-B3DA-4122-9C8D-0F7AE40FEBAE}" type="parTrans" cxnId="{0B995955-B806-4EF6-93A4-B6D07A59A005}">
      <dgm:prSet/>
      <dgm:spPr/>
      <dgm:t>
        <a:bodyPr/>
        <a:lstStyle/>
        <a:p>
          <a:endParaRPr lang="es-CR"/>
        </a:p>
      </dgm:t>
    </dgm:pt>
    <dgm:pt modelId="{E8F23EA7-40CE-407F-B15D-9892C019B308}" type="sibTrans" cxnId="{0B995955-B806-4EF6-93A4-B6D07A59A005}">
      <dgm:prSet/>
      <dgm:spPr/>
      <dgm:t>
        <a:bodyPr/>
        <a:lstStyle/>
        <a:p>
          <a:endParaRPr lang="es-CR"/>
        </a:p>
      </dgm:t>
    </dgm:pt>
    <dgm:pt modelId="{745290DB-20A9-488A-AD42-424FEE4DF3B7}">
      <dgm:prSet phldrT="[Texto]" custT="1"/>
      <dgm:spPr/>
      <dgm:t>
        <a:bodyPr/>
        <a:lstStyle/>
        <a:p>
          <a:pPr algn="just"/>
          <a:r>
            <a:rPr lang="es-CR" sz="1000">
              <a:latin typeface="HendersonSansW00-BasicLight" panose="02000505030000020004" pitchFamily="2" charset="0"/>
            </a:rPr>
            <a:t>Dirigir el seguimiento hacia el cumplimiento de los últimos dos Indicadores de Desembolso que se encuentran en ejecución (IDL #6.2 e IDL#7.3) , para que no se generen retrasos conforme a lo programado.</a:t>
          </a:r>
        </a:p>
      </dgm:t>
    </dgm:pt>
    <dgm:pt modelId="{315ECF10-6AE5-4C0E-A5D2-3C43FFE7B287}" type="parTrans" cxnId="{DF18D4F1-27CB-42BE-A6FB-6038950D2A4B}">
      <dgm:prSet/>
      <dgm:spPr/>
      <dgm:t>
        <a:bodyPr/>
        <a:lstStyle/>
        <a:p>
          <a:endParaRPr lang="es-CR"/>
        </a:p>
      </dgm:t>
    </dgm:pt>
    <dgm:pt modelId="{4AC5C4AB-4C8D-4FF7-8742-770E0DCCB927}" type="sibTrans" cxnId="{DF18D4F1-27CB-42BE-A6FB-6038950D2A4B}">
      <dgm:prSet/>
      <dgm:spPr/>
      <dgm:t>
        <a:bodyPr/>
        <a:lstStyle/>
        <a:p>
          <a:endParaRPr lang="es-CR"/>
        </a:p>
      </dgm:t>
    </dgm:pt>
    <dgm:pt modelId="{8962223D-1C62-4CA1-8371-978BB8395A47}">
      <dgm:prSet custT="1"/>
      <dgm:spPr/>
      <dgm:t>
        <a:bodyPr/>
        <a:lstStyle/>
        <a:p>
          <a:pPr algn="just"/>
          <a:r>
            <a:rPr lang="es-CR" sz="1000">
              <a:latin typeface="HendersonSansW00-BasicLight" panose="02000505030000020004" pitchFamily="2" charset="0"/>
            </a:rPr>
            <a:t>Dar seguimiento a la aprobación del Presupuesto por la CGR (IDL #7.3).</a:t>
          </a:r>
        </a:p>
      </dgm:t>
    </dgm:pt>
    <dgm:pt modelId="{AA81B353-35D6-4963-B80C-F640B00CD56A}" type="parTrans" cxnId="{92FEB6C4-243A-42E4-989C-AE0E2A1F7FE2}">
      <dgm:prSet/>
      <dgm:spPr/>
      <dgm:t>
        <a:bodyPr/>
        <a:lstStyle/>
        <a:p>
          <a:endParaRPr lang="es-CR"/>
        </a:p>
      </dgm:t>
    </dgm:pt>
    <dgm:pt modelId="{1AEC933C-10C0-4358-95FB-953EDB600907}" type="sibTrans" cxnId="{92FEB6C4-243A-42E4-989C-AE0E2A1F7FE2}">
      <dgm:prSet/>
      <dgm:spPr/>
      <dgm:t>
        <a:bodyPr/>
        <a:lstStyle/>
        <a:p>
          <a:endParaRPr lang="es-CR"/>
        </a:p>
      </dgm:t>
    </dgm:pt>
    <dgm:pt modelId="{3898A1C0-3CFF-40C7-963C-A5E0C155A56E}">
      <dgm:prSet custT="1"/>
      <dgm:spPr/>
      <dgm:t>
        <a:bodyPr/>
        <a:lstStyle/>
        <a:p>
          <a:pPr algn="just"/>
          <a:r>
            <a:rPr lang="es-CR" sz="1000">
              <a:latin typeface="HendersonSansW00-BasicLight" panose="02000505030000020004" pitchFamily="2" charset="0"/>
            </a:rPr>
            <a:t>Acelerar las gestiones de prórroga de la fecha de cierre del crédito, remitiendo la solicitud  al MH, a más tardar inicios de noviembre 2023.</a:t>
          </a:r>
        </a:p>
      </dgm:t>
    </dgm:pt>
    <dgm:pt modelId="{3B896EE2-005C-41F2-A5CA-D1B1606B8161}" type="parTrans" cxnId="{008CE35E-7F09-4E86-9770-DB4138FCC52D}">
      <dgm:prSet/>
      <dgm:spPr/>
      <dgm:t>
        <a:bodyPr/>
        <a:lstStyle/>
        <a:p>
          <a:endParaRPr lang="es-CR"/>
        </a:p>
      </dgm:t>
    </dgm:pt>
    <dgm:pt modelId="{E35D3921-EA25-4195-AE0A-5B350691CBBE}" type="sibTrans" cxnId="{008CE35E-7F09-4E86-9770-DB4138FCC52D}">
      <dgm:prSet/>
      <dgm:spPr/>
      <dgm:t>
        <a:bodyPr/>
        <a:lstStyle/>
        <a:p>
          <a:endParaRPr lang="es-CR"/>
        </a:p>
      </dgm:t>
    </dgm:pt>
    <dgm:pt modelId="{BC7AB32F-EF64-42A0-BC02-AEE2EBC62A31}" type="pres">
      <dgm:prSet presAssocID="{1503C47C-6C21-45D8-98C1-6CE10E1FD859}" presName="linear" presStyleCnt="0">
        <dgm:presLayoutVars>
          <dgm:dir/>
          <dgm:animLvl val="lvl"/>
          <dgm:resizeHandles val="exact"/>
        </dgm:presLayoutVars>
      </dgm:prSet>
      <dgm:spPr/>
    </dgm:pt>
    <dgm:pt modelId="{31023215-5F31-4F0C-BEA3-5CB64A2D7C7F}" type="pres">
      <dgm:prSet presAssocID="{78C95F5F-B502-4CC8-8FCA-5DE4A562BC02}" presName="parentLin" presStyleCnt="0"/>
      <dgm:spPr/>
    </dgm:pt>
    <dgm:pt modelId="{DC82BE99-6885-49BB-BDEA-EE8BEDE71FA9}" type="pres">
      <dgm:prSet presAssocID="{78C95F5F-B502-4CC8-8FCA-5DE4A562BC02}" presName="parentLeftMargin" presStyleLbl="node1" presStyleIdx="0" presStyleCnt="2"/>
      <dgm:spPr/>
    </dgm:pt>
    <dgm:pt modelId="{70D6309A-9996-4BCF-B676-24A6758800EB}" type="pres">
      <dgm:prSet presAssocID="{78C95F5F-B502-4CC8-8FCA-5DE4A562BC02}" presName="parentText" presStyleLbl="node1" presStyleIdx="0" presStyleCnt="2">
        <dgm:presLayoutVars>
          <dgm:chMax val="0"/>
          <dgm:bulletEnabled val="1"/>
        </dgm:presLayoutVars>
      </dgm:prSet>
      <dgm:spPr/>
    </dgm:pt>
    <dgm:pt modelId="{425C9861-160F-419F-AAD8-9A19892DDF85}" type="pres">
      <dgm:prSet presAssocID="{78C95F5F-B502-4CC8-8FCA-5DE4A562BC02}" presName="negativeSpace" presStyleCnt="0"/>
      <dgm:spPr/>
    </dgm:pt>
    <dgm:pt modelId="{34BC13EB-CF82-4A11-BC09-944EB12C6175}" type="pres">
      <dgm:prSet presAssocID="{78C95F5F-B502-4CC8-8FCA-5DE4A562BC02}" presName="childText" presStyleLbl="conFgAcc1" presStyleIdx="0" presStyleCnt="2">
        <dgm:presLayoutVars>
          <dgm:bulletEnabled val="1"/>
        </dgm:presLayoutVars>
      </dgm:prSet>
      <dgm:spPr/>
    </dgm:pt>
    <dgm:pt modelId="{F13ADD21-4886-4122-84CE-5F23B3EFF754}" type="pres">
      <dgm:prSet presAssocID="{1914715B-326D-4B10-88E5-7CB9FE74F196}" presName="spaceBetweenRectangles" presStyleCnt="0"/>
      <dgm:spPr/>
    </dgm:pt>
    <dgm:pt modelId="{A6937196-5D23-474C-967F-0DD9A411D400}" type="pres">
      <dgm:prSet presAssocID="{9922C2B1-335A-4B0C-A02D-D441E651B2B5}" presName="parentLin" presStyleCnt="0"/>
      <dgm:spPr/>
    </dgm:pt>
    <dgm:pt modelId="{977203DF-7C49-4B48-8BCA-40D2DF969496}" type="pres">
      <dgm:prSet presAssocID="{9922C2B1-335A-4B0C-A02D-D441E651B2B5}" presName="parentLeftMargin" presStyleLbl="node1" presStyleIdx="0" presStyleCnt="2"/>
      <dgm:spPr/>
    </dgm:pt>
    <dgm:pt modelId="{00235804-B85A-401F-89EF-FF535BDC944C}" type="pres">
      <dgm:prSet presAssocID="{9922C2B1-335A-4B0C-A02D-D441E651B2B5}" presName="parentText" presStyleLbl="node1" presStyleIdx="1" presStyleCnt="2">
        <dgm:presLayoutVars>
          <dgm:chMax val="0"/>
          <dgm:bulletEnabled val="1"/>
        </dgm:presLayoutVars>
      </dgm:prSet>
      <dgm:spPr/>
    </dgm:pt>
    <dgm:pt modelId="{9702F7F1-0153-47AA-B7AD-23F94F757DA3}" type="pres">
      <dgm:prSet presAssocID="{9922C2B1-335A-4B0C-A02D-D441E651B2B5}" presName="negativeSpace" presStyleCnt="0"/>
      <dgm:spPr/>
    </dgm:pt>
    <dgm:pt modelId="{74FCD79D-529C-4960-9EB1-AA25B56F656C}" type="pres">
      <dgm:prSet presAssocID="{9922C2B1-335A-4B0C-A02D-D441E651B2B5}" presName="childText" presStyleLbl="conFgAcc1" presStyleIdx="1" presStyleCnt="2">
        <dgm:presLayoutVars>
          <dgm:bulletEnabled val="1"/>
        </dgm:presLayoutVars>
      </dgm:prSet>
      <dgm:spPr/>
    </dgm:pt>
  </dgm:ptLst>
  <dgm:cxnLst>
    <dgm:cxn modelId="{17F87D13-E93A-4691-AAED-A12E15C73D4E}" type="presOf" srcId="{745290DB-20A9-488A-AD42-424FEE4DF3B7}" destId="{74FCD79D-529C-4960-9EB1-AA25B56F656C}" srcOrd="0" destOrd="0" presId="urn:microsoft.com/office/officeart/2005/8/layout/list1"/>
    <dgm:cxn modelId="{DD2FD822-FDA5-4307-8B1D-18DF6E822A06}" srcId="{1503C47C-6C21-45D8-98C1-6CE10E1FD859}" destId="{78C95F5F-B502-4CC8-8FCA-5DE4A562BC02}" srcOrd="0" destOrd="0" parTransId="{90BC3193-A177-400E-BA30-0B7F23757CA8}" sibTransId="{1914715B-326D-4B10-88E5-7CB9FE74F196}"/>
    <dgm:cxn modelId="{89ED4A26-63AF-4E06-A2E6-2E1DE827FBCA}" type="presOf" srcId="{78738B73-981E-4F94-8C43-91219EF8EB9D}" destId="{34BC13EB-CF82-4A11-BC09-944EB12C6175}" srcOrd="0" destOrd="0" presId="urn:microsoft.com/office/officeart/2005/8/layout/list1"/>
    <dgm:cxn modelId="{008CE35E-7F09-4E86-9770-DB4138FCC52D}" srcId="{9922C2B1-335A-4B0C-A02D-D441E651B2B5}" destId="{3898A1C0-3CFF-40C7-963C-A5E0C155A56E}" srcOrd="2" destOrd="0" parTransId="{3B896EE2-005C-41F2-A5CA-D1B1606B8161}" sibTransId="{E35D3921-EA25-4195-AE0A-5B350691CBBE}"/>
    <dgm:cxn modelId="{535E9B45-3E6D-46B9-A2F6-E8396E2D4586}" type="presOf" srcId="{78C95F5F-B502-4CC8-8FCA-5DE4A562BC02}" destId="{DC82BE99-6885-49BB-BDEA-EE8BEDE71FA9}" srcOrd="0" destOrd="0" presId="urn:microsoft.com/office/officeart/2005/8/layout/list1"/>
    <dgm:cxn modelId="{2998C769-7D86-48EB-BF5A-9374026E6F11}" srcId="{78C95F5F-B502-4CC8-8FCA-5DE4A562BC02}" destId="{4B753548-5607-49D8-AD25-D64C17F4CA0F}" srcOrd="1" destOrd="0" parTransId="{9DA7458E-8351-4E6D-8517-549DE0C17C1E}" sibTransId="{9979BF73-DB8F-4BDB-ACC5-C10D4A722440}"/>
    <dgm:cxn modelId="{0B995955-B806-4EF6-93A4-B6D07A59A005}" srcId="{1503C47C-6C21-45D8-98C1-6CE10E1FD859}" destId="{9922C2B1-335A-4B0C-A02D-D441E651B2B5}" srcOrd="1" destOrd="0" parTransId="{0AB9E1FC-B3DA-4122-9C8D-0F7AE40FEBAE}" sibTransId="{E8F23EA7-40CE-407F-B15D-9892C019B308}"/>
    <dgm:cxn modelId="{273E2958-05FD-4886-8E24-98A930165757}" type="presOf" srcId="{78C95F5F-B502-4CC8-8FCA-5DE4A562BC02}" destId="{70D6309A-9996-4BCF-B676-24A6758800EB}" srcOrd="1" destOrd="0" presId="urn:microsoft.com/office/officeart/2005/8/layout/list1"/>
    <dgm:cxn modelId="{05418E82-BBE2-4D61-B4DA-1D59C8E6B881}" type="presOf" srcId="{3898A1C0-3CFF-40C7-963C-A5E0C155A56E}" destId="{74FCD79D-529C-4960-9EB1-AA25B56F656C}" srcOrd="0" destOrd="2" presId="urn:microsoft.com/office/officeart/2005/8/layout/list1"/>
    <dgm:cxn modelId="{70849682-A219-4949-9719-7FD5C0B0E66B}" srcId="{78C95F5F-B502-4CC8-8FCA-5DE4A562BC02}" destId="{78738B73-981E-4F94-8C43-91219EF8EB9D}" srcOrd="0" destOrd="0" parTransId="{7D3FDB34-4820-422C-A425-B9E1C30EFEAA}" sibTransId="{B6AE7645-AFAF-4377-B989-68B2A3A59B94}"/>
    <dgm:cxn modelId="{E44DB383-04A0-4BB7-87E5-FEEC462B9320}" type="presOf" srcId="{4B753548-5607-49D8-AD25-D64C17F4CA0F}" destId="{34BC13EB-CF82-4A11-BC09-944EB12C6175}" srcOrd="0" destOrd="1" presId="urn:microsoft.com/office/officeart/2005/8/layout/list1"/>
    <dgm:cxn modelId="{8991EEA7-912E-467F-B79D-7108994E1471}" type="presOf" srcId="{8962223D-1C62-4CA1-8371-978BB8395A47}" destId="{74FCD79D-529C-4960-9EB1-AA25B56F656C}" srcOrd="0" destOrd="1" presId="urn:microsoft.com/office/officeart/2005/8/layout/list1"/>
    <dgm:cxn modelId="{92FEB6C4-243A-42E4-989C-AE0E2A1F7FE2}" srcId="{9922C2B1-335A-4B0C-A02D-D441E651B2B5}" destId="{8962223D-1C62-4CA1-8371-978BB8395A47}" srcOrd="1" destOrd="0" parTransId="{AA81B353-35D6-4963-B80C-F640B00CD56A}" sibTransId="{1AEC933C-10C0-4358-95FB-953EDB600907}"/>
    <dgm:cxn modelId="{77BB66E4-988C-4EE4-9ABF-AB6E441E120A}" type="presOf" srcId="{1503C47C-6C21-45D8-98C1-6CE10E1FD859}" destId="{BC7AB32F-EF64-42A0-BC02-AEE2EBC62A31}" srcOrd="0" destOrd="0" presId="urn:microsoft.com/office/officeart/2005/8/layout/list1"/>
    <dgm:cxn modelId="{30933DF1-25A5-47AE-AF13-BCDB47892181}" type="presOf" srcId="{9922C2B1-335A-4B0C-A02D-D441E651B2B5}" destId="{00235804-B85A-401F-89EF-FF535BDC944C}" srcOrd="1" destOrd="0" presId="urn:microsoft.com/office/officeart/2005/8/layout/list1"/>
    <dgm:cxn modelId="{DF18D4F1-27CB-42BE-A6FB-6038950D2A4B}" srcId="{9922C2B1-335A-4B0C-A02D-D441E651B2B5}" destId="{745290DB-20A9-488A-AD42-424FEE4DF3B7}" srcOrd="0" destOrd="0" parTransId="{315ECF10-6AE5-4C0E-A5D2-3C43FFE7B287}" sibTransId="{4AC5C4AB-4C8D-4FF7-8742-770E0DCCB927}"/>
    <dgm:cxn modelId="{213FA7FF-85FD-4229-99A3-F6E56B613C5C}" type="presOf" srcId="{9922C2B1-335A-4B0C-A02D-D441E651B2B5}" destId="{977203DF-7C49-4B48-8BCA-40D2DF969496}" srcOrd="0" destOrd="0" presId="urn:microsoft.com/office/officeart/2005/8/layout/list1"/>
    <dgm:cxn modelId="{248FB5FD-3073-4B9F-84DB-D8F31948A394}" type="presParOf" srcId="{BC7AB32F-EF64-42A0-BC02-AEE2EBC62A31}" destId="{31023215-5F31-4F0C-BEA3-5CB64A2D7C7F}" srcOrd="0" destOrd="0" presId="urn:microsoft.com/office/officeart/2005/8/layout/list1"/>
    <dgm:cxn modelId="{B0577035-1F93-448D-A0EF-B82BFFF565EB}" type="presParOf" srcId="{31023215-5F31-4F0C-BEA3-5CB64A2D7C7F}" destId="{DC82BE99-6885-49BB-BDEA-EE8BEDE71FA9}" srcOrd="0" destOrd="0" presId="urn:microsoft.com/office/officeart/2005/8/layout/list1"/>
    <dgm:cxn modelId="{F7CAE138-AF54-469D-97BA-C7DD313F78E8}" type="presParOf" srcId="{31023215-5F31-4F0C-BEA3-5CB64A2D7C7F}" destId="{70D6309A-9996-4BCF-B676-24A6758800EB}" srcOrd="1" destOrd="0" presId="urn:microsoft.com/office/officeart/2005/8/layout/list1"/>
    <dgm:cxn modelId="{291357B2-25CE-42A3-9371-357EA1208009}" type="presParOf" srcId="{BC7AB32F-EF64-42A0-BC02-AEE2EBC62A31}" destId="{425C9861-160F-419F-AAD8-9A19892DDF85}" srcOrd="1" destOrd="0" presId="urn:microsoft.com/office/officeart/2005/8/layout/list1"/>
    <dgm:cxn modelId="{AF3C8FB3-732C-4658-A6DB-491FB7DF8530}" type="presParOf" srcId="{BC7AB32F-EF64-42A0-BC02-AEE2EBC62A31}" destId="{34BC13EB-CF82-4A11-BC09-944EB12C6175}" srcOrd="2" destOrd="0" presId="urn:microsoft.com/office/officeart/2005/8/layout/list1"/>
    <dgm:cxn modelId="{AE2E2626-20BB-4E59-938F-96E2B5C91190}" type="presParOf" srcId="{BC7AB32F-EF64-42A0-BC02-AEE2EBC62A31}" destId="{F13ADD21-4886-4122-84CE-5F23B3EFF754}" srcOrd="3" destOrd="0" presId="urn:microsoft.com/office/officeart/2005/8/layout/list1"/>
    <dgm:cxn modelId="{7C84817C-AC4F-4131-A1B4-A7D2EA4D1CCE}" type="presParOf" srcId="{BC7AB32F-EF64-42A0-BC02-AEE2EBC62A31}" destId="{A6937196-5D23-474C-967F-0DD9A411D400}" srcOrd="4" destOrd="0" presId="urn:microsoft.com/office/officeart/2005/8/layout/list1"/>
    <dgm:cxn modelId="{EFF85E2E-3F68-4F92-BDEA-29D63F92DD55}" type="presParOf" srcId="{A6937196-5D23-474C-967F-0DD9A411D400}" destId="{977203DF-7C49-4B48-8BCA-40D2DF969496}" srcOrd="0" destOrd="0" presId="urn:microsoft.com/office/officeart/2005/8/layout/list1"/>
    <dgm:cxn modelId="{8D6F8EEA-D044-4763-AC09-3540F09CC899}" type="presParOf" srcId="{A6937196-5D23-474C-967F-0DD9A411D400}" destId="{00235804-B85A-401F-89EF-FF535BDC944C}" srcOrd="1" destOrd="0" presId="urn:microsoft.com/office/officeart/2005/8/layout/list1"/>
    <dgm:cxn modelId="{E0FB0CAA-7F9C-4811-9176-00C059AB57D5}" type="presParOf" srcId="{BC7AB32F-EF64-42A0-BC02-AEE2EBC62A31}" destId="{9702F7F1-0153-47AA-B7AD-23F94F757DA3}" srcOrd="5" destOrd="0" presId="urn:microsoft.com/office/officeart/2005/8/layout/list1"/>
    <dgm:cxn modelId="{8BA2301B-C0DD-4E99-B6C8-61B9FAE1D0E6}" type="presParOf" srcId="{BC7AB32F-EF64-42A0-BC02-AEE2EBC62A31}" destId="{74FCD79D-529C-4960-9EB1-AA25B56F656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03C47C-6C21-45D8-98C1-6CE10E1FD859}"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es-CR"/>
        </a:p>
      </dgm:t>
    </dgm:pt>
    <dgm:pt modelId="{78C95F5F-B502-4CC8-8FCA-5DE4A562BC02}">
      <dgm:prSet phldrT="[Texto]" custT="1"/>
      <dgm:spPr/>
      <dgm:t>
        <a:bodyPr/>
        <a:lstStyle/>
        <a:p>
          <a:pPr marL="0" algn="l" defTabSz="444500">
            <a:buNone/>
          </a:pPr>
          <a:endParaRPr lang="es-CR" sz="1000" b="1" kern="1200">
            <a:solidFill>
              <a:schemeClr val="tx1">
                <a:lumMod val="65000"/>
                <a:lumOff val="35000"/>
              </a:schemeClr>
            </a:solidFill>
            <a:latin typeface="HendersonSansW00-BasicLight" panose="02000505030000020004" pitchFamily="2" charset="0"/>
            <a:ea typeface="+mn-ea"/>
            <a:cs typeface="Arial"/>
          </a:endParaRPr>
        </a:p>
        <a:p>
          <a:pPr marL="0" algn="l" defTabSz="444500">
            <a:buNone/>
          </a:pPr>
          <a:r>
            <a:rPr lang="es-CR" sz="1200" b="1" kern="1200">
              <a:solidFill>
                <a:schemeClr val="tx1">
                  <a:lumMod val="65000"/>
                  <a:lumOff val="35000"/>
                </a:schemeClr>
              </a:solidFill>
              <a:latin typeface="HendersonSansW00-BasicLight" panose="02000505030000020004" pitchFamily="2" charset="0"/>
              <a:ea typeface="+mn-ea"/>
              <a:cs typeface="Arial"/>
            </a:rPr>
            <a:t>Planificación</a:t>
          </a:r>
        </a:p>
      </dgm:t>
    </dgm:pt>
    <dgm:pt modelId="{90BC3193-A177-400E-BA30-0B7F23757CA8}" type="parTrans" cxnId="{DD2FD822-FDA5-4307-8B1D-18DF6E822A06}">
      <dgm:prSet/>
      <dgm:spPr/>
      <dgm:t>
        <a:bodyPr/>
        <a:lstStyle/>
        <a:p>
          <a:endParaRPr lang="es-CR" sz="1000"/>
        </a:p>
      </dgm:t>
    </dgm:pt>
    <dgm:pt modelId="{1914715B-326D-4B10-88E5-7CB9FE74F196}" type="sibTrans" cxnId="{DD2FD822-FDA5-4307-8B1D-18DF6E822A06}">
      <dgm:prSet/>
      <dgm:spPr/>
      <dgm:t>
        <a:bodyPr/>
        <a:lstStyle/>
        <a:p>
          <a:endParaRPr lang="es-CR" sz="1000"/>
        </a:p>
      </dgm:t>
    </dgm:pt>
    <dgm:pt modelId="{55CB0B4B-84C6-4DF5-8664-9E8715BC5C18}">
      <dgm:prSet phldrT="[Texto]" custT="1"/>
      <dgm:spPr/>
      <dgm:t>
        <a:bodyPr/>
        <a:lstStyle/>
        <a:p>
          <a:pPr marL="285750" indent="-285750" algn="just" defTabSz="457200" rtl="0" eaLnBrk="1" latinLnBrk="0" hangingPunct="1">
            <a:buFont typeface="Wingdings" panose="05000000000000000000" pitchFamily="2" charset="2"/>
            <a:buNone/>
            <a:defRPr/>
          </a:pPr>
          <a:r>
            <a:rPr lang="es-CR" sz="1200" kern="1200">
              <a:solidFill>
                <a:schemeClr val="tx1">
                  <a:lumMod val="65000"/>
                  <a:lumOff val="35000"/>
                </a:schemeClr>
              </a:solidFill>
              <a:latin typeface="HendersonSansW00-BasicLight" panose="02000505030000020004" pitchFamily="2" charset="0"/>
              <a:ea typeface="+mn-ea"/>
              <a:cs typeface="Arial"/>
            </a:rPr>
            <a:t>Falta de recursos de la Contrapartida Nacional (no se presupuestaron los recursos a requerir para el Proyecto en el año 2023).</a:t>
          </a:r>
        </a:p>
      </dgm:t>
    </dgm:pt>
    <dgm:pt modelId="{3BEFFE62-5B39-4283-8E73-BCF622A2F903}" type="sibTrans" cxnId="{75B660E2-C037-4F13-A70F-B5B7EA8DDC93}">
      <dgm:prSet/>
      <dgm:spPr/>
      <dgm:t>
        <a:bodyPr/>
        <a:lstStyle/>
        <a:p>
          <a:endParaRPr lang="es-CR" sz="1000"/>
        </a:p>
      </dgm:t>
    </dgm:pt>
    <dgm:pt modelId="{AA452A4D-DA59-45B9-B56B-EDFA1120B4A0}" type="parTrans" cxnId="{75B660E2-C037-4F13-A70F-B5B7EA8DDC93}">
      <dgm:prSet/>
      <dgm:spPr/>
      <dgm:t>
        <a:bodyPr/>
        <a:lstStyle/>
        <a:p>
          <a:endParaRPr lang="es-CR" sz="1000"/>
        </a:p>
      </dgm:t>
    </dgm:pt>
    <dgm:pt modelId="{C53D2369-3215-4C6C-A70A-BB6A8A3F1139}">
      <dgm:prSet custT="1"/>
      <dgm:spPr/>
      <dgm:t>
        <a:bodyPr/>
        <a:lstStyle/>
        <a:p>
          <a:pPr marL="285750" indent="-285750" algn="just" defTabSz="457200" rtl="0" eaLnBrk="1" latinLnBrk="0" hangingPunct="1">
            <a:buFont typeface="Wingdings" panose="05000000000000000000" pitchFamily="2" charset="2"/>
            <a:buChar char="§"/>
            <a:defRPr/>
          </a:pPr>
          <a:r>
            <a:rPr lang="es-CR" sz="1200" kern="1200">
              <a:solidFill>
                <a:schemeClr val="tx1">
                  <a:lumMod val="65000"/>
                  <a:lumOff val="35000"/>
                </a:schemeClr>
              </a:solidFill>
              <a:latin typeface="HendersonSansW00-BasicLight" panose="02000505030000020004" pitchFamily="2" charset="0"/>
              <a:ea typeface="+mn-ea"/>
              <a:cs typeface="Arial"/>
            </a:rPr>
            <a:t>Atraso en la adquisición de terrenos. Faltan muchos terrenos por expropiar y estos procesos naturalmente son largos y enfrentan trabas.</a:t>
          </a:r>
        </a:p>
      </dgm:t>
    </dgm:pt>
    <dgm:pt modelId="{B750BA48-88F2-4BAF-8358-042B564B46BE}" type="parTrans" cxnId="{07F2C7CD-8C8C-4F58-97AE-BD14B3F1BF52}">
      <dgm:prSet/>
      <dgm:spPr/>
      <dgm:t>
        <a:bodyPr/>
        <a:lstStyle/>
        <a:p>
          <a:endParaRPr lang="es-CR" sz="1000"/>
        </a:p>
      </dgm:t>
    </dgm:pt>
    <dgm:pt modelId="{C1EB4EE2-B3FB-4477-BFCD-C3C9EA5AA43F}" type="sibTrans" cxnId="{07F2C7CD-8C8C-4F58-97AE-BD14B3F1BF52}">
      <dgm:prSet/>
      <dgm:spPr/>
      <dgm:t>
        <a:bodyPr/>
        <a:lstStyle/>
        <a:p>
          <a:endParaRPr lang="es-CR" sz="1000"/>
        </a:p>
      </dgm:t>
    </dgm:pt>
    <dgm:pt modelId="{9CFCA9F6-6098-4628-8BFA-4F203149A2A7}">
      <dgm:prSet custT="1"/>
      <dgm:spPr/>
      <dgm:t>
        <a:bodyPr/>
        <a:lstStyle/>
        <a:p>
          <a:pPr marL="285750" indent="-285750" algn="just" defTabSz="457200" rtl="0" eaLnBrk="1" latinLnBrk="0" hangingPunct="1">
            <a:buFont typeface="Wingdings" panose="05000000000000000000" pitchFamily="2" charset="2"/>
            <a:buChar char="§"/>
            <a:defRPr/>
          </a:pPr>
          <a:r>
            <a:rPr lang="es-CR" sz="1200" kern="1200">
              <a:solidFill>
                <a:schemeClr val="tx1">
                  <a:lumMod val="65000"/>
                  <a:lumOff val="35000"/>
                </a:schemeClr>
              </a:solidFill>
              <a:latin typeface="HendersonSansW00-BasicLight" panose="02000505030000020004" pitchFamily="2" charset="0"/>
              <a:ea typeface="+mn-ea"/>
              <a:cs typeface="Arial"/>
            </a:rPr>
            <a:t>Falta de personal para la DIGEP.</a:t>
          </a:r>
        </a:p>
      </dgm:t>
    </dgm:pt>
    <dgm:pt modelId="{B9917038-9CAD-4C16-B5FE-4256BA4A0050}" type="parTrans" cxnId="{C4D1C8A3-A4CA-4ED9-BF5B-C098FBDCC13C}">
      <dgm:prSet/>
      <dgm:spPr/>
      <dgm:t>
        <a:bodyPr/>
        <a:lstStyle/>
        <a:p>
          <a:endParaRPr lang="es-CR" sz="1000"/>
        </a:p>
      </dgm:t>
    </dgm:pt>
    <dgm:pt modelId="{BA551809-E78B-4E8E-ACED-11928C9E25BB}" type="sibTrans" cxnId="{C4D1C8A3-A4CA-4ED9-BF5B-C098FBDCC13C}">
      <dgm:prSet/>
      <dgm:spPr/>
      <dgm:t>
        <a:bodyPr/>
        <a:lstStyle/>
        <a:p>
          <a:endParaRPr lang="es-CR" sz="1000"/>
        </a:p>
      </dgm:t>
    </dgm:pt>
    <dgm:pt modelId="{F15C876B-AF7D-43E1-80B6-3060EB765895}">
      <dgm:prSet custT="1"/>
      <dgm:spPr/>
      <dgm:t>
        <a:bodyPr/>
        <a:lstStyle/>
        <a:p>
          <a:pPr marL="285750" indent="-285750" algn="just" defTabSz="457200">
            <a:buFont typeface="Wingdings" panose="05000000000000000000" pitchFamily="2" charset="2"/>
            <a:buNone/>
          </a:pPr>
          <a:r>
            <a:rPr lang="es-CR" sz="1200" kern="1200">
              <a:solidFill>
                <a:schemeClr val="tx1">
                  <a:lumMod val="65000"/>
                  <a:lumOff val="35000"/>
                </a:schemeClr>
              </a:solidFill>
              <a:latin typeface="HendersonSansW00-BasicLight" panose="02000505030000020004" pitchFamily="2" charset="0"/>
              <a:ea typeface="+mn-ea"/>
              <a:cs typeface="Arial"/>
            </a:rPr>
            <a:t>Proceso de cumplimiento de condiciones previas al primer desembolso ha sido extenso (más de 1 año).</a:t>
          </a:r>
        </a:p>
      </dgm:t>
    </dgm:pt>
    <dgm:pt modelId="{04D8CB43-732A-4C04-B91D-9EE8C71B85E7}" type="parTrans" cxnId="{E7A5E5DF-E8B0-4761-A4A3-593D3B142CC9}">
      <dgm:prSet/>
      <dgm:spPr/>
      <dgm:t>
        <a:bodyPr/>
        <a:lstStyle/>
        <a:p>
          <a:endParaRPr lang="es-CR" sz="1000"/>
        </a:p>
      </dgm:t>
    </dgm:pt>
    <dgm:pt modelId="{175975D9-9F79-4B7C-A96C-D175D7B92E21}" type="sibTrans" cxnId="{E7A5E5DF-E8B0-4761-A4A3-593D3B142CC9}">
      <dgm:prSet/>
      <dgm:spPr/>
      <dgm:t>
        <a:bodyPr/>
        <a:lstStyle/>
        <a:p>
          <a:endParaRPr lang="es-CR" sz="1000"/>
        </a:p>
      </dgm:t>
    </dgm:pt>
    <dgm:pt modelId="{4A5DD327-C76D-431E-875A-0372130006B9}">
      <dgm:prSet custT="1"/>
      <dgm:spPr/>
      <dgm:t>
        <a:bodyPr/>
        <a:lstStyle/>
        <a:p>
          <a:pPr marL="285750" indent="-285750" algn="just" defTabSz="457200">
            <a:buFont typeface="Wingdings" panose="05000000000000000000" pitchFamily="2" charset="2"/>
            <a:buNone/>
          </a:pPr>
          <a:endParaRPr lang="es-CR" sz="1200" kern="1200">
            <a:solidFill>
              <a:schemeClr val="tx1">
                <a:lumMod val="65000"/>
                <a:lumOff val="35000"/>
              </a:schemeClr>
            </a:solidFill>
            <a:latin typeface="HendersonSansW00-BasicLight" panose="02000505030000020004" pitchFamily="2" charset="0"/>
            <a:ea typeface="+mn-ea"/>
            <a:cs typeface="Arial"/>
          </a:endParaRPr>
        </a:p>
      </dgm:t>
    </dgm:pt>
    <dgm:pt modelId="{6DE05B2A-6888-42C3-8743-2E8F7C3F5E56}" type="parTrans" cxnId="{52E62A9A-F6EC-44A5-B704-C6C604DF98E2}">
      <dgm:prSet/>
      <dgm:spPr/>
      <dgm:t>
        <a:bodyPr/>
        <a:lstStyle/>
        <a:p>
          <a:endParaRPr lang="es-CR"/>
        </a:p>
      </dgm:t>
    </dgm:pt>
    <dgm:pt modelId="{47029798-7468-4EE4-876F-46F1D8234E93}" type="sibTrans" cxnId="{52E62A9A-F6EC-44A5-B704-C6C604DF98E2}">
      <dgm:prSet/>
      <dgm:spPr/>
      <dgm:t>
        <a:bodyPr/>
        <a:lstStyle/>
        <a:p>
          <a:endParaRPr lang="es-CR"/>
        </a:p>
      </dgm:t>
    </dgm:pt>
    <dgm:pt modelId="{449F9FD3-5102-480E-BA31-9DAFCDA5B01A}" type="pres">
      <dgm:prSet presAssocID="{1503C47C-6C21-45D8-98C1-6CE10E1FD859}" presName="Name0" presStyleCnt="0">
        <dgm:presLayoutVars>
          <dgm:dir/>
          <dgm:resizeHandles val="exact"/>
        </dgm:presLayoutVars>
      </dgm:prSet>
      <dgm:spPr/>
    </dgm:pt>
    <dgm:pt modelId="{547B15BF-B6A8-4403-9C4C-D8A84E19AFAE}" type="pres">
      <dgm:prSet presAssocID="{78C95F5F-B502-4CC8-8FCA-5DE4A562BC02}" presName="composite" presStyleCnt="0"/>
      <dgm:spPr/>
    </dgm:pt>
    <dgm:pt modelId="{3EDD9B83-99C1-4287-809A-C08712636128}" type="pres">
      <dgm:prSet presAssocID="{78C95F5F-B502-4CC8-8FCA-5DE4A562BC02}" presName="rect1" presStyleLbl="trAlignAcc1" presStyleIdx="0" presStyleCnt="1" custScaleY="111644">
        <dgm:presLayoutVars>
          <dgm:bulletEnabled val="1"/>
        </dgm:presLayoutVars>
      </dgm:prSet>
      <dgm:spPr/>
    </dgm:pt>
    <dgm:pt modelId="{36070FB7-1452-4A8D-B5EA-03A335FF3DBB}" type="pres">
      <dgm:prSet presAssocID="{78C95F5F-B502-4CC8-8FCA-5DE4A562BC02}" presName="rect2"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Mejora continua contorno"/>
        </a:ext>
      </dgm:extLst>
    </dgm:pt>
  </dgm:ptLst>
  <dgm:cxnLst>
    <dgm:cxn modelId="{CD605512-9188-4AFC-87BC-596005C99E23}" type="presOf" srcId="{F15C876B-AF7D-43E1-80B6-3060EB765895}" destId="{3EDD9B83-99C1-4287-809A-C08712636128}" srcOrd="0" destOrd="5" presId="urn:microsoft.com/office/officeart/2008/layout/PictureStrips"/>
    <dgm:cxn modelId="{DD2FD822-FDA5-4307-8B1D-18DF6E822A06}" srcId="{1503C47C-6C21-45D8-98C1-6CE10E1FD859}" destId="{78C95F5F-B502-4CC8-8FCA-5DE4A562BC02}" srcOrd="0" destOrd="0" parTransId="{90BC3193-A177-400E-BA30-0B7F23757CA8}" sibTransId="{1914715B-326D-4B10-88E5-7CB9FE74F196}"/>
    <dgm:cxn modelId="{3373213E-FEAD-4C5C-A285-FED3FD746F99}" type="presOf" srcId="{78C95F5F-B502-4CC8-8FCA-5DE4A562BC02}" destId="{3EDD9B83-99C1-4287-809A-C08712636128}" srcOrd="0" destOrd="0" presId="urn:microsoft.com/office/officeart/2008/layout/PictureStrips"/>
    <dgm:cxn modelId="{B9F24C60-2BBB-427F-AC09-CDA583B54BA6}" type="presOf" srcId="{1503C47C-6C21-45D8-98C1-6CE10E1FD859}" destId="{449F9FD3-5102-480E-BA31-9DAFCDA5B01A}" srcOrd="0" destOrd="0" presId="urn:microsoft.com/office/officeart/2008/layout/PictureStrips"/>
    <dgm:cxn modelId="{62715046-E67C-4AF2-8CC8-74551BAE80CE}" type="presOf" srcId="{55CB0B4B-84C6-4DF5-8664-9E8715BC5C18}" destId="{3EDD9B83-99C1-4287-809A-C08712636128}" srcOrd="0" destOrd="1" presId="urn:microsoft.com/office/officeart/2008/layout/PictureStrips"/>
    <dgm:cxn modelId="{C89A8A6A-B595-4CF8-A510-29808DF9FF9B}" type="presOf" srcId="{9CFCA9F6-6098-4628-8BFA-4F203149A2A7}" destId="{3EDD9B83-99C1-4287-809A-C08712636128}" srcOrd="0" destOrd="3" presId="urn:microsoft.com/office/officeart/2008/layout/PictureStrips"/>
    <dgm:cxn modelId="{8A96246B-4498-4F05-99A1-0587109AC9B6}" type="presOf" srcId="{4A5DD327-C76D-431E-875A-0372130006B9}" destId="{3EDD9B83-99C1-4287-809A-C08712636128}" srcOrd="0" destOrd="4" presId="urn:microsoft.com/office/officeart/2008/layout/PictureStrips"/>
    <dgm:cxn modelId="{52E62A9A-F6EC-44A5-B704-C6C604DF98E2}" srcId="{78C95F5F-B502-4CC8-8FCA-5DE4A562BC02}" destId="{4A5DD327-C76D-431E-875A-0372130006B9}" srcOrd="2" destOrd="0" parTransId="{6DE05B2A-6888-42C3-8743-2E8F7C3F5E56}" sibTransId="{47029798-7468-4EE4-876F-46F1D8234E93}"/>
    <dgm:cxn modelId="{C3DE519A-6FA9-4FD0-A296-4043BA291E72}" type="presOf" srcId="{C53D2369-3215-4C6C-A70A-BB6A8A3F1139}" destId="{3EDD9B83-99C1-4287-809A-C08712636128}" srcOrd="0" destOrd="2" presId="urn:microsoft.com/office/officeart/2008/layout/PictureStrips"/>
    <dgm:cxn modelId="{C4D1C8A3-A4CA-4ED9-BF5B-C098FBDCC13C}" srcId="{C53D2369-3215-4C6C-A70A-BB6A8A3F1139}" destId="{9CFCA9F6-6098-4628-8BFA-4F203149A2A7}" srcOrd="0" destOrd="0" parTransId="{B9917038-9CAD-4C16-B5FE-4256BA4A0050}" sibTransId="{BA551809-E78B-4E8E-ACED-11928C9E25BB}"/>
    <dgm:cxn modelId="{07F2C7CD-8C8C-4F58-97AE-BD14B3F1BF52}" srcId="{78C95F5F-B502-4CC8-8FCA-5DE4A562BC02}" destId="{C53D2369-3215-4C6C-A70A-BB6A8A3F1139}" srcOrd="1" destOrd="0" parTransId="{B750BA48-88F2-4BAF-8358-042B564B46BE}" sibTransId="{C1EB4EE2-B3FB-4477-BFCD-C3C9EA5AA43F}"/>
    <dgm:cxn modelId="{E7A5E5DF-E8B0-4761-A4A3-593D3B142CC9}" srcId="{78C95F5F-B502-4CC8-8FCA-5DE4A562BC02}" destId="{F15C876B-AF7D-43E1-80B6-3060EB765895}" srcOrd="3" destOrd="0" parTransId="{04D8CB43-732A-4C04-B91D-9EE8C71B85E7}" sibTransId="{175975D9-9F79-4B7C-A96C-D175D7B92E21}"/>
    <dgm:cxn modelId="{75B660E2-C037-4F13-A70F-B5B7EA8DDC93}" srcId="{78C95F5F-B502-4CC8-8FCA-5DE4A562BC02}" destId="{55CB0B4B-84C6-4DF5-8664-9E8715BC5C18}" srcOrd="0" destOrd="0" parTransId="{AA452A4D-DA59-45B9-B56B-EDFA1120B4A0}" sibTransId="{3BEFFE62-5B39-4283-8E73-BCF622A2F903}"/>
    <dgm:cxn modelId="{702D505C-BF4A-4277-A813-B5F0FFFE4BA6}" type="presParOf" srcId="{449F9FD3-5102-480E-BA31-9DAFCDA5B01A}" destId="{547B15BF-B6A8-4403-9C4C-D8A84E19AFAE}" srcOrd="0" destOrd="0" presId="urn:microsoft.com/office/officeart/2008/layout/PictureStrips"/>
    <dgm:cxn modelId="{2FE4E4A4-D8EC-482B-AF06-4D25588F77B8}" type="presParOf" srcId="{547B15BF-B6A8-4403-9C4C-D8A84E19AFAE}" destId="{3EDD9B83-99C1-4287-809A-C08712636128}" srcOrd="0" destOrd="0" presId="urn:microsoft.com/office/officeart/2008/layout/PictureStrips"/>
    <dgm:cxn modelId="{E10E0485-3E69-4A03-B849-627D8797D5DD}" type="presParOf" srcId="{547B15BF-B6A8-4403-9C4C-D8A84E19AFAE}" destId="{36070FB7-1452-4A8D-B5EA-03A335FF3DB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40586F-ACF6-423D-B5F8-EDE561322D05}"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s-CR"/>
        </a:p>
      </dgm:t>
    </dgm:pt>
    <dgm:pt modelId="{4829B0CB-9EC7-415F-B41B-0696317B3394}">
      <dgm:prSet phldrT="[Texto]" custT="1"/>
      <dgm:spPr/>
      <dgm:t>
        <a:bodyPr/>
        <a:lstStyle/>
        <a:p>
          <a:pPr marL="0" lvl="0" indent="0" algn="just" defTabSz="400050">
            <a:lnSpc>
              <a:spcPct val="90000"/>
            </a:lnSpc>
            <a:spcBef>
              <a:spcPct val="0"/>
            </a:spcBef>
            <a:spcAft>
              <a:spcPct val="35000"/>
            </a:spcAft>
            <a:buNone/>
          </a:pPr>
          <a:r>
            <a:rPr lang="es-CR" sz="1000" kern="1200">
              <a:latin typeface="HendersonSansW00-BasicLight" panose="02000505030000020004" pitchFamily="2" charset="0"/>
              <a:ea typeface="+mn-ea"/>
              <a:cs typeface="Arial"/>
            </a:rPr>
            <a:t>Elaborar reuniones bisemanales o mensuales con el AyA, con el fin de acelerar el proceso de obtención de la información que requiere SENARA para actualizar su PGI (para que pueda analizar con holgura la información a tomar en cuenta para ese plan e incluso pueda cumplirse esta condición previa al inicio de desembolsos antes de mayo 2024).</a:t>
          </a:r>
        </a:p>
      </dgm:t>
    </dgm:pt>
    <dgm:pt modelId="{33ADE74C-2465-4375-81F6-B0428AE9DE98}" type="parTrans" cxnId="{4976AAED-E713-42E1-9FD6-324361201098}">
      <dgm:prSet/>
      <dgm:spPr/>
      <dgm:t>
        <a:bodyPr/>
        <a:lstStyle/>
        <a:p>
          <a:endParaRPr lang="es-CR" sz="1000">
            <a:latin typeface="HendersonSansW00-BasicLight" panose="02000505030000020004" pitchFamily="2" charset="0"/>
          </a:endParaRPr>
        </a:p>
      </dgm:t>
    </dgm:pt>
    <dgm:pt modelId="{9ED44014-8B75-441F-B4F3-AF22B03111FD}" type="sibTrans" cxnId="{4976AAED-E713-42E1-9FD6-324361201098}">
      <dgm:prSet/>
      <dgm:spPr/>
      <dgm:t>
        <a:bodyPr/>
        <a:lstStyle/>
        <a:p>
          <a:endParaRPr lang="es-CR" sz="1000">
            <a:latin typeface="HendersonSansW00-BasicLight" panose="02000505030000020004" pitchFamily="2" charset="0"/>
          </a:endParaRPr>
        </a:p>
      </dgm:t>
    </dgm:pt>
    <dgm:pt modelId="{2831F9CB-A3BA-4937-9EE2-CAD1505A3287}">
      <dgm:prSet phldrT="[Texto]" custT="1"/>
      <dgm:spPr/>
      <dgm:t>
        <a:bodyPr/>
        <a:lstStyle/>
        <a:p>
          <a:pPr marL="0" lvl="0" indent="0" algn="just" defTabSz="400050">
            <a:lnSpc>
              <a:spcPct val="90000"/>
            </a:lnSpc>
            <a:spcBef>
              <a:spcPct val="0"/>
            </a:spcBef>
            <a:spcAft>
              <a:spcPct val="35000"/>
            </a:spcAft>
            <a:buNone/>
          </a:pPr>
          <a:r>
            <a:rPr lang="es-CR" sz="1000" kern="1200">
              <a:latin typeface="HendersonSansW00-BasicLight" panose="02000505030000020004" pitchFamily="2" charset="0"/>
              <a:ea typeface="+mn-ea"/>
              <a:cs typeface="Arial"/>
            </a:rPr>
            <a:t>Elaborar un plan de trabajo que integre distintas áreas a abordar en el proceso de expropiaciones, de manera tal que permita llevar un proceso ordenado, productivo, cumpliendo las programaciones realizadas y respondiendo bien ante cambios no esperados (riesgos, análisis de costos de los terrenos a expropiar actualizados cada mes, seguimiento a temas judiciales, recursos disponibles, entre otros).</a:t>
          </a:r>
        </a:p>
      </dgm:t>
    </dgm:pt>
    <dgm:pt modelId="{65563B2A-9702-42C0-B97F-9C6D6809FDE5}" type="parTrans" cxnId="{32208DC9-633C-40C9-B873-DD68E4D65121}">
      <dgm:prSet/>
      <dgm:spPr/>
      <dgm:t>
        <a:bodyPr/>
        <a:lstStyle/>
        <a:p>
          <a:endParaRPr lang="es-CR" sz="1000">
            <a:latin typeface="HendersonSansW00-BasicLight" panose="02000505030000020004" pitchFamily="2" charset="0"/>
          </a:endParaRPr>
        </a:p>
      </dgm:t>
    </dgm:pt>
    <dgm:pt modelId="{E7CCC1F3-2CD0-4C3D-91E5-6ACC92F0383C}" type="sibTrans" cxnId="{32208DC9-633C-40C9-B873-DD68E4D65121}">
      <dgm:prSet/>
      <dgm:spPr/>
      <dgm:t>
        <a:bodyPr/>
        <a:lstStyle/>
        <a:p>
          <a:endParaRPr lang="es-CR" sz="1000">
            <a:latin typeface="HendersonSansW00-BasicLight" panose="02000505030000020004" pitchFamily="2" charset="0"/>
          </a:endParaRPr>
        </a:p>
      </dgm:t>
    </dgm:pt>
    <dgm:pt modelId="{42C3498B-FB82-412F-B48C-B007FE929519}">
      <dgm:prSet phldrT="[Texto]" custT="1"/>
      <dgm:spPr/>
      <dgm:t>
        <a:bodyPr/>
        <a:lstStyle/>
        <a:p>
          <a:pPr algn="just"/>
          <a:r>
            <a:rPr lang="es-CR" sz="1000" kern="1200">
              <a:latin typeface="HendersonSansW00-BasicLight" panose="02000505030000020004" pitchFamily="2" charset="0"/>
              <a:ea typeface="+mn-ea"/>
              <a:cs typeface="Arial"/>
            </a:rPr>
            <a:t>Mantener una buena comunicación con el MAG, de manera tal que, cada año se presupuesten oportunamente los recursos de la Contrapartida que vaya a requerir el Proyecto, según su disponible, y así atender temas de expropiaciones y personal para la DIGEP.</a:t>
          </a:r>
        </a:p>
      </dgm:t>
    </dgm:pt>
    <dgm:pt modelId="{E549619E-7A90-4302-83E1-1E122AE8955B}" type="parTrans" cxnId="{9E4BC749-40E2-41EB-8628-5150E34699FB}">
      <dgm:prSet/>
      <dgm:spPr/>
      <dgm:t>
        <a:bodyPr/>
        <a:lstStyle/>
        <a:p>
          <a:endParaRPr lang="es-CR" sz="1000">
            <a:latin typeface="HendersonSansW00-BasicLight" panose="02000505030000020004" pitchFamily="2" charset="0"/>
          </a:endParaRPr>
        </a:p>
      </dgm:t>
    </dgm:pt>
    <dgm:pt modelId="{C8DCDEAD-A352-4E14-BA43-20D3EC82689E}" type="sibTrans" cxnId="{9E4BC749-40E2-41EB-8628-5150E34699FB}">
      <dgm:prSet/>
      <dgm:spPr/>
      <dgm:t>
        <a:bodyPr/>
        <a:lstStyle/>
        <a:p>
          <a:endParaRPr lang="es-CR" sz="1000">
            <a:latin typeface="HendersonSansW00-BasicLight" panose="02000505030000020004" pitchFamily="2" charset="0"/>
          </a:endParaRPr>
        </a:p>
      </dgm:t>
    </dgm:pt>
    <dgm:pt modelId="{DD50C61E-58BC-4839-84EC-134DC1A72B04}" type="pres">
      <dgm:prSet presAssocID="{3C40586F-ACF6-423D-B5F8-EDE561322D05}" presName="linear" presStyleCnt="0">
        <dgm:presLayoutVars>
          <dgm:dir/>
          <dgm:animLvl val="lvl"/>
          <dgm:resizeHandles val="exact"/>
        </dgm:presLayoutVars>
      </dgm:prSet>
      <dgm:spPr/>
    </dgm:pt>
    <dgm:pt modelId="{D7919DDF-673F-4E9D-9A81-B83F19705483}" type="pres">
      <dgm:prSet presAssocID="{42C3498B-FB82-412F-B48C-B007FE929519}" presName="parentLin" presStyleCnt="0"/>
      <dgm:spPr/>
    </dgm:pt>
    <dgm:pt modelId="{7F412558-C401-4748-9457-2F53EEFEEB25}" type="pres">
      <dgm:prSet presAssocID="{42C3498B-FB82-412F-B48C-B007FE929519}" presName="parentLeftMargin" presStyleLbl="node1" presStyleIdx="0" presStyleCnt="3"/>
      <dgm:spPr/>
    </dgm:pt>
    <dgm:pt modelId="{F4C18B61-9915-457A-8521-3F9744786732}" type="pres">
      <dgm:prSet presAssocID="{42C3498B-FB82-412F-B48C-B007FE929519}" presName="parentText" presStyleLbl="node1" presStyleIdx="0" presStyleCnt="3" custScaleX="109705" custScaleY="102557">
        <dgm:presLayoutVars>
          <dgm:chMax val="0"/>
          <dgm:bulletEnabled val="1"/>
        </dgm:presLayoutVars>
      </dgm:prSet>
      <dgm:spPr/>
    </dgm:pt>
    <dgm:pt modelId="{9D717C61-52DA-44BB-BD33-BB987A4D6A7A}" type="pres">
      <dgm:prSet presAssocID="{42C3498B-FB82-412F-B48C-B007FE929519}" presName="negativeSpace" presStyleCnt="0"/>
      <dgm:spPr/>
    </dgm:pt>
    <dgm:pt modelId="{6DAA4696-9AEE-4CEE-8318-4D54308C5DA9}" type="pres">
      <dgm:prSet presAssocID="{42C3498B-FB82-412F-B48C-B007FE929519}" presName="childText" presStyleLbl="conFgAcc1" presStyleIdx="0" presStyleCnt="3">
        <dgm:presLayoutVars>
          <dgm:bulletEnabled val="1"/>
        </dgm:presLayoutVars>
      </dgm:prSet>
      <dgm:spPr/>
    </dgm:pt>
    <dgm:pt modelId="{D9FCC92C-EB6F-4B86-BD86-BD32473B4F36}" type="pres">
      <dgm:prSet presAssocID="{C8DCDEAD-A352-4E14-BA43-20D3EC82689E}" presName="spaceBetweenRectangles" presStyleCnt="0"/>
      <dgm:spPr/>
    </dgm:pt>
    <dgm:pt modelId="{7ACE0083-CE86-49B2-B078-157083569D62}" type="pres">
      <dgm:prSet presAssocID="{4829B0CB-9EC7-415F-B41B-0696317B3394}" presName="parentLin" presStyleCnt="0"/>
      <dgm:spPr/>
    </dgm:pt>
    <dgm:pt modelId="{506D9D64-3572-47A3-B9E1-DB6F69485892}" type="pres">
      <dgm:prSet presAssocID="{4829B0CB-9EC7-415F-B41B-0696317B3394}" presName="parentLeftMargin" presStyleLbl="node1" presStyleIdx="0" presStyleCnt="3"/>
      <dgm:spPr/>
    </dgm:pt>
    <dgm:pt modelId="{59BEE53A-B5B8-4581-9B27-585367FBB29B}" type="pres">
      <dgm:prSet presAssocID="{4829B0CB-9EC7-415F-B41B-0696317B3394}" presName="parentText" presStyleLbl="node1" presStyleIdx="1" presStyleCnt="3" custScaleX="109705" custScaleY="102557">
        <dgm:presLayoutVars>
          <dgm:chMax val="0"/>
          <dgm:bulletEnabled val="1"/>
        </dgm:presLayoutVars>
      </dgm:prSet>
      <dgm:spPr/>
    </dgm:pt>
    <dgm:pt modelId="{04252AD9-2CE1-44CC-A611-8955A8398625}" type="pres">
      <dgm:prSet presAssocID="{4829B0CB-9EC7-415F-B41B-0696317B3394}" presName="negativeSpace" presStyleCnt="0"/>
      <dgm:spPr/>
    </dgm:pt>
    <dgm:pt modelId="{4F639BE9-25A8-4663-8021-8A7819E3E27A}" type="pres">
      <dgm:prSet presAssocID="{4829B0CB-9EC7-415F-B41B-0696317B3394}" presName="childText" presStyleLbl="conFgAcc1" presStyleIdx="1" presStyleCnt="3">
        <dgm:presLayoutVars>
          <dgm:bulletEnabled val="1"/>
        </dgm:presLayoutVars>
      </dgm:prSet>
      <dgm:spPr/>
    </dgm:pt>
    <dgm:pt modelId="{B0FD0E66-03B0-487E-8B89-9912456FCC89}" type="pres">
      <dgm:prSet presAssocID="{9ED44014-8B75-441F-B4F3-AF22B03111FD}" presName="spaceBetweenRectangles" presStyleCnt="0"/>
      <dgm:spPr/>
    </dgm:pt>
    <dgm:pt modelId="{71EEAFAF-8D22-43F5-BED8-A34683E84F23}" type="pres">
      <dgm:prSet presAssocID="{2831F9CB-A3BA-4937-9EE2-CAD1505A3287}" presName="parentLin" presStyleCnt="0"/>
      <dgm:spPr/>
    </dgm:pt>
    <dgm:pt modelId="{1CFE2F5B-8294-4FF7-A944-A8C85D65150F}" type="pres">
      <dgm:prSet presAssocID="{2831F9CB-A3BA-4937-9EE2-CAD1505A3287}" presName="parentLeftMargin" presStyleLbl="node1" presStyleIdx="1" presStyleCnt="3"/>
      <dgm:spPr/>
    </dgm:pt>
    <dgm:pt modelId="{77A9D52F-1D2C-452B-ABA0-6068E5C623F6}" type="pres">
      <dgm:prSet presAssocID="{2831F9CB-A3BA-4937-9EE2-CAD1505A3287}" presName="parentText" presStyleLbl="node1" presStyleIdx="2" presStyleCnt="3" custScaleX="109705" custScaleY="102557">
        <dgm:presLayoutVars>
          <dgm:chMax val="0"/>
          <dgm:bulletEnabled val="1"/>
        </dgm:presLayoutVars>
      </dgm:prSet>
      <dgm:spPr/>
    </dgm:pt>
    <dgm:pt modelId="{1CF2DE45-478F-44CE-9E82-7608B915422A}" type="pres">
      <dgm:prSet presAssocID="{2831F9CB-A3BA-4937-9EE2-CAD1505A3287}" presName="negativeSpace" presStyleCnt="0"/>
      <dgm:spPr/>
    </dgm:pt>
    <dgm:pt modelId="{BF0630AA-059D-4076-A295-DF33FA7EE506}" type="pres">
      <dgm:prSet presAssocID="{2831F9CB-A3BA-4937-9EE2-CAD1505A3287}" presName="childText" presStyleLbl="conFgAcc1" presStyleIdx="2" presStyleCnt="3">
        <dgm:presLayoutVars>
          <dgm:bulletEnabled val="1"/>
        </dgm:presLayoutVars>
      </dgm:prSet>
      <dgm:spPr/>
    </dgm:pt>
  </dgm:ptLst>
  <dgm:cxnLst>
    <dgm:cxn modelId="{BB35EC00-AE46-4305-BB35-0578B978EDC7}" type="presOf" srcId="{2831F9CB-A3BA-4937-9EE2-CAD1505A3287}" destId="{1CFE2F5B-8294-4FF7-A944-A8C85D65150F}" srcOrd="0" destOrd="0" presId="urn:microsoft.com/office/officeart/2005/8/layout/list1"/>
    <dgm:cxn modelId="{9E4BC749-40E2-41EB-8628-5150E34699FB}" srcId="{3C40586F-ACF6-423D-B5F8-EDE561322D05}" destId="{42C3498B-FB82-412F-B48C-B007FE929519}" srcOrd="0" destOrd="0" parTransId="{E549619E-7A90-4302-83E1-1E122AE8955B}" sibTransId="{C8DCDEAD-A352-4E14-BA43-20D3EC82689E}"/>
    <dgm:cxn modelId="{D322BE70-3D44-4478-81B5-44852E55BA66}" type="presOf" srcId="{2831F9CB-A3BA-4937-9EE2-CAD1505A3287}" destId="{77A9D52F-1D2C-452B-ABA0-6068E5C623F6}" srcOrd="1" destOrd="0" presId="urn:microsoft.com/office/officeart/2005/8/layout/list1"/>
    <dgm:cxn modelId="{B09CC356-4940-429A-862F-AE0175E3AAB3}" type="presOf" srcId="{3C40586F-ACF6-423D-B5F8-EDE561322D05}" destId="{DD50C61E-58BC-4839-84EC-134DC1A72B04}" srcOrd="0" destOrd="0" presId="urn:microsoft.com/office/officeart/2005/8/layout/list1"/>
    <dgm:cxn modelId="{E7616EC8-9DC3-4973-9440-5ECBB1123655}" type="presOf" srcId="{42C3498B-FB82-412F-B48C-B007FE929519}" destId="{F4C18B61-9915-457A-8521-3F9744786732}" srcOrd="1" destOrd="0" presId="urn:microsoft.com/office/officeart/2005/8/layout/list1"/>
    <dgm:cxn modelId="{32208DC9-633C-40C9-B873-DD68E4D65121}" srcId="{3C40586F-ACF6-423D-B5F8-EDE561322D05}" destId="{2831F9CB-A3BA-4937-9EE2-CAD1505A3287}" srcOrd="2" destOrd="0" parTransId="{65563B2A-9702-42C0-B97F-9C6D6809FDE5}" sibTransId="{E7CCC1F3-2CD0-4C3D-91E5-6ACC92F0383C}"/>
    <dgm:cxn modelId="{7CB0D8E4-88FE-45A2-BC72-E859FC7A2C62}" type="presOf" srcId="{42C3498B-FB82-412F-B48C-B007FE929519}" destId="{7F412558-C401-4748-9457-2F53EEFEEB25}" srcOrd="0" destOrd="0" presId="urn:microsoft.com/office/officeart/2005/8/layout/list1"/>
    <dgm:cxn modelId="{63D20FE8-DAD1-4AB4-91EE-ECF993501F9F}" type="presOf" srcId="{4829B0CB-9EC7-415F-B41B-0696317B3394}" destId="{59BEE53A-B5B8-4581-9B27-585367FBB29B}" srcOrd="1" destOrd="0" presId="urn:microsoft.com/office/officeart/2005/8/layout/list1"/>
    <dgm:cxn modelId="{4976AAED-E713-42E1-9FD6-324361201098}" srcId="{3C40586F-ACF6-423D-B5F8-EDE561322D05}" destId="{4829B0CB-9EC7-415F-B41B-0696317B3394}" srcOrd="1" destOrd="0" parTransId="{33ADE74C-2465-4375-81F6-B0428AE9DE98}" sibTransId="{9ED44014-8B75-441F-B4F3-AF22B03111FD}"/>
    <dgm:cxn modelId="{AD755EF3-F7F1-4C6B-8411-902764B8A99F}" type="presOf" srcId="{4829B0CB-9EC7-415F-B41B-0696317B3394}" destId="{506D9D64-3572-47A3-B9E1-DB6F69485892}" srcOrd="0" destOrd="0" presId="urn:microsoft.com/office/officeart/2005/8/layout/list1"/>
    <dgm:cxn modelId="{78819CAD-44FD-49F4-A383-6891E66C33C7}" type="presParOf" srcId="{DD50C61E-58BC-4839-84EC-134DC1A72B04}" destId="{D7919DDF-673F-4E9D-9A81-B83F19705483}" srcOrd="0" destOrd="0" presId="urn:microsoft.com/office/officeart/2005/8/layout/list1"/>
    <dgm:cxn modelId="{14164445-2202-4775-8750-B3C9BF8E0A05}" type="presParOf" srcId="{D7919DDF-673F-4E9D-9A81-B83F19705483}" destId="{7F412558-C401-4748-9457-2F53EEFEEB25}" srcOrd="0" destOrd="0" presId="urn:microsoft.com/office/officeart/2005/8/layout/list1"/>
    <dgm:cxn modelId="{7B94CAE3-79B7-46C4-90BB-EC808974C455}" type="presParOf" srcId="{D7919DDF-673F-4E9D-9A81-B83F19705483}" destId="{F4C18B61-9915-457A-8521-3F9744786732}" srcOrd="1" destOrd="0" presId="urn:microsoft.com/office/officeart/2005/8/layout/list1"/>
    <dgm:cxn modelId="{BE9BA514-0BA0-42C4-8B28-92350C9B175B}" type="presParOf" srcId="{DD50C61E-58BC-4839-84EC-134DC1A72B04}" destId="{9D717C61-52DA-44BB-BD33-BB987A4D6A7A}" srcOrd="1" destOrd="0" presId="urn:microsoft.com/office/officeart/2005/8/layout/list1"/>
    <dgm:cxn modelId="{06A6DDF7-E109-4950-8ADF-1CE35281EFB5}" type="presParOf" srcId="{DD50C61E-58BC-4839-84EC-134DC1A72B04}" destId="{6DAA4696-9AEE-4CEE-8318-4D54308C5DA9}" srcOrd="2" destOrd="0" presId="urn:microsoft.com/office/officeart/2005/8/layout/list1"/>
    <dgm:cxn modelId="{883ED02A-B097-43BD-82EB-D6C00A33FBDC}" type="presParOf" srcId="{DD50C61E-58BC-4839-84EC-134DC1A72B04}" destId="{D9FCC92C-EB6F-4B86-BD86-BD32473B4F36}" srcOrd="3" destOrd="0" presId="urn:microsoft.com/office/officeart/2005/8/layout/list1"/>
    <dgm:cxn modelId="{F93602F2-7591-4210-8E52-FA04B95982C9}" type="presParOf" srcId="{DD50C61E-58BC-4839-84EC-134DC1A72B04}" destId="{7ACE0083-CE86-49B2-B078-157083569D62}" srcOrd="4" destOrd="0" presId="urn:microsoft.com/office/officeart/2005/8/layout/list1"/>
    <dgm:cxn modelId="{8500ACFE-51D8-43C5-8D29-FBDCC40CA747}" type="presParOf" srcId="{7ACE0083-CE86-49B2-B078-157083569D62}" destId="{506D9D64-3572-47A3-B9E1-DB6F69485892}" srcOrd="0" destOrd="0" presId="urn:microsoft.com/office/officeart/2005/8/layout/list1"/>
    <dgm:cxn modelId="{B3F9B990-00EF-4B8B-B68A-02795C22C0E1}" type="presParOf" srcId="{7ACE0083-CE86-49B2-B078-157083569D62}" destId="{59BEE53A-B5B8-4581-9B27-585367FBB29B}" srcOrd="1" destOrd="0" presId="urn:microsoft.com/office/officeart/2005/8/layout/list1"/>
    <dgm:cxn modelId="{645D27D9-3F3A-41F9-A89B-BDA8350E61C5}" type="presParOf" srcId="{DD50C61E-58BC-4839-84EC-134DC1A72B04}" destId="{04252AD9-2CE1-44CC-A611-8955A8398625}" srcOrd="5" destOrd="0" presId="urn:microsoft.com/office/officeart/2005/8/layout/list1"/>
    <dgm:cxn modelId="{438CA1B6-ED4F-468D-9F21-B77DDC836D96}" type="presParOf" srcId="{DD50C61E-58BC-4839-84EC-134DC1A72B04}" destId="{4F639BE9-25A8-4663-8021-8A7819E3E27A}" srcOrd="6" destOrd="0" presId="urn:microsoft.com/office/officeart/2005/8/layout/list1"/>
    <dgm:cxn modelId="{1FE83DC3-2AD0-4D1B-98CD-CD34AE2BDA68}" type="presParOf" srcId="{DD50C61E-58BC-4839-84EC-134DC1A72B04}" destId="{B0FD0E66-03B0-487E-8B89-9912456FCC89}" srcOrd="7" destOrd="0" presId="urn:microsoft.com/office/officeart/2005/8/layout/list1"/>
    <dgm:cxn modelId="{F888440A-689D-415F-8931-ECDAA03DA08F}" type="presParOf" srcId="{DD50C61E-58BC-4839-84EC-134DC1A72B04}" destId="{71EEAFAF-8D22-43F5-BED8-A34683E84F23}" srcOrd="8" destOrd="0" presId="urn:microsoft.com/office/officeart/2005/8/layout/list1"/>
    <dgm:cxn modelId="{80AACA25-980B-4314-8E1D-04528EB20517}" type="presParOf" srcId="{71EEAFAF-8D22-43F5-BED8-A34683E84F23}" destId="{1CFE2F5B-8294-4FF7-A944-A8C85D65150F}" srcOrd="0" destOrd="0" presId="urn:microsoft.com/office/officeart/2005/8/layout/list1"/>
    <dgm:cxn modelId="{8DB70142-908F-443D-A014-1963F59E3BFF}" type="presParOf" srcId="{71EEAFAF-8D22-43F5-BED8-A34683E84F23}" destId="{77A9D52F-1D2C-452B-ABA0-6068E5C623F6}" srcOrd="1" destOrd="0" presId="urn:microsoft.com/office/officeart/2005/8/layout/list1"/>
    <dgm:cxn modelId="{D9D9909B-F005-437E-A629-38C33BFC91FD}" type="presParOf" srcId="{DD50C61E-58BC-4839-84EC-134DC1A72B04}" destId="{1CF2DE45-478F-44CE-9E82-7608B915422A}" srcOrd="9" destOrd="0" presId="urn:microsoft.com/office/officeart/2005/8/layout/list1"/>
    <dgm:cxn modelId="{90B2C1E9-1B02-4937-AB8B-AC07148536D8}" type="presParOf" srcId="{DD50C61E-58BC-4839-84EC-134DC1A72B04}" destId="{BF0630AA-059D-4076-A295-DF33FA7EE50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D9B83-99C1-4287-809A-C08712636128}">
      <dsp:nvSpPr>
        <dsp:cNvPr id="0" name=""/>
        <dsp:cNvSpPr/>
      </dsp:nvSpPr>
      <dsp:spPr>
        <a:xfrm>
          <a:off x="118992" y="205255"/>
          <a:ext cx="2846069" cy="88939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2418" tIns="38100" rIns="38100" bIns="3810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rPr>
            <a:t>Retrasos en el proceso de adquisición del derecho de vía (expropiaciones)</a:t>
          </a:r>
        </a:p>
      </dsp:txBody>
      <dsp:txXfrm>
        <a:off x="118992" y="205255"/>
        <a:ext cx="2846069" cy="889396"/>
      </dsp:txXfrm>
    </dsp:sp>
    <dsp:sp modelId="{36070FB7-1452-4A8D-B5EA-03A335FF3DBB}">
      <dsp:nvSpPr>
        <dsp:cNvPr id="0" name=""/>
        <dsp:cNvSpPr/>
      </dsp:nvSpPr>
      <dsp:spPr>
        <a:xfrm>
          <a:off x="406" y="76787"/>
          <a:ext cx="622577" cy="9338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8000" r="-68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634E3-D4EC-41A6-B015-6F04E3B6B5D8}">
      <dsp:nvSpPr>
        <dsp:cNvPr id="0" name=""/>
        <dsp:cNvSpPr/>
      </dsp:nvSpPr>
      <dsp:spPr>
        <a:xfrm>
          <a:off x="3249523" y="205255"/>
          <a:ext cx="2846069" cy="88939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2418" tIns="38100" rIns="38100" bIns="3810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rPr>
            <a:t>Rediseños que afectan el cumplimiento de los plazos de ejecución de obras</a:t>
          </a:r>
        </a:p>
      </dsp:txBody>
      <dsp:txXfrm>
        <a:off x="3249523" y="205255"/>
        <a:ext cx="2846069" cy="889396"/>
      </dsp:txXfrm>
    </dsp:sp>
    <dsp:sp modelId="{96967D9F-80E0-4D5C-BCF9-9AADAC650090}">
      <dsp:nvSpPr>
        <dsp:cNvPr id="0" name=""/>
        <dsp:cNvSpPr/>
      </dsp:nvSpPr>
      <dsp:spPr>
        <a:xfrm>
          <a:off x="3130937" y="76787"/>
          <a:ext cx="622577" cy="93386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F4B8E-CF8A-4B3D-A822-C61B2864AED7}">
      <dsp:nvSpPr>
        <dsp:cNvPr id="0" name=""/>
        <dsp:cNvSpPr/>
      </dsp:nvSpPr>
      <dsp:spPr>
        <a:xfrm>
          <a:off x="118992" y="1324907"/>
          <a:ext cx="2846069" cy="88939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2418" tIns="38100" rIns="38100" bIns="3810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rPr>
            <a:t>Modificación en el alcance del proyecto</a:t>
          </a:r>
        </a:p>
      </dsp:txBody>
      <dsp:txXfrm>
        <a:off x="118992" y="1324907"/>
        <a:ext cx="2846069" cy="889396"/>
      </dsp:txXfrm>
    </dsp:sp>
    <dsp:sp modelId="{062F674B-E2A0-4A43-A2DC-C3F3C2BA7E1B}">
      <dsp:nvSpPr>
        <dsp:cNvPr id="0" name=""/>
        <dsp:cNvSpPr/>
      </dsp:nvSpPr>
      <dsp:spPr>
        <a:xfrm>
          <a:off x="406" y="1196439"/>
          <a:ext cx="622577" cy="93386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612A4-5F37-4617-94D1-048D87C7FFFF}">
      <dsp:nvSpPr>
        <dsp:cNvPr id="0" name=""/>
        <dsp:cNvSpPr/>
      </dsp:nvSpPr>
      <dsp:spPr>
        <a:xfrm>
          <a:off x="3249523" y="1324907"/>
          <a:ext cx="2846069" cy="88939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2418" tIns="38100" rIns="38100" bIns="3810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rPr>
            <a:t>Incumplimientos del contratista</a:t>
          </a:r>
        </a:p>
      </dsp:txBody>
      <dsp:txXfrm>
        <a:off x="3249523" y="1324907"/>
        <a:ext cx="2846069" cy="889396"/>
      </dsp:txXfrm>
    </dsp:sp>
    <dsp:sp modelId="{83DFECE0-A9E0-46D3-AB70-2B82F56534CD}">
      <dsp:nvSpPr>
        <dsp:cNvPr id="0" name=""/>
        <dsp:cNvSpPr/>
      </dsp:nvSpPr>
      <dsp:spPr>
        <a:xfrm>
          <a:off x="3130937" y="1196439"/>
          <a:ext cx="622577" cy="93386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4000" r="-4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26573-46EA-435E-A359-7AC3788BBD37}">
      <dsp:nvSpPr>
        <dsp:cNvPr id="0" name=""/>
        <dsp:cNvSpPr/>
      </dsp:nvSpPr>
      <dsp:spPr>
        <a:xfrm>
          <a:off x="118992" y="2444559"/>
          <a:ext cx="2846069" cy="88939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2418" tIns="38100" rIns="38100" bIns="3810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rPr>
            <a:t>Atrasos en la obtención de permisos</a:t>
          </a:r>
        </a:p>
      </dsp:txBody>
      <dsp:txXfrm>
        <a:off x="118992" y="2444559"/>
        <a:ext cx="2846069" cy="889396"/>
      </dsp:txXfrm>
    </dsp:sp>
    <dsp:sp modelId="{34F46BA7-EDEF-4308-91CC-CA51C7E93143}">
      <dsp:nvSpPr>
        <dsp:cNvPr id="0" name=""/>
        <dsp:cNvSpPr/>
      </dsp:nvSpPr>
      <dsp:spPr>
        <a:xfrm>
          <a:off x="406" y="2316091"/>
          <a:ext cx="622577" cy="933866"/>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E0E45-46FD-4FB4-B20A-0E2A527938BF}">
      <dsp:nvSpPr>
        <dsp:cNvPr id="0" name=""/>
        <dsp:cNvSpPr/>
      </dsp:nvSpPr>
      <dsp:spPr>
        <a:xfrm>
          <a:off x="3249523" y="2444559"/>
          <a:ext cx="2846069" cy="889396"/>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2418" tIns="38100" rIns="38100" bIns="3810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rPr>
            <a:t>Atrasos en los procesos de contratación de obras</a:t>
          </a:r>
        </a:p>
      </dsp:txBody>
      <dsp:txXfrm>
        <a:off x="3249523" y="2444559"/>
        <a:ext cx="2846069" cy="889396"/>
      </dsp:txXfrm>
    </dsp:sp>
    <dsp:sp modelId="{5EA44024-7D8D-4A87-A5D2-112D1269C9A8}">
      <dsp:nvSpPr>
        <dsp:cNvPr id="0" name=""/>
        <dsp:cNvSpPr/>
      </dsp:nvSpPr>
      <dsp:spPr>
        <a:xfrm>
          <a:off x="3130937" y="2316091"/>
          <a:ext cx="622577" cy="933866"/>
        </a:xfrm>
        <a:prstGeom prst="rect">
          <a:avLst/>
        </a:prstGeom>
        <a:blipFill rotWithShape="1">
          <a:blip xmlns:r="http://schemas.openxmlformats.org/officeDocument/2006/relationships" r:embed="rId6"/>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D9B83-99C1-4287-809A-C08712636128}">
      <dsp:nvSpPr>
        <dsp:cNvPr id="0" name=""/>
        <dsp:cNvSpPr/>
      </dsp:nvSpPr>
      <dsp:spPr>
        <a:xfrm>
          <a:off x="307159" y="922142"/>
          <a:ext cx="7371834" cy="23036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0372" tIns="41910" rIns="41910" bIns="41910" numCol="1" spcCol="1270" anchor="t" anchorCtr="0">
          <a:noAutofit/>
        </a:bodyPr>
        <a:lstStyle/>
        <a:p>
          <a:pPr marL="0" lvl="0" indent="0" algn="l" defTabSz="444500">
            <a:lnSpc>
              <a:spcPct val="90000"/>
            </a:lnSpc>
            <a:spcBef>
              <a:spcPct val="0"/>
            </a:spcBef>
            <a:spcAft>
              <a:spcPct val="35000"/>
            </a:spcAft>
            <a:buNone/>
          </a:pPr>
          <a:endParaRPr lang="es-CR" sz="1050" b="1" kern="1200">
            <a:solidFill>
              <a:schemeClr val="tx1">
                <a:lumMod val="65000"/>
                <a:lumOff val="35000"/>
              </a:schemeClr>
            </a:solidFill>
            <a:latin typeface="HendersonSansW00-BasicLight" panose="02000505030000020004" pitchFamily="2" charset="0"/>
            <a:ea typeface="+mn-ea"/>
            <a:cs typeface="Arial"/>
          </a:endParaRPr>
        </a:p>
        <a:p>
          <a:pPr marL="0" lvl="0" indent="0" algn="l" defTabSz="444500">
            <a:lnSpc>
              <a:spcPct val="90000"/>
            </a:lnSpc>
            <a:spcBef>
              <a:spcPct val="0"/>
            </a:spcBef>
            <a:spcAft>
              <a:spcPct val="35000"/>
            </a:spcAft>
            <a:buNone/>
          </a:pPr>
          <a:r>
            <a:rPr lang="es-CR" sz="1050" b="1" kern="1200">
              <a:solidFill>
                <a:schemeClr val="tx1">
                  <a:lumMod val="65000"/>
                  <a:lumOff val="35000"/>
                </a:schemeClr>
              </a:solidFill>
              <a:latin typeface="HendersonSansW00-BasicLight" panose="02000505030000020004" pitchFamily="2" charset="0"/>
              <a:ea typeface="+mn-ea"/>
              <a:cs typeface="Arial"/>
            </a:rPr>
            <a:t>Tiempo y planificación</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000" kern="1200">
              <a:solidFill>
                <a:schemeClr val="tx1">
                  <a:lumMod val="65000"/>
                  <a:lumOff val="35000"/>
                </a:schemeClr>
              </a:solidFill>
              <a:latin typeface="HendersonSansW00-BasicLight" panose="02000505030000020004" pitchFamily="2" charset="0"/>
              <a:ea typeface="+mn-ea"/>
              <a:cs typeface="Arial"/>
            </a:rPr>
            <a:t>Mejorar uso del tiempo para ejecución de Proyectos.</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000" kern="1200">
              <a:solidFill>
                <a:schemeClr val="tx1">
                  <a:lumMod val="65000"/>
                  <a:lumOff val="35000"/>
                </a:schemeClr>
              </a:solidFill>
              <a:latin typeface="HendersonSansW00-BasicLight" panose="02000505030000020004" pitchFamily="2" charset="0"/>
              <a:ea typeface="+mn-ea"/>
              <a:cs typeface="Arial"/>
            </a:rPr>
            <a:t>Borinquen I: Plazo extenso para ejecutar Proyecto.</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000" kern="1200">
              <a:solidFill>
                <a:schemeClr val="tx1">
                  <a:lumMod val="65000"/>
                  <a:lumOff val="35000"/>
                </a:schemeClr>
              </a:solidFill>
              <a:latin typeface="HendersonSansW00-BasicLight" panose="02000505030000020004" pitchFamily="2" charset="0"/>
              <a:ea typeface="+mn-ea"/>
              <a:cs typeface="Arial"/>
            </a:rPr>
            <a:t>Programa 3589: </a:t>
          </a:r>
          <a:r>
            <a:rPr lang="es-CR" sz="1000" kern="1200">
              <a:solidFill>
                <a:prstClr val="black">
                  <a:lumMod val="65000"/>
                  <a:lumOff val="35000"/>
                </a:prstClr>
              </a:solidFill>
              <a:latin typeface="HendersonSansW00-BasicLight" panose="02000505030000020004" pitchFamily="2" charset="0"/>
              <a:ea typeface="+mn-ea"/>
              <a:cs typeface="Arial"/>
            </a:rPr>
            <a:t>Plazo extenso para la replanificación interna del Programa durante el 2021. Además, demoras en publicación carteles de licitación y plazo de ejecución próximo a vencerse (febrero 2024).</a:t>
          </a:r>
        </a:p>
      </dsp:txBody>
      <dsp:txXfrm>
        <a:off x="307159" y="922142"/>
        <a:ext cx="7371834" cy="2303698"/>
      </dsp:txXfrm>
    </dsp:sp>
    <dsp:sp modelId="{36070FB7-1452-4A8D-B5EA-03A335FF3DBB}">
      <dsp:nvSpPr>
        <dsp:cNvPr id="0" name=""/>
        <dsp:cNvSpPr/>
      </dsp:nvSpPr>
      <dsp:spPr>
        <a:xfrm>
          <a:off x="0" y="589386"/>
          <a:ext cx="1612588" cy="2418883"/>
        </a:xfrm>
        <a:prstGeom prst="rect">
          <a:avLst/>
        </a:prstGeom>
        <a:solidFill>
          <a:schemeClr val="dk2">
            <a:tint val="40000"/>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4696-9AEE-4CEE-8318-4D54308C5DA9}">
      <dsp:nvSpPr>
        <dsp:cNvPr id="0" name=""/>
        <dsp:cNvSpPr/>
      </dsp:nvSpPr>
      <dsp:spPr>
        <a:xfrm>
          <a:off x="0" y="455945"/>
          <a:ext cx="8234741" cy="705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18B61-9915-457A-8521-3F9744786732}">
      <dsp:nvSpPr>
        <dsp:cNvPr id="0" name=""/>
        <dsp:cNvSpPr/>
      </dsp:nvSpPr>
      <dsp:spPr>
        <a:xfrm>
          <a:off x="411737" y="42665"/>
          <a:ext cx="5764318" cy="8265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ea typeface="+mn-ea"/>
              <a:cs typeface="Arial"/>
            </a:rPr>
            <a:t>Mejorar la planificación de los proyectos en desarrollo, gestionando  productivamente algunas variables como el tiempo, demanda real de obras y la continuidad de obras en el cronograma de trabajo inicial (General).</a:t>
          </a:r>
        </a:p>
      </dsp:txBody>
      <dsp:txXfrm>
        <a:off x="452086" y="83014"/>
        <a:ext cx="5683620" cy="745862"/>
      </dsp:txXfrm>
    </dsp:sp>
    <dsp:sp modelId="{4F639BE9-25A8-4663-8021-8A7819E3E27A}">
      <dsp:nvSpPr>
        <dsp:cNvPr id="0" name=""/>
        <dsp:cNvSpPr/>
      </dsp:nvSpPr>
      <dsp:spPr>
        <a:xfrm>
          <a:off x="0" y="1726026"/>
          <a:ext cx="8234741" cy="705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EE53A-B5B8-4581-9B27-585367FBB29B}">
      <dsp:nvSpPr>
        <dsp:cNvPr id="0" name=""/>
        <dsp:cNvSpPr/>
      </dsp:nvSpPr>
      <dsp:spPr>
        <a:xfrm>
          <a:off x="411737" y="1312745"/>
          <a:ext cx="5764318" cy="8265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00050">
            <a:lnSpc>
              <a:spcPct val="90000"/>
            </a:lnSpc>
            <a:spcBef>
              <a:spcPct val="0"/>
            </a:spcBef>
            <a:spcAft>
              <a:spcPct val="35000"/>
            </a:spcAft>
            <a:buNone/>
          </a:pPr>
          <a:r>
            <a:rPr lang="es-ES" sz="1000" kern="1200">
              <a:latin typeface="HendersonSansW00-BasicLight" panose="02000505030000020004" pitchFamily="2" charset="0"/>
              <a:ea typeface="+mn-ea"/>
              <a:cs typeface="Arial"/>
            </a:rPr>
            <a:t>Revisar el cronograma de trabajo y, verificar si es posible, adelantar y acelerar el uso de los recursos que tienen disponibles, de manera que se pueda concluir el Proyecto en menor tiempo (Borinquen I).</a:t>
          </a:r>
          <a:endParaRPr lang="es-CR" sz="1000" kern="1200">
            <a:latin typeface="HendersonSansW00-BasicLight" panose="02000505030000020004" pitchFamily="2" charset="0"/>
            <a:ea typeface="+mn-ea"/>
            <a:cs typeface="Arial"/>
          </a:endParaRPr>
        </a:p>
      </dsp:txBody>
      <dsp:txXfrm>
        <a:off x="452086" y="1353094"/>
        <a:ext cx="5683620" cy="745862"/>
      </dsp:txXfrm>
    </dsp:sp>
    <dsp:sp modelId="{BF0630AA-059D-4076-A295-DF33FA7EE506}">
      <dsp:nvSpPr>
        <dsp:cNvPr id="0" name=""/>
        <dsp:cNvSpPr/>
      </dsp:nvSpPr>
      <dsp:spPr>
        <a:xfrm>
          <a:off x="0" y="2996106"/>
          <a:ext cx="8234741" cy="705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9D52F-1D2C-452B-ABA0-6068E5C623F6}">
      <dsp:nvSpPr>
        <dsp:cNvPr id="0" name=""/>
        <dsp:cNvSpPr/>
      </dsp:nvSpPr>
      <dsp:spPr>
        <a:xfrm>
          <a:off x="411737" y="2582826"/>
          <a:ext cx="5764318" cy="8265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44500">
            <a:lnSpc>
              <a:spcPct val="90000"/>
            </a:lnSpc>
            <a:spcBef>
              <a:spcPct val="0"/>
            </a:spcBef>
            <a:spcAft>
              <a:spcPct val="35000"/>
            </a:spcAft>
            <a:buNone/>
          </a:pPr>
          <a:r>
            <a:rPr lang="es-ES" sz="1000" kern="1200">
              <a:latin typeface="HendersonSansW00-BasicLight" panose="02000505030000020004" pitchFamily="2" charset="0"/>
              <a:ea typeface="+mn-ea"/>
              <a:cs typeface="Arial"/>
            </a:rPr>
            <a:t>Revisar el estado real de cada una de las licitaciones y su viabilidad de ejecutarse antes que concluya el periodo de desembolsos contractual (Programa 3589).</a:t>
          </a:r>
          <a:endParaRPr lang="es-CR" sz="1000" kern="1200">
            <a:latin typeface="HendersonSansW00-BasicLight" panose="02000505030000020004" pitchFamily="2" charset="0"/>
            <a:ea typeface="+mn-ea"/>
            <a:cs typeface="Arial"/>
          </a:endParaRPr>
        </a:p>
      </dsp:txBody>
      <dsp:txXfrm>
        <a:off x="452086" y="2623175"/>
        <a:ext cx="5683620" cy="745862"/>
      </dsp:txXfrm>
    </dsp:sp>
    <dsp:sp modelId="{E7FE4358-18EB-4F91-813F-AF29403122E9}">
      <dsp:nvSpPr>
        <dsp:cNvPr id="0" name=""/>
        <dsp:cNvSpPr/>
      </dsp:nvSpPr>
      <dsp:spPr>
        <a:xfrm>
          <a:off x="0" y="4266186"/>
          <a:ext cx="8234741" cy="705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8DC29-B969-4108-8C0E-251FD6DAF272}">
      <dsp:nvSpPr>
        <dsp:cNvPr id="0" name=""/>
        <dsp:cNvSpPr/>
      </dsp:nvSpPr>
      <dsp:spPr>
        <a:xfrm>
          <a:off x="411737" y="3852906"/>
          <a:ext cx="5764318" cy="8265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00050">
            <a:lnSpc>
              <a:spcPct val="90000"/>
            </a:lnSpc>
            <a:spcBef>
              <a:spcPct val="0"/>
            </a:spcBef>
            <a:spcAft>
              <a:spcPct val="35000"/>
            </a:spcAft>
            <a:buNone/>
          </a:pPr>
          <a:r>
            <a:rPr lang="es-ES" sz="1000" kern="1200">
              <a:latin typeface="HendersonSansW00-BasicLight" panose="02000505030000020004" pitchFamily="2" charset="0"/>
              <a:ea typeface="+mn-ea"/>
              <a:cs typeface="Arial"/>
            </a:rPr>
            <a:t>Revisar, antes de que concluya el año 2023, si se usarán todos los recursos del crédito, para tomar decisiones y realizar las gestiones que se requieran en caso de rescindir algunos recursos (Programa 3589).</a:t>
          </a:r>
          <a:endParaRPr lang="es-CR" sz="1000" kern="1200">
            <a:latin typeface="HendersonSansW00-BasicLight" panose="02000505030000020004" pitchFamily="2" charset="0"/>
            <a:ea typeface="+mn-ea"/>
            <a:cs typeface="Arial"/>
          </a:endParaRPr>
        </a:p>
      </dsp:txBody>
      <dsp:txXfrm>
        <a:off x="452086" y="3893255"/>
        <a:ext cx="5683620" cy="7458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E0E45-46FD-4FB4-B20A-0E2A527938BF}">
      <dsp:nvSpPr>
        <dsp:cNvPr id="0" name=""/>
        <dsp:cNvSpPr/>
      </dsp:nvSpPr>
      <dsp:spPr>
        <a:xfrm>
          <a:off x="155104" y="773163"/>
          <a:ext cx="3657766" cy="114305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4227" tIns="41910" rIns="41910" bIns="4191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rPr>
            <a:t>Tiempos extensos del BM para la entrega de No Objeciones</a:t>
          </a:r>
        </a:p>
      </dsp:txBody>
      <dsp:txXfrm>
        <a:off x="155104" y="773163"/>
        <a:ext cx="3657766" cy="1143052"/>
      </dsp:txXfrm>
    </dsp:sp>
    <dsp:sp modelId="{5EA44024-7D8D-4A87-A5D2-112D1269C9A8}">
      <dsp:nvSpPr>
        <dsp:cNvPr id="0" name=""/>
        <dsp:cNvSpPr/>
      </dsp:nvSpPr>
      <dsp:spPr>
        <a:xfrm>
          <a:off x="2697" y="608055"/>
          <a:ext cx="800136" cy="12002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7000" r="-10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F083C6-A68C-45AE-B92B-8E43827F88FA}">
      <dsp:nvSpPr>
        <dsp:cNvPr id="0" name=""/>
        <dsp:cNvSpPr/>
      </dsp:nvSpPr>
      <dsp:spPr>
        <a:xfrm>
          <a:off x="4158409" y="773163"/>
          <a:ext cx="3657766" cy="114305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4227" tIns="41910" rIns="41910" bIns="4191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rPr>
            <a:t>Dificultades administrativas internas (Ministerio de Hacienda) generan retrasos en la firma de los COTS.</a:t>
          </a:r>
        </a:p>
      </dsp:txBody>
      <dsp:txXfrm>
        <a:off x="4158409" y="773163"/>
        <a:ext cx="3657766" cy="1143052"/>
      </dsp:txXfrm>
    </dsp:sp>
    <dsp:sp modelId="{33606796-8266-4946-A276-79C51E7D635F}">
      <dsp:nvSpPr>
        <dsp:cNvPr id="0" name=""/>
        <dsp:cNvSpPr/>
      </dsp:nvSpPr>
      <dsp:spPr>
        <a:xfrm>
          <a:off x="4006002" y="608055"/>
          <a:ext cx="800136" cy="120020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4A7BA-5933-4FD3-968D-95005F41C613}">
      <dsp:nvSpPr>
        <dsp:cNvPr id="0" name=""/>
        <dsp:cNvSpPr/>
      </dsp:nvSpPr>
      <dsp:spPr>
        <a:xfrm>
          <a:off x="155104" y="2212139"/>
          <a:ext cx="3657766" cy="114305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4227" tIns="41910" rIns="41910" bIns="4191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rPr>
            <a:t>No se cuenta con el Plan de Adquisiciones definitivo (ajustes constantes).</a:t>
          </a:r>
        </a:p>
      </dsp:txBody>
      <dsp:txXfrm>
        <a:off x="155104" y="2212139"/>
        <a:ext cx="3657766" cy="1143052"/>
      </dsp:txXfrm>
    </dsp:sp>
    <dsp:sp modelId="{BD0042D0-9FF5-4EDF-9E0B-329EF69101FF}">
      <dsp:nvSpPr>
        <dsp:cNvPr id="0" name=""/>
        <dsp:cNvSpPr/>
      </dsp:nvSpPr>
      <dsp:spPr>
        <a:xfrm>
          <a:off x="2697" y="2047031"/>
          <a:ext cx="800136" cy="120020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4000" r="-8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E4FF24-B7B1-4E35-AFCA-BFA5762D37DF}">
      <dsp:nvSpPr>
        <dsp:cNvPr id="0" name=""/>
        <dsp:cNvSpPr/>
      </dsp:nvSpPr>
      <dsp:spPr>
        <a:xfrm>
          <a:off x="4158409" y="2212139"/>
          <a:ext cx="3657766" cy="114305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4227" tIns="41910" rIns="41910" bIns="4191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rPr>
            <a:t>Dificultades para realizar pagos directos podrían afectar los pagos oportunos de los COTS y otras contrataciones.</a:t>
          </a:r>
        </a:p>
      </dsp:txBody>
      <dsp:txXfrm>
        <a:off x="4158409" y="2212139"/>
        <a:ext cx="3657766" cy="1143052"/>
      </dsp:txXfrm>
    </dsp:sp>
    <dsp:sp modelId="{0F769206-07DB-4BD4-B3ED-593DFAC2173F}">
      <dsp:nvSpPr>
        <dsp:cNvPr id="0" name=""/>
        <dsp:cNvSpPr/>
      </dsp:nvSpPr>
      <dsp:spPr>
        <a:xfrm>
          <a:off x="4006002" y="2047031"/>
          <a:ext cx="800136" cy="120020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1000" r="-51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ACB6-5606-4FC4-887C-4D2BC55CCBB6}">
      <dsp:nvSpPr>
        <dsp:cNvPr id="0" name=""/>
        <dsp:cNvSpPr/>
      </dsp:nvSpPr>
      <dsp:spPr>
        <a:xfrm>
          <a:off x="0" y="225712"/>
          <a:ext cx="8536781" cy="7623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549" tIns="229108" rIns="662549" bIns="71120" numCol="1" spcCol="1270" anchor="t" anchorCtr="0">
          <a:noAutofit/>
        </a:bodyPr>
        <a:lstStyle/>
        <a:p>
          <a:pPr marL="57150" lvl="1" indent="-57150" algn="just" defTabSz="444500">
            <a:lnSpc>
              <a:spcPct val="90000"/>
            </a:lnSpc>
            <a:spcBef>
              <a:spcPct val="0"/>
            </a:spcBef>
            <a:spcAft>
              <a:spcPct val="15000"/>
            </a:spcAft>
            <a:buChar char="•"/>
          </a:pPr>
          <a:r>
            <a:rPr lang="es-ES" sz="1000" kern="1200">
              <a:latin typeface="HendersonSansW00-BasicLight" panose="02000505030000020004" pitchFamily="2" charset="0"/>
            </a:rPr>
            <a:t>Tan pronto se cuente con los Planes de Trabajo de los COTS, ajustar el cronograma, considerando escenarios realistas respecto a otras adquisiciones clave (ejemplo: Nube y Interoperabilidad)</a:t>
          </a:r>
          <a:r>
            <a:rPr lang="es-ES" sz="1000" b="1" kern="1200">
              <a:latin typeface="HendersonSansW00-BasicLight" panose="02000505030000020004" pitchFamily="2" charset="0"/>
            </a:rPr>
            <a:t>; </a:t>
          </a:r>
          <a:endParaRPr lang="es-CR" sz="1000" b="1" kern="1200">
            <a:solidFill>
              <a:schemeClr val="tx2"/>
            </a:solidFill>
            <a:latin typeface="HendersonSansW00-BasicLight" panose="02000505030000020004" pitchFamily="2" charset="0"/>
          </a:endParaRPr>
        </a:p>
      </dsp:txBody>
      <dsp:txXfrm>
        <a:off x="0" y="225712"/>
        <a:ext cx="8536781" cy="762300"/>
      </dsp:txXfrm>
    </dsp:sp>
    <dsp:sp modelId="{1E6E7915-9CA9-4381-AEC5-698FED47A302}">
      <dsp:nvSpPr>
        <dsp:cNvPr id="0" name=""/>
        <dsp:cNvSpPr/>
      </dsp:nvSpPr>
      <dsp:spPr>
        <a:xfrm>
          <a:off x="426839" y="63352"/>
          <a:ext cx="5975746"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69" tIns="0" rIns="225869" bIns="0" numCol="1" spcCol="1270" anchor="ctr" anchorCtr="0">
          <a:noAutofit/>
        </a:bodyPr>
        <a:lstStyle/>
        <a:p>
          <a:pPr marL="0" lvl="0" indent="0" algn="l" defTabSz="444500">
            <a:lnSpc>
              <a:spcPct val="90000"/>
            </a:lnSpc>
            <a:spcBef>
              <a:spcPct val="0"/>
            </a:spcBef>
            <a:spcAft>
              <a:spcPct val="35000"/>
            </a:spcAft>
            <a:buNone/>
          </a:pPr>
          <a:r>
            <a:rPr lang="es-ES" sz="1000" kern="1200">
              <a:latin typeface="HendersonSansW00-BasicLight" panose="02000505030000020004" pitchFamily="2" charset="0"/>
            </a:rPr>
            <a:t>Cronograma del Proyecto:</a:t>
          </a:r>
          <a:endParaRPr lang="es-CR" sz="1000" b="1" kern="1200">
            <a:solidFill>
              <a:schemeClr val="tx2"/>
            </a:solidFill>
            <a:latin typeface="HendersonSansW00-BasicLight" panose="02000505030000020004" pitchFamily="2" charset="0"/>
          </a:endParaRPr>
        </a:p>
      </dsp:txBody>
      <dsp:txXfrm>
        <a:off x="442691" y="79204"/>
        <a:ext cx="5944042" cy="293016"/>
      </dsp:txXfrm>
    </dsp:sp>
    <dsp:sp modelId="{1A1B714C-D52C-4087-96DC-FF388A62C9F2}">
      <dsp:nvSpPr>
        <dsp:cNvPr id="0" name=""/>
        <dsp:cNvSpPr/>
      </dsp:nvSpPr>
      <dsp:spPr>
        <a:xfrm>
          <a:off x="0" y="1209772"/>
          <a:ext cx="8536781" cy="60637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549" tIns="229108" rIns="662549" bIns="71120" numCol="1" spcCol="1270" anchor="t" anchorCtr="0">
          <a:noAutofit/>
        </a:bodyPr>
        <a:lstStyle/>
        <a:p>
          <a:pPr marL="57150" lvl="1" indent="-57150" algn="just" defTabSz="444500">
            <a:lnSpc>
              <a:spcPct val="90000"/>
            </a:lnSpc>
            <a:spcBef>
              <a:spcPct val="0"/>
            </a:spcBef>
            <a:spcAft>
              <a:spcPct val="15000"/>
            </a:spcAft>
            <a:buChar char="•"/>
          </a:pPr>
          <a:r>
            <a:rPr lang="es-ES" sz="1000" kern="1200">
              <a:latin typeface="HendersonSansW00-BasicLight" panose="02000505030000020004" pitchFamily="2" charset="0"/>
            </a:rPr>
            <a:t>Cuantificar los compromisos en la reducción de las No Objeciones del  BIRF, para determinar las mejoras en el proceso; </a:t>
          </a:r>
          <a:endParaRPr lang="es-CR" sz="1000" kern="1200">
            <a:latin typeface="HendersonSansW00-BasicLight" panose="02000505030000020004" pitchFamily="2" charset="0"/>
          </a:endParaRPr>
        </a:p>
      </dsp:txBody>
      <dsp:txXfrm>
        <a:off x="0" y="1209772"/>
        <a:ext cx="8536781" cy="606375"/>
      </dsp:txXfrm>
    </dsp:sp>
    <dsp:sp modelId="{A47B667C-6776-4260-B04F-B04BF9525558}">
      <dsp:nvSpPr>
        <dsp:cNvPr id="0" name=""/>
        <dsp:cNvSpPr/>
      </dsp:nvSpPr>
      <dsp:spPr>
        <a:xfrm>
          <a:off x="426839" y="1047412"/>
          <a:ext cx="5975746"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69" tIns="0" rIns="225869" bIns="0" numCol="1" spcCol="1270" anchor="ctr" anchorCtr="0">
          <a:noAutofit/>
        </a:bodyPr>
        <a:lstStyle/>
        <a:p>
          <a:pPr marL="0" lvl="0" indent="0" algn="l" defTabSz="444500">
            <a:lnSpc>
              <a:spcPct val="90000"/>
            </a:lnSpc>
            <a:spcBef>
              <a:spcPct val="0"/>
            </a:spcBef>
            <a:spcAft>
              <a:spcPct val="35000"/>
            </a:spcAft>
            <a:buNone/>
          </a:pPr>
          <a:r>
            <a:rPr lang="es-ES" sz="1000" kern="1200">
              <a:latin typeface="HendersonSansW00-BasicLight" panose="02000505030000020004" pitchFamily="2" charset="0"/>
            </a:rPr>
            <a:t>No Objeciones:</a:t>
          </a:r>
          <a:endParaRPr lang="es-CR" sz="1000" kern="1200">
            <a:latin typeface="HendersonSansW00-BasicLight" panose="02000505030000020004" pitchFamily="2" charset="0"/>
          </a:endParaRPr>
        </a:p>
      </dsp:txBody>
      <dsp:txXfrm>
        <a:off x="442691" y="1063264"/>
        <a:ext cx="5944042" cy="293016"/>
      </dsp:txXfrm>
    </dsp:sp>
    <dsp:sp modelId="{ED72D065-332D-47CA-BD57-676062E0ED3E}">
      <dsp:nvSpPr>
        <dsp:cNvPr id="0" name=""/>
        <dsp:cNvSpPr/>
      </dsp:nvSpPr>
      <dsp:spPr>
        <a:xfrm>
          <a:off x="0" y="2037907"/>
          <a:ext cx="8536781" cy="9009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549" tIns="229108" rIns="662549" bIns="71120" numCol="1" spcCol="1270" anchor="t" anchorCtr="0">
          <a:noAutofit/>
        </a:bodyPr>
        <a:lstStyle/>
        <a:p>
          <a:pPr marL="57150" lvl="1" indent="-57150" algn="just" defTabSz="444500">
            <a:lnSpc>
              <a:spcPct val="90000"/>
            </a:lnSpc>
            <a:spcBef>
              <a:spcPct val="0"/>
            </a:spcBef>
            <a:spcAft>
              <a:spcPct val="15000"/>
            </a:spcAft>
            <a:buChar char="•"/>
          </a:pPr>
          <a:r>
            <a:rPr lang="es-ES" sz="1000" kern="1200">
              <a:latin typeface="HendersonSansW00-BasicLight" panose="02000505030000020004" pitchFamily="2" charset="0"/>
            </a:rPr>
            <a:t>Decidir a la mayor brevedad el rumbo que tomarán las contrataciones que no han iniciado (sobre todo aquellas cuyo costo es elevado, ejemplo: “Adquisición de escáneres de rayos X para inspección no intrusiva (costo estimado: $25MM) y actualizar el Plan de Inversión/Adquisiciones del Proyecto para tener mayor claridad del cronograma de ejecución. </a:t>
          </a:r>
          <a:endParaRPr lang="es-CR" sz="1000" kern="1200">
            <a:latin typeface="HendersonSansW00-BasicLight" panose="02000505030000020004" pitchFamily="2" charset="0"/>
          </a:endParaRPr>
        </a:p>
      </dsp:txBody>
      <dsp:txXfrm>
        <a:off x="0" y="2037907"/>
        <a:ext cx="8536781" cy="900900"/>
      </dsp:txXfrm>
    </dsp:sp>
    <dsp:sp modelId="{36D51DDA-95B0-409F-A3AC-4574C478C06B}">
      <dsp:nvSpPr>
        <dsp:cNvPr id="0" name=""/>
        <dsp:cNvSpPr/>
      </dsp:nvSpPr>
      <dsp:spPr>
        <a:xfrm>
          <a:off x="426839" y="1875547"/>
          <a:ext cx="5975746"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69" tIns="0" rIns="225869" bIns="0" numCol="1" spcCol="1270" anchor="ctr" anchorCtr="0">
          <a:noAutofit/>
        </a:bodyPr>
        <a:lstStyle/>
        <a:p>
          <a:pPr marL="0" lvl="0" indent="0" algn="l" defTabSz="444500">
            <a:lnSpc>
              <a:spcPct val="90000"/>
            </a:lnSpc>
            <a:spcBef>
              <a:spcPct val="0"/>
            </a:spcBef>
            <a:spcAft>
              <a:spcPct val="35000"/>
            </a:spcAft>
            <a:buNone/>
          </a:pPr>
          <a:r>
            <a:rPr lang="es-ES" sz="1000" kern="1200">
              <a:latin typeface="HendersonSansW00-BasicLight" panose="02000505030000020004" pitchFamily="2" charset="0"/>
            </a:rPr>
            <a:t>Pan de Adquisiciones:</a:t>
          </a:r>
          <a:endParaRPr lang="es-CR" sz="1000" kern="1200">
            <a:latin typeface="HendersonSansW00-BasicLight" panose="02000505030000020004" pitchFamily="2" charset="0"/>
          </a:endParaRPr>
        </a:p>
      </dsp:txBody>
      <dsp:txXfrm>
        <a:off x="442691" y="1891399"/>
        <a:ext cx="5944042" cy="293016"/>
      </dsp:txXfrm>
    </dsp:sp>
    <dsp:sp modelId="{EE29CF4B-059B-492B-8E7A-134D257C005C}">
      <dsp:nvSpPr>
        <dsp:cNvPr id="0" name=""/>
        <dsp:cNvSpPr/>
      </dsp:nvSpPr>
      <dsp:spPr>
        <a:xfrm>
          <a:off x="0" y="3160566"/>
          <a:ext cx="8536781" cy="7623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549" tIns="229108" rIns="662549" bIns="71120" numCol="1" spcCol="1270" anchor="t" anchorCtr="0">
          <a:noAutofit/>
        </a:bodyPr>
        <a:lstStyle/>
        <a:p>
          <a:pPr marL="57150" lvl="1" indent="-57150" algn="just" defTabSz="444500">
            <a:lnSpc>
              <a:spcPct val="90000"/>
            </a:lnSpc>
            <a:spcBef>
              <a:spcPct val="0"/>
            </a:spcBef>
            <a:spcAft>
              <a:spcPct val="15000"/>
            </a:spcAft>
            <a:buChar char="•"/>
          </a:pPr>
          <a:r>
            <a:rPr lang="es-CR" sz="1000" kern="1200">
              <a:latin typeface="HendersonSansW00-BasicLight" panose="02000505030000020004" pitchFamily="2" charset="0"/>
            </a:rPr>
            <a:t>Iniciar el proceso de contratación del Consultor en Monitoreo y Seguimiento del Proyecto a la mayor brevedad, que se encuentra vacante desde que se reasignó al Sr. Cristian Barquero como Gerente del PHD.</a:t>
          </a:r>
        </a:p>
      </dsp:txBody>
      <dsp:txXfrm>
        <a:off x="0" y="3160566"/>
        <a:ext cx="8536781" cy="762300"/>
      </dsp:txXfrm>
    </dsp:sp>
    <dsp:sp modelId="{F000011E-547C-49DA-AAC9-E8FB39081B16}">
      <dsp:nvSpPr>
        <dsp:cNvPr id="0" name=""/>
        <dsp:cNvSpPr/>
      </dsp:nvSpPr>
      <dsp:spPr>
        <a:xfrm>
          <a:off x="426839" y="2998207"/>
          <a:ext cx="5975746" cy="32472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69" tIns="0" rIns="225869" bIns="0" numCol="1" spcCol="1270" anchor="ctr" anchorCtr="0">
          <a:noAutofit/>
        </a:bodyPr>
        <a:lstStyle/>
        <a:p>
          <a:pPr marL="0" lvl="0" indent="0" algn="l" defTabSz="444500">
            <a:lnSpc>
              <a:spcPct val="90000"/>
            </a:lnSpc>
            <a:spcBef>
              <a:spcPct val="0"/>
            </a:spcBef>
            <a:spcAft>
              <a:spcPct val="35000"/>
            </a:spcAft>
            <a:buNone/>
          </a:pPr>
          <a:r>
            <a:rPr lang="es-CR" sz="1000" kern="1200">
              <a:latin typeface="HendersonSansW00-BasicLight" panose="02000505030000020004" pitchFamily="2" charset="0"/>
            </a:rPr>
            <a:t>Consultor en Monitoreo y Seguimiento del Proyecto.</a:t>
          </a:r>
        </a:p>
      </dsp:txBody>
      <dsp:txXfrm>
        <a:off x="442691" y="3014059"/>
        <a:ext cx="5944042" cy="2930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D9B83-99C1-4287-809A-C08712636128}">
      <dsp:nvSpPr>
        <dsp:cNvPr id="0" name=""/>
        <dsp:cNvSpPr/>
      </dsp:nvSpPr>
      <dsp:spPr>
        <a:xfrm>
          <a:off x="312483" y="308622"/>
          <a:ext cx="7409061" cy="323403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68251" tIns="41910" rIns="41910" bIns="41910" numCol="1" spcCol="1270" anchor="t" anchorCtr="0">
          <a:noAutofit/>
        </a:bodyPr>
        <a:lstStyle/>
        <a:p>
          <a:pPr marL="0" lvl="0" indent="0" algn="l" defTabSz="444500">
            <a:lnSpc>
              <a:spcPct val="90000"/>
            </a:lnSpc>
            <a:spcBef>
              <a:spcPct val="0"/>
            </a:spcBef>
            <a:spcAft>
              <a:spcPct val="35000"/>
            </a:spcAft>
            <a:buNone/>
          </a:pPr>
          <a:endParaRPr lang="es-CR" sz="1100" b="1" kern="1200">
            <a:solidFill>
              <a:schemeClr val="tx1">
                <a:lumMod val="65000"/>
                <a:lumOff val="35000"/>
              </a:schemeClr>
            </a:solidFill>
            <a:latin typeface="HendersonSansW00-BasicLight" panose="02000505030000020004" pitchFamily="2" charset="0"/>
            <a:ea typeface="+mn-ea"/>
            <a:cs typeface="Arial"/>
          </a:endParaRPr>
        </a:p>
        <a:p>
          <a:pPr marL="0" lvl="0" indent="0" algn="l" defTabSz="444500">
            <a:lnSpc>
              <a:spcPct val="90000"/>
            </a:lnSpc>
            <a:spcBef>
              <a:spcPct val="0"/>
            </a:spcBef>
            <a:spcAft>
              <a:spcPct val="35000"/>
            </a:spcAft>
            <a:buNone/>
          </a:pPr>
          <a:r>
            <a:rPr lang="es-CR" sz="1100" b="1" kern="1200">
              <a:solidFill>
                <a:schemeClr val="tx1">
                  <a:lumMod val="65000"/>
                  <a:lumOff val="35000"/>
                </a:schemeClr>
              </a:solidFill>
              <a:latin typeface="HendersonSansW00-BasicLight" panose="02000505030000020004" pitchFamily="2" charset="0"/>
              <a:ea typeface="+mn-ea"/>
              <a:cs typeface="Arial"/>
            </a:rPr>
            <a:t>Terrenos y distribución de recursos</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100" kern="1200">
              <a:solidFill>
                <a:schemeClr val="tx1">
                  <a:lumMod val="65000"/>
                  <a:lumOff val="35000"/>
                </a:schemeClr>
              </a:solidFill>
              <a:latin typeface="HendersonSansW00-BasicLight" panose="02000505030000020004" pitchFamily="2" charset="0"/>
              <a:ea typeface="+mn-ea"/>
              <a:cs typeface="Arial"/>
            </a:rPr>
            <a:t>Faltan últimos terrenos para la construcción de DP y CCP (2 años después de su inicio aún no se tiene el 100% de los terrenos).</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endParaRPr lang="es-CR" sz="1100" kern="1200">
            <a:solidFill>
              <a:schemeClr val="tx1">
                <a:lumMod val="65000"/>
                <a:lumOff val="35000"/>
              </a:schemeClr>
            </a:solidFill>
            <a:latin typeface="HendersonSansW00-BasicLight" panose="02000505030000020004" pitchFamily="2" charset="0"/>
            <a:ea typeface="+mn-ea"/>
            <a:cs typeface="Arial"/>
          </a:endParaRP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100" kern="1200">
              <a:solidFill>
                <a:schemeClr val="tx1">
                  <a:lumMod val="65000"/>
                  <a:lumOff val="35000"/>
                </a:schemeClr>
              </a:solidFill>
              <a:latin typeface="HendersonSansW00-BasicLight" panose="02000505030000020004" pitchFamily="2" charset="0"/>
              <a:ea typeface="+mn-ea"/>
              <a:cs typeface="Arial"/>
            </a:rPr>
            <a:t>Bajo dinamismo en los desembolsos vs tiempo de ejecución (avance financiero 17,92% vs plazo de ejecución 50,77%). </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endParaRPr lang="es-CR" sz="1100" kern="1200">
            <a:solidFill>
              <a:schemeClr val="tx1">
                <a:lumMod val="65000"/>
                <a:lumOff val="35000"/>
              </a:schemeClr>
            </a:solidFill>
            <a:latin typeface="HendersonSansW00-BasicLight" panose="02000505030000020004" pitchFamily="2" charset="0"/>
            <a:ea typeface="+mn-ea"/>
            <a:cs typeface="Arial"/>
          </a:endParaRP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100" kern="1200">
              <a:solidFill>
                <a:schemeClr val="tx1">
                  <a:lumMod val="65000"/>
                  <a:lumOff val="35000"/>
                </a:schemeClr>
              </a:solidFill>
              <a:latin typeface="HendersonSansW00-BasicLight" panose="02000505030000020004" pitchFamily="2" charset="0"/>
              <a:ea typeface="+mn-ea"/>
              <a:cs typeface="Arial"/>
            </a:rPr>
            <a:t>Preocupación por la proyección de desembolsar en un solo año (el 2024) más del 50% de los recursos del crédito, pues esta situación requiere una buena organización y planificación, dado que es poco convencional, y en caso de no cumplirse la proyección ocasiona presión para el 2025 (donde se espera desembolsar los recursos restantes, por encima del 20%).</a:t>
          </a:r>
        </a:p>
      </dsp:txBody>
      <dsp:txXfrm>
        <a:off x="312483" y="308622"/>
        <a:ext cx="7409061" cy="3234032"/>
      </dsp:txXfrm>
    </dsp:sp>
    <dsp:sp modelId="{36070FB7-1452-4A8D-B5EA-03A335FF3DBB}">
      <dsp:nvSpPr>
        <dsp:cNvPr id="0" name=""/>
        <dsp:cNvSpPr/>
      </dsp:nvSpPr>
      <dsp:spPr>
        <a:xfrm>
          <a:off x="3772" y="433535"/>
          <a:ext cx="1620732" cy="24310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4696-9AEE-4CEE-8318-4D54308C5DA9}">
      <dsp:nvSpPr>
        <dsp:cNvPr id="0" name=""/>
        <dsp:cNvSpPr/>
      </dsp:nvSpPr>
      <dsp:spPr>
        <a:xfrm>
          <a:off x="0" y="523452"/>
          <a:ext cx="8013290" cy="831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18B61-9915-457A-8521-3F9744786732}">
      <dsp:nvSpPr>
        <dsp:cNvPr id="0" name=""/>
        <dsp:cNvSpPr/>
      </dsp:nvSpPr>
      <dsp:spPr>
        <a:xfrm>
          <a:off x="400664" y="36372"/>
          <a:ext cx="5609303" cy="9741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18" tIns="0" rIns="212018" bIns="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ea typeface="+mn-ea"/>
              <a:cs typeface="Arial"/>
            </a:rPr>
            <a:t>Robustecer el estudio de oferentes y sus capacidades, previo a la adjudicación de contratos, con el fin de evitar que se repita la situación de la DP de Horquetas, y que las obras se paralicen por un tiempo y se incrementen costos, producto del retiro/abandono de estos.</a:t>
          </a:r>
        </a:p>
      </dsp:txBody>
      <dsp:txXfrm>
        <a:off x="448219" y="83927"/>
        <a:ext cx="5514193" cy="879050"/>
      </dsp:txXfrm>
    </dsp:sp>
    <dsp:sp modelId="{4F639BE9-25A8-4663-8021-8A7819E3E27A}">
      <dsp:nvSpPr>
        <dsp:cNvPr id="0" name=""/>
        <dsp:cNvSpPr/>
      </dsp:nvSpPr>
      <dsp:spPr>
        <a:xfrm>
          <a:off x="0" y="2020333"/>
          <a:ext cx="8013290" cy="831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EE53A-B5B8-4581-9B27-585367FBB29B}">
      <dsp:nvSpPr>
        <dsp:cNvPr id="0" name=""/>
        <dsp:cNvSpPr/>
      </dsp:nvSpPr>
      <dsp:spPr>
        <a:xfrm>
          <a:off x="400664" y="1533252"/>
          <a:ext cx="5609303" cy="9741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18" tIns="0" rIns="212018" bIns="0" numCol="1" spcCol="1270" anchor="ctr" anchorCtr="0">
          <a:noAutofit/>
        </a:bodyPr>
        <a:lstStyle/>
        <a:p>
          <a:pPr marL="0" lvl="0" indent="0" algn="just" defTabSz="400050">
            <a:lnSpc>
              <a:spcPct val="90000"/>
            </a:lnSpc>
            <a:spcBef>
              <a:spcPct val="0"/>
            </a:spcBef>
            <a:spcAft>
              <a:spcPct val="35000"/>
            </a:spcAft>
            <a:buNone/>
          </a:pPr>
          <a:r>
            <a:rPr lang="es-ES" sz="1100" kern="1200">
              <a:latin typeface="HendersonSansW00-BasicLight" panose="02000505030000020004" pitchFamily="2" charset="0"/>
              <a:ea typeface="+mn-ea"/>
              <a:cs typeface="Arial"/>
            </a:rPr>
            <a:t>Tener planes de acción establecidos ante cambios bruscos en los costos de construcción o en los mecanismos de contratación, los cuales puedan ponerse en marcha si los supuestos se cumplen, sin necesidad de empezar de cero, y sin que los ajustes impliquen más recursos de los ya disponibles.</a:t>
          </a:r>
          <a:endParaRPr lang="es-CR" sz="1100" kern="1200">
            <a:latin typeface="HendersonSansW00-BasicLight" panose="02000505030000020004" pitchFamily="2" charset="0"/>
            <a:ea typeface="+mn-ea"/>
            <a:cs typeface="Arial"/>
          </a:endParaRPr>
        </a:p>
      </dsp:txBody>
      <dsp:txXfrm>
        <a:off x="448219" y="1580807"/>
        <a:ext cx="5514193" cy="879050"/>
      </dsp:txXfrm>
    </dsp:sp>
    <dsp:sp modelId="{BF0630AA-059D-4076-A295-DF33FA7EE506}">
      <dsp:nvSpPr>
        <dsp:cNvPr id="0" name=""/>
        <dsp:cNvSpPr/>
      </dsp:nvSpPr>
      <dsp:spPr>
        <a:xfrm>
          <a:off x="0" y="3517213"/>
          <a:ext cx="8013290" cy="831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9D52F-1D2C-452B-ABA0-6068E5C623F6}">
      <dsp:nvSpPr>
        <dsp:cNvPr id="0" name=""/>
        <dsp:cNvSpPr/>
      </dsp:nvSpPr>
      <dsp:spPr>
        <a:xfrm>
          <a:off x="400664" y="3030132"/>
          <a:ext cx="5609303" cy="9741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18" tIns="0" rIns="212018" bIns="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ea typeface="+mn-ea"/>
              <a:cs typeface="Arial"/>
            </a:rPr>
            <a:t>Elaborar un plan de trabajo para definir los terrenos faltantes antes de que finalice el 2023, o bien haber tomado la decisión de que sea por sustitución.</a:t>
          </a:r>
        </a:p>
      </dsp:txBody>
      <dsp:txXfrm>
        <a:off x="448219" y="3077687"/>
        <a:ext cx="5514193" cy="8790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C13EB-CF82-4A11-BC09-944EB12C6175}">
      <dsp:nvSpPr>
        <dsp:cNvPr id="0" name=""/>
        <dsp:cNvSpPr/>
      </dsp:nvSpPr>
      <dsp:spPr>
        <a:xfrm>
          <a:off x="0" y="608286"/>
          <a:ext cx="8234741" cy="137655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107" tIns="791464" rIns="639107" bIns="78232" numCol="1" spcCol="1270" anchor="t" anchorCtr="0">
          <a:noAutofit/>
        </a:bodyPr>
        <a:lstStyle/>
        <a:p>
          <a:pPr marL="57150" lvl="1" indent="-57150" algn="just" defTabSz="488950">
            <a:lnSpc>
              <a:spcPct val="90000"/>
            </a:lnSpc>
            <a:spcBef>
              <a:spcPct val="0"/>
            </a:spcBef>
            <a:spcAft>
              <a:spcPct val="15000"/>
            </a:spcAft>
            <a:buFont typeface="Arial" panose="020B0604020202020204" pitchFamily="34" charset="0"/>
            <a:buNone/>
          </a:pPr>
          <a:r>
            <a:rPr lang="es-CR" sz="1100" kern="1200">
              <a:latin typeface="HendersonSansW00-BasicLight" panose="02000505030000020004" pitchFamily="2" charset="0"/>
            </a:rPr>
            <a:t> Realizar coordinación previa y de alto nivel, con el fin de evitar anquilosada respuesta por parte de instituciones encargadas de proveer servicios públicos a los puestos fronterizos. </a:t>
          </a:r>
        </a:p>
      </dsp:txBody>
      <dsp:txXfrm>
        <a:off x="0" y="608286"/>
        <a:ext cx="8234741" cy="1376550"/>
      </dsp:txXfrm>
    </dsp:sp>
    <dsp:sp modelId="{70D6309A-9996-4BCF-B676-24A6758800EB}">
      <dsp:nvSpPr>
        <dsp:cNvPr id="0" name=""/>
        <dsp:cNvSpPr/>
      </dsp:nvSpPr>
      <dsp:spPr>
        <a:xfrm>
          <a:off x="411737" y="47406"/>
          <a:ext cx="5764318" cy="11217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rPr>
            <a:t>COMEX como Ejecutor, debe continuar brindando apoyo a la excelente gestión de la UE, con el fin de garantizar la pronta y final consecución de los objetivos del Programa.			</a:t>
          </a:r>
        </a:p>
      </dsp:txBody>
      <dsp:txXfrm>
        <a:off x="466497" y="102166"/>
        <a:ext cx="5654798" cy="1012240"/>
      </dsp:txXfrm>
    </dsp:sp>
    <dsp:sp modelId="{E92522C9-EBF1-4102-9585-31D7BC97CB43}">
      <dsp:nvSpPr>
        <dsp:cNvPr id="0" name=""/>
        <dsp:cNvSpPr/>
      </dsp:nvSpPr>
      <dsp:spPr>
        <a:xfrm>
          <a:off x="0" y="2750916"/>
          <a:ext cx="8234741" cy="957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9107" tIns="791464" rIns="639107" bIns="78232" numCol="1" spcCol="1270" anchor="t" anchorCtr="0">
          <a:noAutofit/>
        </a:bodyPr>
        <a:lstStyle/>
        <a:p>
          <a:pPr marL="57150" lvl="1" indent="-57150" algn="just" defTabSz="488950">
            <a:lnSpc>
              <a:spcPct val="90000"/>
            </a:lnSpc>
            <a:spcBef>
              <a:spcPct val="0"/>
            </a:spcBef>
            <a:spcAft>
              <a:spcPct val="15000"/>
            </a:spcAft>
            <a:buChar char="•"/>
          </a:pPr>
          <a:endParaRPr lang="es-CR" sz="1100" kern="1200">
            <a:latin typeface="HendersonSansW00-BasicLight" panose="02000505030000020004" pitchFamily="2" charset="0"/>
          </a:endParaRPr>
        </a:p>
      </dsp:txBody>
      <dsp:txXfrm>
        <a:off x="0" y="2750916"/>
        <a:ext cx="8234741" cy="957600"/>
      </dsp:txXfrm>
    </dsp:sp>
    <dsp:sp modelId="{8AAE7600-9546-4752-87CE-1C8A7644CA31}">
      <dsp:nvSpPr>
        <dsp:cNvPr id="0" name=""/>
        <dsp:cNvSpPr/>
      </dsp:nvSpPr>
      <dsp:spPr>
        <a:xfrm>
          <a:off x="411737" y="2190037"/>
          <a:ext cx="5764318" cy="112176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88950">
            <a:lnSpc>
              <a:spcPct val="90000"/>
            </a:lnSpc>
            <a:spcBef>
              <a:spcPct val="0"/>
            </a:spcBef>
            <a:spcAft>
              <a:spcPct val="35000"/>
            </a:spcAft>
            <a:buNone/>
          </a:pPr>
          <a:r>
            <a:rPr lang="es-CR" sz="1100" kern="1200">
              <a:latin typeface="HendersonSansW00-BasicLight" panose="02000505030000020004" pitchFamily="2" charset="0"/>
            </a:rPr>
            <a:t>Dar continuidad al seguimiento de las acciones del PILA (programa panameño homólogo del PIF), para garantizar cumplimiento de los acuerdos establecidos y evitar retrasos en gestión conjunta y coordinada de fronteras con Panamá.</a:t>
          </a:r>
        </a:p>
      </dsp:txBody>
      <dsp:txXfrm>
        <a:off x="466497" y="2244797"/>
        <a:ext cx="5654798" cy="10122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C13EB-CF82-4A11-BC09-944EB12C6175}">
      <dsp:nvSpPr>
        <dsp:cNvPr id="0" name=""/>
        <dsp:cNvSpPr/>
      </dsp:nvSpPr>
      <dsp:spPr>
        <a:xfrm>
          <a:off x="0" y="322157"/>
          <a:ext cx="8655912" cy="9875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1795" tIns="395732" rIns="671795"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None/>
          </a:pPr>
          <a:r>
            <a:rPr lang="es-CR" sz="1100" kern="1200">
              <a:latin typeface="HendersonSansW00-BasicLight" panose="02000505030000020004" pitchFamily="2" charset="0"/>
            </a:rPr>
            <a:t>  </a:t>
          </a:r>
          <a:r>
            <a:rPr lang="es-ES" sz="1100" kern="1200">
              <a:latin typeface="HendersonSansW00-BasicLight" panose="02000505030000020004" pitchFamily="2" charset="0"/>
            </a:rPr>
            <a:t>Mantener y reforzar el enfoque en un conjunto limitado de acciones de alta prioridad es fundamental. Continuar identificando y enfocando los recursos en aquellas actividades que tienen el mayor impacto en los objetivos del proyecto.</a:t>
          </a:r>
          <a:endParaRPr lang="es-CR" sz="1100" kern="1200">
            <a:latin typeface="HendersonSansW00-BasicLight" panose="02000505030000020004" pitchFamily="2" charset="0"/>
          </a:endParaRPr>
        </a:p>
      </dsp:txBody>
      <dsp:txXfrm>
        <a:off x="0" y="322157"/>
        <a:ext cx="8655912" cy="987525"/>
      </dsp:txXfrm>
    </dsp:sp>
    <dsp:sp modelId="{70D6309A-9996-4BCF-B676-24A6758800EB}">
      <dsp:nvSpPr>
        <dsp:cNvPr id="0" name=""/>
        <dsp:cNvSpPr/>
      </dsp:nvSpPr>
      <dsp:spPr>
        <a:xfrm>
          <a:off x="432795" y="41717"/>
          <a:ext cx="6059138"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21" tIns="0" rIns="229021" bIns="0" numCol="1" spcCol="1270" anchor="ctr" anchorCtr="0">
          <a:noAutofit/>
        </a:bodyPr>
        <a:lstStyle/>
        <a:p>
          <a:pPr marL="0" lvl="0" indent="0" algn="l" defTabSz="488950">
            <a:lnSpc>
              <a:spcPct val="90000"/>
            </a:lnSpc>
            <a:spcBef>
              <a:spcPct val="0"/>
            </a:spcBef>
            <a:spcAft>
              <a:spcPct val="35000"/>
            </a:spcAft>
            <a:buNone/>
          </a:pPr>
          <a:r>
            <a:rPr lang="es-ES" sz="1100" b="1" kern="1200">
              <a:latin typeface="HendersonSansW00-BasicLight" panose="02000505030000020004" pitchFamily="2" charset="0"/>
            </a:rPr>
            <a:t>Mejorar la priorización de actividades por ejecutar</a:t>
          </a:r>
          <a:r>
            <a:rPr lang="es-ES" sz="1100" kern="1200">
              <a:latin typeface="HendersonSansW00-BasicLight" panose="02000505030000020004" pitchFamily="2" charset="0"/>
            </a:rPr>
            <a:t>: </a:t>
          </a:r>
          <a:endParaRPr lang="es-CR" sz="1100" kern="1200">
            <a:latin typeface="HendersonSansW00-BasicLight" panose="02000505030000020004" pitchFamily="2" charset="0"/>
          </a:endParaRPr>
        </a:p>
      </dsp:txBody>
      <dsp:txXfrm>
        <a:off x="460175" y="69097"/>
        <a:ext cx="6004378" cy="506120"/>
      </dsp:txXfrm>
    </dsp:sp>
    <dsp:sp modelId="{E92522C9-EBF1-4102-9585-31D7BC97CB43}">
      <dsp:nvSpPr>
        <dsp:cNvPr id="0" name=""/>
        <dsp:cNvSpPr/>
      </dsp:nvSpPr>
      <dsp:spPr>
        <a:xfrm>
          <a:off x="0" y="1692722"/>
          <a:ext cx="8655912" cy="113715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1795" tIns="395732" rIns="671795" bIns="78232" numCol="1" spcCol="1270" anchor="t" anchorCtr="0">
          <a:noAutofit/>
        </a:bodyPr>
        <a:lstStyle/>
        <a:p>
          <a:pPr marL="57150" lvl="1" indent="-57150" algn="just" defTabSz="488950">
            <a:lnSpc>
              <a:spcPct val="90000"/>
            </a:lnSpc>
            <a:spcBef>
              <a:spcPct val="0"/>
            </a:spcBef>
            <a:spcAft>
              <a:spcPct val="15000"/>
            </a:spcAft>
            <a:buSzPts val="800"/>
            <a:buFont typeface="Symbol" panose="05050102010706020507" pitchFamily="18" charset="2"/>
            <a:buChar char=""/>
          </a:pPr>
          <a:r>
            <a:rPr lang="es-ES" sz="1100" kern="1200">
              <a:latin typeface="HendersonSansW00-BasicLight" panose="02000505030000020004" pitchFamily="2" charset="0"/>
            </a:rPr>
            <a:t>Sostener y fortalecer la comunicación fluida y ágil entre los equipos de INCOPESCA y el Banco Mundial es esencial, por ello mantener las reuniones quincenales para intercambiar actualizaciones y abordar obstáculos en tiempo real, y considerar el uso de plataformas de colaboración para facilitar la comunicación continua.</a:t>
          </a:r>
          <a:endParaRPr lang="es-CR" sz="1100" kern="1200">
            <a:latin typeface="HendersonSansW00-BasicLight" panose="02000505030000020004" pitchFamily="2" charset="0"/>
          </a:endParaRPr>
        </a:p>
      </dsp:txBody>
      <dsp:txXfrm>
        <a:off x="0" y="1692722"/>
        <a:ext cx="8655912" cy="1137150"/>
      </dsp:txXfrm>
    </dsp:sp>
    <dsp:sp modelId="{8AAE7600-9546-4752-87CE-1C8A7644CA31}">
      <dsp:nvSpPr>
        <dsp:cNvPr id="0" name=""/>
        <dsp:cNvSpPr/>
      </dsp:nvSpPr>
      <dsp:spPr>
        <a:xfrm>
          <a:off x="432795" y="1412282"/>
          <a:ext cx="6059138"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21" tIns="0" rIns="229021" bIns="0" numCol="1" spcCol="1270" anchor="ctr" anchorCtr="0">
          <a:noAutofit/>
        </a:bodyPr>
        <a:lstStyle/>
        <a:p>
          <a:pPr marL="0" lvl="0" indent="0" algn="l" defTabSz="488950">
            <a:lnSpc>
              <a:spcPct val="90000"/>
            </a:lnSpc>
            <a:spcBef>
              <a:spcPct val="0"/>
            </a:spcBef>
            <a:spcAft>
              <a:spcPct val="35000"/>
            </a:spcAft>
            <a:buNone/>
          </a:pPr>
          <a:r>
            <a:rPr lang="es-ES" sz="1100" b="1" kern="1200">
              <a:latin typeface="HendersonSansW00-BasicLight" panose="02000505030000020004" pitchFamily="2" charset="0"/>
            </a:rPr>
            <a:t>Mejorar la agilidad en la comunicación</a:t>
          </a:r>
          <a:r>
            <a:rPr lang="es-ES" sz="1100" kern="1200">
              <a:latin typeface="HendersonSansW00-BasicLight" panose="02000505030000020004" pitchFamily="2" charset="0"/>
            </a:rPr>
            <a:t>: </a:t>
          </a:r>
          <a:endParaRPr lang="es-CR" sz="1100" kern="1200">
            <a:latin typeface="HendersonSansW00-BasicLight" panose="02000505030000020004" pitchFamily="2" charset="0"/>
          </a:endParaRPr>
        </a:p>
      </dsp:txBody>
      <dsp:txXfrm>
        <a:off x="460175" y="1439662"/>
        <a:ext cx="6004378" cy="506120"/>
      </dsp:txXfrm>
    </dsp:sp>
    <dsp:sp modelId="{46511596-5D8B-4581-BDE1-0DD13983F802}">
      <dsp:nvSpPr>
        <dsp:cNvPr id="0" name=""/>
        <dsp:cNvSpPr/>
      </dsp:nvSpPr>
      <dsp:spPr>
        <a:xfrm>
          <a:off x="0" y="3212912"/>
          <a:ext cx="8655912" cy="80797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1795" tIns="395732" rIns="671795" bIns="78232" numCol="1" spcCol="1270" anchor="t" anchorCtr="0">
          <a:noAutofit/>
        </a:bodyPr>
        <a:lstStyle/>
        <a:p>
          <a:pPr marL="57150" lvl="1" indent="-57150" algn="just" defTabSz="488950">
            <a:lnSpc>
              <a:spcPct val="90000"/>
            </a:lnSpc>
            <a:spcBef>
              <a:spcPct val="0"/>
            </a:spcBef>
            <a:spcAft>
              <a:spcPct val="15000"/>
            </a:spcAft>
            <a:buChar char="•"/>
          </a:pPr>
          <a:r>
            <a:rPr lang="es-ES" sz="1100" kern="1200">
              <a:latin typeface="HendersonSansW00-BasicLight" panose="02000505030000020004" pitchFamily="2" charset="0"/>
            </a:rPr>
            <a:t>Anticipar la intensificación de operaciones y desembolsos a principios de 2024 debido a los avances en las contrataciones. </a:t>
          </a:r>
          <a:endParaRPr lang="es-CR" sz="1100" kern="1200">
            <a:latin typeface="HendersonSansW00-BasicLight" panose="02000505030000020004" pitchFamily="2" charset="0"/>
          </a:endParaRPr>
        </a:p>
      </dsp:txBody>
      <dsp:txXfrm>
        <a:off x="0" y="3212912"/>
        <a:ext cx="8655912" cy="807975"/>
      </dsp:txXfrm>
    </dsp:sp>
    <dsp:sp modelId="{BA018AB9-DB31-44E4-AE16-EF75771127B6}">
      <dsp:nvSpPr>
        <dsp:cNvPr id="0" name=""/>
        <dsp:cNvSpPr/>
      </dsp:nvSpPr>
      <dsp:spPr>
        <a:xfrm>
          <a:off x="432795" y="2932472"/>
          <a:ext cx="6059138"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21" tIns="0" rIns="229021" bIns="0" numCol="1" spcCol="1270" anchor="ctr" anchorCtr="0">
          <a:noAutofit/>
        </a:bodyPr>
        <a:lstStyle/>
        <a:p>
          <a:pPr marL="0" lvl="0" indent="0" algn="l" defTabSz="488950">
            <a:lnSpc>
              <a:spcPct val="90000"/>
            </a:lnSpc>
            <a:spcBef>
              <a:spcPct val="0"/>
            </a:spcBef>
            <a:spcAft>
              <a:spcPct val="35000"/>
            </a:spcAft>
            <a:buSzPts val="800"/>
            <a:buFont typeface="Symbol" panose="05050102010706020507" pitchFamily="18" charset="2"/>
            <a:buNone/>
          </a:pPr>
          <a:r>
            <a:rPr lang="es-ES" sz="1100" b="1" kern="1200">
              <a:latin typeface="HendersonSansW00-BasicLight" panose="02000505030000020004" pitchFamily="2" charset="0"/>
            </a:rPr>
            <a:t>Robustecer la planificación de operaciones</a:t>
          </a:r>
          <a:r>
            <a:rPr lang="es-ES" sz="1100" kern="1200">
              <a:latin typeface="HendersonSansW00-BasicLight" panose="02000505030000020004" pitchFamily="2" charset="0"/>
            </a:rPr>
            <a:t>:</a:t>
          </a:r>
          <a:endParaRPr lang="es-CR" sz="1100" kern="1200">
            <a:latin typeface="HendersonSansW00-BasicLight" panose="02000505030000020004" pitchFamily="2" charset="0"/>
          </a:endParaRPr>
        </a:p>
      </dsp:txBody>
      <dsp:txXfrm>
        <a:off x="460175" y="2959852"/>
        <a:ext cx="6004378" cy="506120"/>
      </dsp:txXfrm>
    </dsp:sp>
    <dsp:sp modelId="{37963516-8CFE-49B0-BF3A-4E18B4464003}">
      <dsp:nvSpPr>
        <dsp:cNvPr id="0" name=""/>
        <dsp:cNvSpPr/>
      </dsp:nvSpPr>
      <dsp:spPr>
        <a:xfrm>
          <a:off x="0" y="4403927"/>
          <a:ext cx="8655912" cy="9875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1795" tIns="395732" rIns="671795" bIns="78232" numCol="1" spcCol="1270" anchor="t" anchorCtr="0">
          <a:noAutofit/>
        </a:bodyPr>
        <a:lstStyle/>
        <a:p>
          <a:pPr marL="57150" lvl="1" indent="-57150" algn="just" defTabSz="488950">
            <a:lnSpc>
              <a:spcPct val="90000"/>
            </a:lnSpc>
            <a:spcBef>
              <a:spcPct val="0"/>
            </a:spcBef>
            <a:spcAft>
              <a:spcPct val="15000"/>
            </a:spcAft>
            <a:buSzPts val="800"/>
            <a:buFont typeface="Symbol" panose="05050102010706020507" pitchFamily="18" charset="2"/>
            <a:buChar char=""/>
          </a:pPr>
          <a:r>
            <a:rPr lang="es-ES" sz="1100" kern="1200">
              <a:latin typeface="HendersonSansW00-BasicLight" panose="02000505030000020004" pitchFamily="2" charset="0"/>
            </a:rPr>
            <a:t>Fortalecer y formalizar el intercambio técnico entre los equipos de INCOPESCA y el Banco Mundial. Documentar las discusiones y acuerdos técnicos para garantizar la continuidad del conocimiento y la coherencia en la toma de decisiones.</a:t>
          </a:r>
          <a:endParaRPr lang="es-CR" sz="1100" kern="1200">
            <a:latin typeface="HendersonSansW00-BasicLight" panose="02000505030000020004" pitchFamily="2" charset="0"/>
          </a:endParaRPr>
        </a:p>
      </dsp:txBody>
      <dsp:txXfrm>
        <a:off x="0" y="4403927"/>
        <a:ext cx="8655912" cy="987525"/>
      </dsp:txXfrm>
    </dsp:sp>
    <dsp:sp modelId="{A051D32E-1EC7-4535-8130-FF478C588872}">
      <dsp:nvSpPr>
        <dsp:cNvPr id="0" name=""/>
        <dsp:cNvSpPr/>
      </dsp:nvSpPr>
      <dsp:spPr>
        <a:xfrm>
          <a:off x="432795" y="4123487"/>
          <a:ext cx="6059138"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021" tIns="0" rIns="229021" bIns="0" numCol="1" spcCol="1270" anchor="ctr" anchorCtr="0">
          <a:noAutofit/>
        </a:bodyPr>
        <a:lstStyle/>
        <a:p>
          <a:pPr marL="0" lvl="0" indent="0" algn="l" defTabSz="488950">
            <a:lnSpc>
              <a:spcPct val="90000"/>
            </a:lnSpc>
            <a:spcBef>
              <a:spcPct val="0"/>
            </a:spcBef>
            <a:spcAft>
              <a:spcPct val="35000"/>
            </a:spcAft>
            <a:buNone/>
          </a:pPr>
          <a:r>
            <a:rPr lang="es-ES" sz="1100" b="1" kern="1200">
              <a:latin typeface="HendersonSansW00-BasicLight" panose="02000505030000020004" pitchFamily="2" charset="0"/>
            </a:rPr>
            <a:t>Mejorar la sistematización de intercambios técnicos</a:t>
          </a:r>
          <a:endParaRPr lang="es-CR" sz="1100" kern="1200">
            <a:latin typeface="HendersonSansW00-BasicLight" panose="02000505030000020004" pitchFamily="2" charset="0"/>
          </a:endParaRPr>
        </a:p>
      </dsp:txBody>
      <dsp:txXfrm>
        <a:off x="460175" y="4150867"/>
        <a:ext cx="6004378"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ACB6-5606-4FC4-887C-4D2BC55CCBB6}">
      <dsp:nvSpPr>
        <dsp:cNvPr id="0" name=""/>
        <dsp:cNvSpPr/>
      </dsp:nvSpPr>
      <dsp:spPr>
        <a:xfrm>
          <a:off x="0" y="358705"/>
          <a:ext cx="8536781" cy="1247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549" tIns="499872" rIns="662549" bIns="71120" numCol="1" spcCol="1270" anchor="t" anchorCtr="0">
          <a:noAutofit/>
        </a:bodyPr>
        <a:lstStyle/>
        <a:p>
          <a:pPr marL="57150" lvl="1" indent="-57150" algn="just" defTabSz="444500">
            <a:lnSpc>
              <a:spcPct val="90000"/>
            </a:lnSpc>
            <a:spcBef>
              <a:spcPct val="0"/>
            </a:spcBef>
            <a:spcAft>
              <a:spcPct val="15000"/>
            </a:spcAft>
            <a:buChar char="•"/>
          </a:pPr>
          <a:r>
            <a:rPr lang="es-ES" sz="1000" b="0" kern="1200">
              <a:solidFill>
                <a:schemeClr val="tx2"/>
              </a:solidFill>
              <a:latin typeface="HendersonSansW00-BasicLight" panose="02000505030000020004" pitchFamily="2" charset="0"/>
            </a:rPr>
            <a:t>Acelerar el ritmo de ejecución del proyecto, de manera tal que se traduzca, a su vez, en una aceleración del nivel de desembolsos.</a:t>
          </a:r>
          <a:endParaRPr lang="es-CR" sz="1000" b="0" kern="1200">
            <a:solidFill>
              <a:schemeClr val="tx2"/>
            </a:solidFill>
            <a:latin typeface="HendersonSansW00-BasicLight" panose="02000505030000020004" pitchFamily="2" charset="0"/>
          </a:endParaRPr>
        </a:p>
        <a:p>
          <a:pPr marL="57150" lvl="1" indent="-57150" algn="just" defTabSz="444500">
            <a:lnSpc>
              <a:spcPct val="90000"/>
            </a:lnSpc>
            <a:spcBef>
              <a:spcPct val="0"/>
            </a:spcBef>
            <a:spcAft>
              <a:spcPct val="15000"/>
            </a:spcAft>
            <a:buChar char="•"/>
          </a:pPr>
          <a:r>
            <a:rPr lang="es-ES" sz="1000" b="0" kern="1200">
              <a:solidFill>
                <a:schemeClr val="tx2"/>
              </a:solidFill>
              <a:latin typeface="HendersonSansW00-BasicLight" panose="02000505030000020004" pitchFamily="2" charset="0"/>
            </a:rPr>
            <a:t>Reducir la mayor cantidad de expropiaciones, sin afectar el propósito original del proyecto.</a:t>
          </a:r>
          <a:endParaRPr lang="es-CR" sz="1000" b="0" kern="1200">
            <a:solidFill>
              <a:schemeClr val="tx2"/>
            </a:solidFill>
            <a:latin typeface="HendersonSansW00-BasicLight" panose="02000505030000020004" pitchFamily="2" charset="0"/>
          </a:endParaRPr>
        </a:p>
        <a:p>
          <a:pPr marL="57150" lvl="1" indent="-57150" algn="just" defTabSz="444500">
            <a:lnSpc>
              <a:spcPct val="90000"/>
            </a:lnSpc>
            <a:spcBef>
              <a:spcPct val="0"/>
            </a:spcBef>
            <a:spcAft>
              <a:spcPct val="15000"/>
            </a:spcAft>
            <a:buChar char="•"/>
          </a:pPr>
          <a:r>
            <a:rPr lang="es-ES" sz="1000" b="0" kern="1200">
              <a:solidFill>
                <a:schemeClr val="tx2"/>
              </a:solidFill>
              <a:latin typeface="HendersonSansW00-BasicLight" panose="02000505030000020004" pitchFamily="2" charset="0"/>
            </a:rPr>
            <a:t>Finalizar los diseños del proyecto aún pendientes.</a:t>
          </a:r>
          <a:endParaRPr lang="es-CR" sz="1000" b="0" kern="1200">
            <a:solidFill>
              <a:schemeClr val="tx2"/>
            </a:solidFill>
            <a:latin typeface="HendersonSansW00-BasicLight" panose="02000505030000020004" pitchFamily="2" charset="0"/>
          </a:endParaRPr>
        </a:p>
      </dsp:txBody>
      <dsp:txXfrm>
        <a:off x="0" y="358705"/>
        <a:ext cx="8536781" cy="1247400"/>
      </dsp:txXfrm>
    </dsp:sp>
    <dsp:sp modelId="{1E6E7915-9CA9-4381-AEC5-698FED47A302}">
      <dsp:nvSpPr>
        <dsp:cNvPr id="0" name=""/>
        <dsp:cNvSpPr/>
      </dsp:nvSpPr>
      <dsp:spPr>
        <a:xfrm>
          <a:off x="426839" y="4465"/>
          <a:ext cx="5975746" cy="7084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69" tIns="0" rIns="225869" bIns="0" numCol="1" spcCol="1270" anchor="ctr" anchorCtr="0">
          <a:noAutofit/>
        </a:bodyPr>
        <a:lstStyle/>
        <a:p>
          <a:pPr marL="0" lvl="0" indent="0" algn="l" defTabSz="444500">
            <a:lnSpc>
              <a:spcPct val="90000"/>
            </a:lnSpc>
            <a:spcBef>
              <a:spcPct val="0"/>
            </a:spcBef>
            <a:spcAft>
              <a:spcPct val="35000"/>
            </a:spcAft>
            <a:buNone/>
          </a:pPr>
          <a:r>
            <a:rPr lang="es-CR" sz="1000" b="1" kern="1200">
              <a:solidFill>
                <a:schemeClr val="tx2"/>
              </a:solidFill>
              <a:latin typeface="HendersonSansW00-BasicLight" panose="02000505030000020004" pitchFamily="2" charset="0"/>
            </a:rPr>
            <a:t>Proyecto Ruta 32:</a:t>
          </a:r>
        </a:p>
      </dsp:txBody>
      <dsp:txXfrm>
        <a:off x="461424" y="39050"/>
        <a:ext cx="5906576" cy="639310"/>
      </dsp:txXfrm>
    </dsp:sp>
    <dsp:sp modelId="{13232A59-1489-4562-9B0F-198F9FE45A79}">
      <dsp:nvSpPr>
        <dsp:cNvPr id="0" name=""/>
        <dsp:cNvSpPr/>
      </dsp:nvSpPr>
      <dsp:spPr>
        <a:xfrm>
          <a:off x="0" y="2089945"/>
          <a:ext cx="8536781" cy="16632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549" tIns="499872" rIns="662549" bIns="71120" numCol="1" spcCol="1270" anchor="t" anchorCtr="0">
          <a:noAutofit/>
        </a:bodyPr>
        <a:lstStyle/>
        <a:p>
          <a:pPr marL="57150" lvl="1" indent="-57150" algn="just" defTabSz="444500">
            <a:lnSpc>
              <a:spcPct val="90000"/>
            </a:lnSpc>
            <a:spcBef>
              <a:spcPct val="0"/>
            </a:spcBef>
            <a:spcAft>
              <a:spcPct val="15000"/>
            </a:spcAft>
            <a:buChar char="•"/>
          </a:pPr>
          <a:r>
            <a:rPr lang="es-CR" sz="1000" b="0" kern="1200">
              <a:solidFill>
                <a:schemeClr val="tx2"/>
              </a:solidFill>
              <a:latin typeface="HendersonSansW00-BasicLight" panose="02000505030000020004" pitchFamily="2" charset="0"/>
            </a:rPr>
            <a:t>Evaluar medidas tales como la ejecución en paralelo de varias de las actividades a ejecutar, para así minimizar cualquier impacto negativo en la ejecución del Proyecto y garantizar que se cumplan los plazos estipulados en el contrato de préstamo.</a:t>
          </a:r>
        </a:p>
        <a:p>
          <a:pPr marL="57150" lvl="1" indent="-57150" algn="just" defTabSz="444500">
            <a:lnSpc>
              <a:spcPct val="90000"/>
            </a:lnSpc>
            <a:spcBef>
              <a:spcPct val="0"/>
            </a:spcBef>
            <a:spcAft>
              <a:spcPct val="15000"/>
            </a:spcAft>
            <a:buChar char="•"/>
          </a:pPr>
          <a:r>
            <a:rPr lang="es-CR" sz="1000" b="0" kern="1200">
              <a:solidFill>
                <a:schemeClr val="tx2"/>
              </a:solidFill>
              <a:latin typeface="HendersonSansW00-BasicLight" panose="02000505030000020004" pitchFamily="2" charset="0"/>
            </a:rPr>
            <a:t>La conclusión del Programa de Obras Estratégicas de Infraestructura Vial No. 2080, debe generar un documento con las lecciones aprendidas para optimizar la ejecución de los dos Proyectos asignados a la Ampliación del Programa de Obras Estratégicas y a futuros Programas/Proyectos que ejecute el CONAVI.</a:t>
          </a:r>
        </a:p>
      </dsp:txBody>
      <dsp:txXfrm>
        <a:off x="0" y="2089945"/>
        <a:ext cx="8536781" cy="1663200"/>
      </dsp:txXfrm>
    </dsp:sp>
    <dsp:sp modelId="{749E2A10-532A-4467-AB11-25ED13FB9FF6}">
      <dsp:nvSpPr>
        <dsp:cNvPr id="0" name=""/>
        <dsp:cNvSpPr/>
      </dsp:nvSpPr>
      <dsp:spPr>
        <a:xfrm>
          <a:off x="406512" y="1746177"/>
          <a:ext cx="5975746" cy="7084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69" tIns="0" rIns="225869" bIns="0" numCol="1" spcCol="1270" anchor="ctr" anchorCtr="0">
          <a:noAutofit/>
        </a:bodyPr>
        <a:lstStyle/>
        <a:p>
          <a:pPr marL="0" lvl="0" indent="0" algn="l" defTabSz="444500">
            <a:lnSpc>
              <a:spcPct val="90000"/>
            </a:lnSpc>
            <a:spcBef>
              <a:spcPct val="0"/>
            </a:spcBef>
            <a:spcAft>
              <a:spcPct val="35000"/>
            </a:spcAft>
            <a:buNone/>
          </a:pPr>
          <a:r>
            <a:rPr lang="es-CR" sz="1000" b="1" kern="1200">
              <a:solidFill>
                <a:schemeClr val="tx2"/>
              </a:solidFill>
              <a:latin typeface="HendersonSansW00-BasicLight" panose="02000505030000020004" pitchFamily="2" charset="0"/>
              <a:cs typeface="Arial"/>
            </a:rPr>
            <a:t>Ampliación Programa  de Obras Estratégicas de Infraestructura Vial:</a:t>
          </a:r>
          <a:endParaRPr lang="es-CR" sz="1000" b="1" kern="1200">
            <a:solidFill>
              <a:schemeClr val="tx2"/>
            </a:solidFill>
            <a:latin typeface="HendersonSansW00-BasicLight" panose="02000505030000020004" pitchFamily="2" charset="0"/>
          </a:endParaRPr>
        </a:p>
      </dsp:txBody>
      <dsp:txXfrm>
        <a:off x="441097" y="1780762"/>
        <a:ext cx="5906576"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D9B83-99C1-4287-809A-C08712636128}">
      <dsp:nvSpPr>
        <dsp:cNvPr id="0" name=""/>
        <dsp:cNvSpPr/>
      </dsp:nvSpPr>
      <dsp:spPr>
        <a:xfrm>
          <a:off x="338555" y="236024"/>
          <a:ext cx="3642917" cy="11384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084" tIns="45720" rIns="45720" bIns="45720" numCol="1" spcCol="1270" anchor="ctr" anchorCtr="0">
          <a:noAutofit/>
        </a:bodyPr>
        <a:lstStyle/>
        <a:p>
          <a:pPr marL="0" lvl="0" indent="0" algn="just" defTabSz="533400">
            <a:lnSpc>
              <a:spcPct val="90000"/>
            </a:lnSpc>
            <a:spcBef>
              <a:spcPct val="0"/>
            </a:spcBef>
            <a:spcAft>
              <a:spcPct val="35000"/>
            </a:spcAft>
            <a:buNone/>
          </a:pPr>
          <a:r>
            <a:rPr lang="es-CR" sz="1200" kern="1200">
              <a:latin typeface="HendersonSansW00-BasicLight" panose="02000505030000020004" pitchFamily="2" charset="0"/>
            </a:rPr>
            <a:t>Retrasos en el proceso de adquisición del derecho de vía (expropiaciones)</a:t>
          </a:r>
        </a:p>
      </dsp:txBody>
      <dsp:txXfrm>
        <a:off x="338555" y="236024"/>
        <a:ext cx="3642917" cy="1138411"/>
      </dsp:txXfrm>
    </dsp:sp>
    <dsp:sp modelId="{36070FB7-1452-4A8D-B5EA-03A335FF3DBB}">
      <dsp:nvSpPr>
        <dsp:cNvPr id="0" name=""/>
        <dsp:cNvSpPr/>
      </dsp:nvSpPr>
      <dsp:spPr>
        <a:xfrm>
          <a:off x="186767" y="71586"/>
          <a:ext cx="796888" cy="11953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8000" r="-68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634E3-D4EC-41A6-B015-6F04E3B6B5D8}">
      <dsp:nvSpPr>
        <dsp:cNvPr id="0" name=""/>
        <dsp:cNvSpPr/>
      </dsp:nvSpPr>
      <dsp:spPr>
        <a:xfrm>
          <a:off x="4333715" y="236024"/>
          <a:ext cx="3642917" cy="11384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084" tIns="45720" rIns="45720" bIns="45720" numCol="1" spcCol="1270" anchor="ctr" anchorCtr="0">
          <a:noAutofit/>
        </a:bodyPr>
        <a:lstStyle/>
        <a:p>
          <a:pPr marL="0" lvl="0" indent="0" algn="just" defTabSz="533400">
            <a:lnSpc>
              <a:spcPct val="90000"/>
            </a:lnSpc>
            <a:spcBef>
              <a:spcPct val="0"/>
            </a:spcBef>
            <a:spcAft>
              <a:spcPct val="35000"/>
            </a:spcAft>
            <a:buNone/>
          </a:pPr>
          <a:r>
            <a:rPr lang="es-CR" sz="1200" kern="1200">
              <a:latin typeface="HendersonSansW00-BasicLight" panose="02000505030000020004" pitchFamily="2" charset="0"/>
            </a:rPr>
            <a:t>Rediseños que afectan el cumplimiento de los plazos de ejecución de obras</a:t>
          </a:r>
        </a:p>
      </dsp:txBody>
      <dsp:txXfrm>
        <a:off x="4333715" y="236024"/>
        <a:ext cx="3642917" cy="1138411"/>
      </dsp:txXfrm>
    </dsp:sp>
    <dsp:sp modelId="{96967D9F-80E0-4D5C-BCF9-9AADAC650090}">
      <dsp:nvSpPr>
        <dsp:cNvPr id="0" name=""/>
        <dsp:cNvSpPr/>
      </dsp:nvSpPr>
      <dsp:spPr>
        <a:xfrm>
          <a:off x="4181927" y="71586"/>
          <a:ext cx="796888" cy="119533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F4B8E-CF8A-4B3D-A822-C61B2864AED7}">
      <dsp:nvSpPr>
        <dsp:cNvPr id="0" name=""/>
        <dsp:cNvSpPr/>
      </dsp:nvSpPr>
      <dsp:spPr>
        <a:xfrm>
          <a:off x="338555" y="1669157"/>
          <a:ext cx="3642917" cy="11384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084" tIns="45720" rIns="45720" bIns="45720" numCol="1" spcCol="1270" anchor="ctr" anchorCtr="0">
          <a:noAutofit/>
        </a:bodyPr>
        <a:lstStyle/>
        <a:p>
          <a:pPr marL="0" lvl="0" indent="0" algn="just" defTabSz="533400">
            <a:lnSpc>
              <a:spcPct val="90000"/>
            </a:lnSpc>
            <a:spcBef>
              <a:spcPct val="0"/>
            </a:spcBef>
            <a:spcAft>
              <a:spcPct val="35000"/>
            </a:spcAft>
            <a:buNone/>
          </a:pPr>
          <a:r>
            <a:rPr lang="es-CR" sz="1200" kern="1200">
              <a:latin typeface="HendersonSansW00-BasicLight" panose="02000505030000020004" pitchFamily="2" charset="0"/>
            </a:rPr>
            <a:t>Modificación en el alcance del proyecto</a:t>
          </a:r>
        </a:p>
      </dsp:txBody>
      <dsp:txXfrm>
        <a:off x="338555" y="1669157"/>
        <a:ext cx="3642917" cy="1138411"/>
      </dsp:txXfrm>
    </dsp:sp>
    <dsp:sp modelId="{062F674B-E2A0-4A43-A2DC-C3F3C2BA7E1B}">
      <dsp:nvSpPr>
        <dsp:cNvPr id="0" name=""/>
        <dsp:cNvSpPr/>
      </dsp:nvSpPr>
      <dsp:spPr>
        <a:xfrm>
          <a:off x="186767" y="1504720"/>
          <a:ext cx="796888" cy="119533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7000" r="-57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612A4-5F37-4617-94D1-048D87C7FFFF}">
      <dsp:nvSpPr>
        <dsp:cNvPr id="0" name=""/>
        <dsp:cNvSpPr/>
      </dsp:nvSpPr>
      <dsp:spPr>
        <a:xfrm>
          <a:off x="4333715" y="1669157"/>
          <a:ext cx="3642917" cy="11384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084" tIns="45720" rIns="45720" bIns="45720" numCol="1" spcCol="1270" anchor="ctr" anchorCtr="0">
          <a:noAutofit/>
        </a:bodyPr>
        <a:lstStyle/>
        <a:p>
          <a:pPr marL="0" lvl="0" indent="0" algn="l" defTabSz="533400">
            <a:lnSpc>
              <a:spcPct val="90000"/>
            </a:lnSpc>
            <a:spcBef>
              <a:spcPct val="0"/>
            </a:spcBef>
            <a:spcAft>
              <a:spcPct val="35000"/>
            </a:spcAft>
            <a:buNone/>
          </a:pPr>
          <a:r>
            <a:rPr lang="es-CR" sz="1200" kern="1200">
              <a:latin typeface="HendersonSansW00-BasicLight" panose="02000505030000020004" pitchFamily="2" charset="0"/>
            </a:rPr>
            <a:t>Incumplimientos del contratista</a:t>
          </a:r>
        </a:p>
      </dsp:txBody>
      <dsp:txXfrm>
        <a:off x="4333715" y="1669157"/>
        <a:ext cx="3642917" cy="1138411"/>
      </dsp:txXfrm>
    </dsp:sp>
    <dsp:sp modelId="{83DFECE0-A9E0-46D3-AB70-2B82F56534CD}">
      <dsp:nvSpPr>
        <dsp:cNvPr id="0" name=""/>
        <dsp:cNvSpPr/>
      </dsp:nvSpPr>
      <dsp:spPr>
        <a:xfrm>
          <a:off x="4181927" y="1504720"/>
          <a:ext cx="796888" cy="119533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4000" r="-44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726573-46EA-435E-A359-7AC3788BBD37}">
      <dsp:nvSpPr>
        <dsp:cNvPr id="0" name=""/>
        <dsp:cNvSpPr/>
      </dsp:nvSpPr>
      <dsp:spPr>
        <a:xfrm>
          <a:off x="338555" y="3102291"/>
          <a:ext cx="3642917" cy="11384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084" tIns="45720" rIns="45720" bIns="45720" numCol="1" spcCol="1270" anchor="ctr" anchorCtr="0">
          <a:noAutofit/>
        </a:bodyPr>
        <a:lstStyle/>
        <a:p>
          <a:pPr marL="0" lvl="0" indent="0" algn="just" defTabSz="533400">
            <a:lnSpc>
              <a:spcPct val="90000"/>
            </a:lnSpc>
            <a:spcBef>
              <a:spcPct val="0"/>
            </a:spcBef>
            <a:spcAft>
              <a:spcPct val="35000"/>
            </a:spcAft>
            <a:buNone/>
          </a:pPr>
          <a:r>
            <a:rPr lang="es-CR" sz="1200" kern="1200">
              <a:latin typeface="HendersonSansW00-BasicLight" panose="02000505030000020004" pitchFamily="2" charset="0"/>
            </a:rPr>
            <a:t>Atrasos en la obtención de permisos</a:t>
          </a:r>
        </a:p>
      </dsp:txBody>
      <dsp:txXfrm>
        <a:off x="338555" y="3102291"/>
        <a:ext cx="3642917" cy="1138411"/>
      </dsp:txXfrm>
    </dsp:sp>
    <dsp:sp modelId="{34F46BA7-EDEF-4308-91CC-CA51C7E93143}">
      <dsp:nvSpPr>
        <dsp:cNvPr id="0" name=""/>
        <dsp:cNvSpPr/>
      </dsp:nvSpPr>
      <dsp:spPr>
        <a:xfrm>
          <a:off x="186767" y="2937854"/>
          <a:ext cx="796888" cy="1195332"/>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E0E45-46FD-4FB4-B20A-0E2A527938BF}">
      <dsp:nvSpPr>
        <dsp:cNvPr id="0" name=""/>
        <dsp:cNvSpPr/>
      </dsp:nvSpPr>
      <dsp:spPr>
        <a:xfrm>
          <a:off x="4333715" y="3102291"/>
          <a:ext cx="3642917" cy="1138411"/>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1084" tIns="45720" rIns="45720" bIns="45720" numCol="1" spcCol="1270" anchor="ctr" anchorCtr="0">
          <a:noAutofit/>
        </a:bodyPr>
        <a:lstStyle/>
        <a:p>
          <a:pPr marL="0" lvl="0" indent="0" algn="just" defTabSz="533400">
            <a:lnSpc>
              <a:spcPct val="90000"/>
            </a:lnSpc>
            <a:spcBef>
              <a:spcPct val="0"/>
            </a:spcBef>
            <a:spcAft>
              <a:spcPct val="35000"/>
            </a:spcAft>
            <a:buNone/>
          </a:pPr>
          <a:r>
            <a:rPr lang="es-CR" sz="1200" kern="1200">
              <a:latin typeface="HendersonSansW00-BasicLight" panose="02000505030000020004" pitchFamily="2" charset="0"/>
            </a:rPr>
            <a:t>Atrasos en los procesos de contratación de obras</a:t>
          </a:r>
        </a:p>
      </dsp:txBody>
      <dsp:txXfrm>
        <a:off x="4333715" y="3102291"/>
        <a:ext cx="3642917" cy="1138411"/>
      </dsp:txXfrm>
    </dsp:sp>
    <dsp:sp modelId="{5EA44024-7D8D-4A87-A5D2-112D1269C9A8}">
      <dsp:nvSpPr>
        <dsp:cNvPr id="0" name=""/>
        <dsp:cNvSpPr/>
      </dsp:nvSpPr>
      <dsp:spPr>
        <a:xfrm>
          <a:off x="4181927" y="2937854"/>
          <a:ext cx="796888" cy="1195332"/>
        </a:xfrm>
        <a:prstGeom prst="rect">
          <a:avLst/>
        </a:prstGeom>
        <a:blipFill rotWithShape="1">
          <a:blip xmlns:r="http://schemas.openxmlformats.org/officeDocument/2006/relationships" r:embed="rId6"/>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1ACB6-5606-4FC4-887C-4D2BC55CCBB6}">
      <dsp:nvSpPr>
        <dsp:cNvPr id="0" name=""/>
        <dsp:cNvSpPr/>
      </dsp:nvSpPr>
      <dsp:spPr>
        <a:xfrm>
          <a:off x="0" y="184125"/>
          <a:ext cx="8618936" cy="2343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925" tIns="249936" rIns="668925" bIns="71120" numCol="1" spcCol="1270" anchor="t" anchorCtr="0">
          <a:noAutofit/>
        </a:bodyPr>
        <a:lstStyle/>
        <a:p>
          <a:pPr marL="57150" lvl="1" indent="-57150" algn="just" defTabSz="444500">
            <a:lnSpc>
              <a:spcPct val="90000"/>
            </a:lnSpc>
            <a:spcBef>
              <a:spcPct val="0"/>
            </a:spcBef>
            <a:spcAft>
              <a:spcPct val="15000"/>
            </a:spcAft>
            <a:buChar char="•"/>
          </a:pPr>
          <a:r>
            <a:rPr lang="es-CR" sz="1000" b="1" kern="1200">
              <a:solidFill>
                <a:schemeClr val="tx2"/>
              </a:solidFill>
              <a:latin typeface="HendersonSansW00-BasicLight" panose="02000505030000020004" pitchFamily="2" charset="0"/>
            </a:rPr>
            <a:t>Revisión exhaustiva de contratos y lecciones aprendidas:</a:t>
          </a:r>
          <a:r>
            <a:rPr lang="es-CR" sz="1000" b="0" kern="1200">
              <a:solidFill>
                <a:schemeClr val="tx2"/>
              </a:solidFill>
              <a:latin typeface="HendersonSansW00-BasicLight" panose="02000505030000020004" pitchFamily="2" charset="0"/>
            </a:rPr>
            <a:t> Al culminar el contrato con H-Solis en el Proyecto Barranca - Limonal y La Angostura se debe tener presente realizar una revisión con el fin de asegurarse de que los futuros contratos se ejecuten al 100%, por lo tanto, esto implica identificar las causas de la suspensión de los proyectos y cualquier problema que haya surgido, y utilizar estas lecciones para mejorar la gestión de contratos en el futuro. Por lo tanto, se le solicita al MOPT un documento que enumere los puntos de mejoras, con el fin de que sean trasladados a nuevos Proyectos. </a:t>
          </a:r>
        </a:p>
        <a:p>
          <a:pPr marL="57150" lvl="1" indent="-57150" algn="just" defTabSz="444500">
            <a:lnSpc>
              <a:spcPct val="90000"/>
            </a:lnSpc>
            <a:spcBef>
              <a:spcPct val="0"/>
            </a:spcBef>
            <a:spcAft>
              <a:spcPct val="15000"/>
            </a:spcAft>
            <a:buChar char="•"/>
          </a:pPr>
          <a:endParaRPr lang="es-CR" sz="1000" b="0" kern="1200">
            <a:solidFill>
              <a:schemeClr val="tx2"/>
            </a:solidFill>
            <a:latin typeface="HendersonSansW00-BasicLight" panose="02000505030000020004" pitchFamily="2" charset="0"/>
          </a:endParaRPr>
        </a:p>
        <a:p>
          <a:pPr marL="57150" lvl="1" indent="-57150" algn="just" defTabSz="444500">
            <a:lnSpc>
              <a:spcPct val="90000"/>
            </a:lnSpc>
            <a:spcBef>
              <a:spcPct val="0"/>
            </a:spcBef>
            <a:spcAft>
              <a:spcPct val="15000"/>
            </a:spcAft>
            <a:buChar char="•"/>
          </a:pPr>
          <a:r>
            <a:rPr lang="es-CR" sz="1000" b="1" kern="1200">
              <a:solidFill>
                <a:schemeClr val="tx2"/>
              </a:solidFill>
              <a:latin typeface="HendersonSansW00-BasicLight" panose="02000505030000020004" pitchFamily="2" charset="0"/>
            </a:rPr>
            <a:t>Comunicación continua y transparente: </a:t>
          </a:r>
          <a:r>
            <a:rPr lang="es-CR" sz="1000" b="0" kern="1200">
              <a:solidFill>
                <a:schemeClr val="tx2"/>
              </a:solidFill>
              <a:latin typeface="HendersonSansW00-BasicLight" panose="02000505030000020004" pitchFamily="2" charset="0"/>
            </a:rPr>
            <a:t>Se insta al MOPT a crear canales de comunicación entre los ejecutores, acreedores y contratistas y así ejecutar de forma más eficiente los Proyectos. Por lo tanto, el MOPT debe coordinar reuniones cada mes con el fin de encontrar áreas de mejora en cada uno de los Proyectos asignados. </a:t>
          </a:r>
        </a:p>
        <a:p>
          <a:pPr marL="57150" lvl="1" indent="-57150" algn="l" defTabSz="444500">
            <a:lnSpc>
              <a:spcPct val="90000"/>
            </a:lnSpc>
            <a:spcBef>
              <a:spcPct val="0"/>
            </a:spcBef>
            <a:spcAft>
              <a:spcPct val="15000"/>
            </a:spcAft>
            <a:buChar char="•"/>
          </a:pPr>
          <a:endParaRPr lang="es-CR" sz="1000" b="0" kern="1200">
            <a:solidFill>
              <a:schemeClr val="tx2"/>
            </a:solidFill>
            <a:latin typeface="HendersonSansW00-BasicLight" panose="02000505030000020004" pitchFamily="2" charset="0"/>
          </a:endParaRPr>
        </a:p>
      </dsp:txBody>
      <dsp:txXfrm>
        <a:off x="0" y="184125"/>
        <a:ext cx="8618936" cy="2343600"/>
      </dsp:txXfrm>
    </dsp:sp>
    <dsp:sp modelId="{1E6E7915-9CA9-4381-AEC5-698FED47A302}">
      <dsp:nvSpPr>
        <dsp:cNvPr id="0" name=""/>
        <dsp:cNvSpPr/>
      </dsp:nvSpPr>
      <dsp:spPr>
        <a:xfrm>
          <a:off x="430946" y="7005"/>
          <a:ext cx="603325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43" tIns="0" rIns="228043" bIns="0" numCol="1" spcCol="1270" anchor="ctr" anchorCtr="0">
          <a:noAutofit/>
        </a:bodyPr>
        <a:lstStyle/>
        <a:p>
          <a:pPr marL="0" lvl="0" indent="0" algn="l" defTabSz="444500">
            <a:lnSpc>
              <a:spcPct val="90000"/>
            </a:lnSpc>
            <a:spcBef>
              <a:spcPct val="0"/>
            </a:spcBef>
            <a:spcAft>
              <a:spcPct val="35000"/>
            </a:spcAft>
            <a:buNone/>
          </a:pPr>
          <a:r>
            <a:rPr lang="es-CR" sz="1000" b="1" kern="1200">
              <a:solidFill>
                <a:schemeClr val="tx2"/>
              </a:solidFill>
              <a:latin typeface="HendersonSansW00-BasicLight" panose="02000505030000020004" pitchFamily="2" charset="0"/>
            </a:rPr>
            <a:t>Programa de Infraestructura de Transporte:</a:t>
          </a:r>
        </a:p>
      </dsp:txBody>
      <dsp:txXfrm>
        <a:off x="448239" y="24298"/>
        <a:ext cx="5998669" cy="319654"/>
      </dsp:txXfrm>
    </dsp:sp>
    <dsp:sp modelId="{13232A59-1489-4562-9B0F-198F9FE45A79}">
      <dsp:nvSpPr>
        <dsp:cNvPr id="0" name=""/>
        <dsp:cNvSpPr/>
      </dsp:nvSpPr>
      <dsp:spPr>
        <a:xfrm>
          <a:off x="0" y="2769645"/>
          <a:ext cx="8618936" cy="1587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925" tIns="249936" rIns="668925" bIns="71120" numCol="1" spcCol="1270" anchor="t" anchorCtr="0">
          <a:noAutofit/>
        </a:bodyPr>
        <a:lstStyle/>
        <a:p>
          <a:pPr marL="57150" lvl="1" indent="-57150" algn="just" defTabSz="444500">
            <a:lnSpc>
              <a:spcPct val="90000"/>
            </a:lnSpc>
            <a:spcBef>
              <a:spcPct val="0"/>
            </a:spcBef>
            <a:spcAft>
              <a:spcPct val="15000"/>
            </a:spcAft>
            <a:buChar char="•"/>
          </a:pPr>
          <a:r>
            <a:rPr lang="es-CR" sz="1000" b="0" kern="1200">
              <a:solidFill>
                <a:srgbClr val="1F497D"/>
              </a:solidFill>
              <a:latin typeface="HendersonSansW00-BasicLight" panose="02000505030000020004" pitchFamily="2" charset="0"/>
              <a:ea typeface="+mn-ea"/>
              <a:cs typeface="+mn-cs"/>
            </a:rPr>
            <a:t>Establecer un plan de colaboración con las entidades educativas, como la UNA, UCR y el TEC, que incluya capacitación en gestión vial.</a:t>
          </a:r>
        </a:p>
        <a:p>
          <a:pPr marL="57150" lvl="1" indent="-57150" algn="just" defTabSz="444500" rtl="0">
            <a:lnSpc>
              <a:spcPct val="90000"/>
            </a:lnSpc>
            <a:spcBef>
              <a:spcPct val="0"/>
            </a:spcBef>
            <a:spcAft>
              <a:spcPct val="15000"/>
            </a:spcAft>
            <a:buChar char="•"/>
          </a:pPr>
          <a:r>
            <a:rPr lang="es" sz="1000" b="0" kern="1200">
              <a:solidFill>
                <a:srgbClr val="1F497D"/>
              </a:solidFill>
              <a:latin typeface="HendersonSansW00-BasicLight" panose="02000505030000020004" pitchFamily="2" charset="0"/>
              <a:ea typeface="+mn-ea"/>
              <a:cs typeface="+mn-cs"/>
            </a:rPr>
            <a:t> El MOPT deberá establecer un sistema de comunicación efectiva y periódica entre el equipo ejecutivo del programa y la Dirección Jurídica, con el objetivo de resolver la  formalización de los contratos en un plazo establecido en el MANOP. </a:t>
          </a:r>
          <a:endParaRPr lang="es-CR" sz="1000" b="0" kern="1200">
            <a:solidFill>
              <a:srgbClr val="1F497D"/>
            </a:solidFill>
            <a:latin typeface="HendersonSansW00-BasicLight" panose="02000505030000020004" pitchFamily="2" charset="0"/>
            <a:ea typeface="+mn-ea"/>
            <a:cs typeface="+mn-cs"/>
          </a:endParaRPr>
        </a:p>
        <a:p>
          <a:pPr marL="57150" lvl="1" indent="-57150" algn="just" defTabSz="444500">
            <a:lnSpc>
              <a:spcPct val="90000"/>
            </a:lnSpc>
            <a:spcBef>
              <a:spcPct val="0"/>
            </a:spcBef>
            <a:spcAft>
              <a:spcPct val="15000"/>
            </a:spcAft>
            <a:buChar char="•"/>
          </a:pPr>
          <a:r>
            <a:rPr lang="es-CR" sz="1000" b="0" kern="1200">
              <a:solidFill>
                <a:srgbClr val="1F497D"/>
              </a:solidFill>
              <a:latin typeface="HendersonSansW00-BasicLight" panose="02000505030000020004" pitchFamily="2" charset="0"/>
              <a:ea typeface="+mn-ea"/>
              <a:cs typeface="+mn-cs"/>
            </a:rPr>
            <a:t>Incrementar el monto de </a:t>
          </a:r>
          <a:r>
            <a:rPr lang="es-CR" sz="1000" b="0" kern="1200">
              <a:solidFill>
                <a:schemeClr val="tx2"/>
              </a:solidFill>
              <a:latin typeface="HendersonSansW00-BasicLight" panose="02000505030000020004" pitchFamily="2" charset="0"/>
            </a:rPr>
            <a:t>la contrapartida nacional en un 15% en los próximos seis meses, con un enfoque en la asignación de estos fondos a proyectos específicos que han experimentado dificultades en las ofertas y diferencial cambiario. </a:t>
          </a:r>
        </a:p>
      </dsp:txBody>
      <dsp:txXfrm>
        <a:off x="0" y="2769645"/>
        <a:ext cx="8618936" cy="1587600"/>
      </dsp:txXfrm>
    </dsp:sp>
    <dsp:sp modelId="{749E2A10-532A-4467-AB11-25ED13FB9FF6}">
      <dsp:nvSpPr>
        <dsp:cNvPr id="0" name=""/>
        <dsp:cNvSpPr/>
      </dsp:nvSpPr>
      <dsp:spPr>
        <a:xfrm>
          <a:off x="410425" y="2597761"/>
          <a:ext cx="6033255" cy="35424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43" tIns="0" rIns="228043" bIns="0" numCol="1" spcCol="1270" anchor="ctr" anchorCtr="0">
          <a:noAutofit/>
        </a:bodyPr>
        <a:lstStyle/>
        <a:p>
          <a:pPr marL="0" lvl="0" indent="0" algn="l" defTabSz="444500" rtl="0">
            <a:lnSpc>
              <a:spcPct val="90000"/>
            </a:lnSpc>
            <a:spcBef>
              <a:spcPct val="0"/>
            </a:spcBef>
            <a:spcAft>
              <a:spcPct val="35000"/>
            </a:spcAft>
            <a:buNone/>
          </a:pPr>
          <a:r>
            <a:rPr lang="es-CR" sz="1000" b="1" kern="1200">
              <a:solidFill>
                <a:srgbClr val="1F497D"/>
              </a:solidFill>
              <a:latin typeface="HendersonSansW00-BasicLight"/>
              <a:ea typeface="+mn-ea"/>
              <a:cs typeface="Arial"/>
            </a:rPr>
            <a:t>Programa Red Vial Cantonal II: </a:t>
          </a:r>
        </a:p>
      </dsp:txBody>
      <dsp:txXfrm>
        <a:off x="427718" y="2615054"/>
        <a:ext cx="5998669" cy="3196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32A59-1489-4562-9B0F-198F9FE45A79}">
      <dsp:nvSpPr>
        <dsp:cNvPr id="0" name=""/>
        <dsp:cNvSpPr/>
      </dsp:nvSpPr>
      <dsp:spPr>
        <a:xfrm>
          <a:off x="0" y="274343"/>
          <a:ext cx="8536781" cy="27216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2549" tIns="374904" rIns="662549" bIns="78232" numCol="1" spcCol="1270" anchor="t" anchorCtr="0">
          <a:noAutofit/>
        </a:bodyPr>
        <a:lstStyle/>
        <a:p>
          <a:pPr marL="57150" lvl="1" indent="-57150" algn="just" defTabSz="488950">
            <a:lnSpc>
              <a:spcPct val="90000"/>
            </a:lnSpc>
            <a:spcBef>
              <a:spcPct val="0"/>
            </a:spcBef>
            <a:spcAft>
              <a:spcPct val="15000"/>
            </a:spcAft>
            <a:buChar char="•"/>
          </a:pPr>
          <a:r>
            <a:rPr lang="es-CR" sz="1100" b="0" kern="1200">
              <a:solidFill>
                <a:schemeClr val="tx2"/>
              </a:solidFill>
              <a:latin typeface="HendersonSansW00-BasicLight"/>
            </a:rPr>
            <a:t>Se recomienda una mayor colaboración y coordinación entre el Contratista y la Unidad Supervisora para asegurar una ejecución eficiente del proyecto, incluyendo inspecciones diarias tanto durante el día como por la noche para cumplir con los plazos establecidos.</a:t>
          </a:r>
        </a:p>
        <a:p>
          <a:pPr marL="57150" lvl="1" indent="-57150" algn="just" defTabSz="488950">
            <a:lnSpc>
              <a:spcPct val="90000"/>
            </a:lnSpc>
            <a:spcBef>
              <a:spcPct val="0"/>
            </a:spcBef>
            <a:spcAft>
              <a:spcPct val="15000"/>
            </a:spcAft>
            <a:buChar char="•"/>
          </a:pPr>
          <a:endParaRPr lang="es-CR" sz="1100" b="0" kern="1200">
            <a:solidFill>
              <a:schemeClr val="tx2"/>
            </a:solidFill>
            <a:latin typeface="HendersonSansW00-BasicLight" panose="02000505030000020004" pitchFamily="2" charset="0"/>
          </a:endParaRPr>
        </a:p>
        <a:p>
          <a:pPr marL="57150" lvl="1" indent="-57150" algn="just" defTabSz="488950">
            <a:lnSpc>
              <a:spcPct val="90000"/>
            </a:lnSpc>
            <a:spcBef>
              <a:spcPct val="0"/>
            </a:spcBef>
            <a:spcAft>
              <a:spcPct val="15000"/>
            </a:spcAft>
            <a:buChar char="•"/>
          </a:pPr>
          <a:r>
            <a:rPr lang="es-CR" sz="1100" b="0" kern="1200">
              <a:solidFill>
                <a:schemeClr val="tx2"/>
              </a:solidFill>
              <a:latin typeface="HendersonSansW00-BasicLight"/>
            </a:rPr>
            <a:t>Debido a la falta de personal para cumplir con los requisitos del proyecto, se insta al MOPT y a la Unidad Supervisora a comunicar al Contratista que debe reforzar su equipo de trabajo con al menos cuatro fuentes de trabajo en el tramo Taras – La Lima.</a:t>
          </a:r>
        </a:p>
        <a:p>
          <a:pPr marL="57150" lvl="1" indent="-57150" algn="just" defTabSz="488950">
            <a:lnSpc>
              <a:spcPct val="90000"/>
            </a:lnSpc>
            <a:spcBef>
              <a:spcPct val="0"/>
            </a:spcBef>
            <a:spcAft>
              <a:spcPct val="15000"/>
            </a:spcAft>
            <a:buChar char="•"/>
          </a:pPr>
          <a:endParaRPr lang="es-CR" sz="1100" b="0" kern="1200">
            <a:solidFill>
              <a:schemeClr val="tx2"/>
            </a:solidFill>
            <a:latin typeface="HendersonSansW00-BasicLight" panose="02000505030000020004" pitchFamily="2" charset="0"/>
          </a:endParaRPr>
        </a:p>
        <a:p>
          <a:pPr marL="57150" lvl="1" indent="-57150" algn="just" defTabSz="488950">
            <a:lnSpc>
              <a:spcPct val="90000"/>
            </a:lnSpc>
            <a:spcBef>
              <a:spcPct val="0"/>
            </a:spcBef>
            <a:spcAft>
              <a:spcPct val="15000"/>
            </a:spcAft>
            <a:buChar char="•"/>
          </a:pPr>
          <a:r>
            <a:rPr lang="es-CR" sz="1100" b="0" kern="1200">
              <a:solidFill>
                <a:schemeClr val="tx2"/>
              </a:solidFill>
              <a:latin typeface="HendersonSansW00-BasicLight"/>
            </a:rPr>
            <a:t>Dado el desfase entre el avance físico programado y el ejecutado, es esencial que el MOPT realice un análisis del plan de trabajo del contratista para identificar áreas de mejora o incluso solicitar un plan más acelerado para evitar retrasos adicionales en el programa.</a:t>
          </a:r>
        </a:p>
      </dsp:txBody>
      <dsp:txXfrm>
        <a:off x="0" y="274343"/>
        <a:ext cx="8536781" cy="2721600"/>
      </dsp:txXfrm>
    </dsp:sp>
    <dsp:sp modelId="{749E2A10-532A-4467-AB11-25ED13FB9FF6}">
      <dsp:nvSpPr>
        <dsp:cNvPr id="0" name=""/>
        <dsp:cNvSpPr/>
      </dsp:nvSpPr>
      <dsp:spPr>
        <a:xfrm>
          <a:off x="370795" y="0"/>
          <a:ext cx="5975746" cy="539962"/>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869" tIns="0" rIns="225869" bIns="0" numCol="1" spcCol="1270" anchor="ctr" anchorCtr="0">
          <a:noAutofit/>
        </a:bodyPr>
        <a:lstStyle/>
        <a:p>
          <a:pPr marL="0" lvl="0" indent="0" algn="l" defTabSz="488950" rtl="0">
            <a:lnSpc>
              <a:spcPct val="90000"/>
            </a:lnSpc>
            <a:spcBef>
              <a:spcPct val="0"/>
            </a:spcBef>
            <a:spcAft>
              <a:spcPct val="35000"/>
            </a:spcAft>
            <a:buNone/>
          </a:pPr>
          <a:r>
            <a:rPr lang="es-CR" sz="1100" b="1" kern="1200">
              <a:solidFill>
                <a:srgbClr val="1F497D"/>
              </a:solidFill>
              <a:latin typeface="HendersonSansW00-BasicLight"/>
              <a:ea typeface="+mn-ea"/>
              <a:cs typeface="Arial"/>
            </a:rPr>
            <a:t>Programa de Infraestructura Vial y Promoción de Asociaciones Público-Privadas: </a:t>
          </a:r>
        </a:p>
      </dsp:txBody>
      <dsp:txXfrm>
        <a:off x="397154" y="26359"/>
        <a:ext cx="5923028" cy="4872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D9B83-99C1-4287-809A-C08712636128}">
      <dsp:nvSpPr>
        <dsp:cNvPr id="0" name=""/>
        <dsp:cNvSpPr/>
      </dsp:nvSpPr>
      <dsp:spPr>
        <a:xfrm>
          <a:off x="2084760" y="225249"/>
          <a:ext cx="4637158" cy="144911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1532" tIns="45720" rIns="45720" bIns="45720" numCol="1" spcCol="1270" anchor="ctr" anchorCtr="0">
          <a:noAutofit/>
        </a:bodyPr>
        <a:lstStyle/>
        <a:p>
          <a:pPr marL="0" lvl="0" indent="0" algn="just" defTabSz="533400">
            <a:lnSpc>
              <a:spcPct val="90000"/>
            </a:lnSpc>
            <a:spcBef>
              <a:spcPct val="0"/>
            </a:spcBef>
            <a:spcAft>
              <a:spcPct val="35000"/>
            </a:spcAft>
            <a:buNone/>
          </a:pPr>
          <a:r>
            <a:rPr lang="es-CR" sz="1200" kern="1200">
              <a:solidFill>
                <a:schemeClr val="tx1"/>
              </a:solidFill>
              <a:latin typeface="HendersonSansW00-BasicLight" panose="02000505030000020004" pitchFamily="2" charset="0"/>
              <a:cs typeface="Arial"/>
            </a:rPr>
            <a:t>Incumplimientos en los plazos de ejecución por parte de los diferentes contratistas. </a:t>
          </a:r>
          <a:endParaRPr lang="es-CR" sz="1200" kern="1200">
            <a:solidFill>
              <a:schemeClr val="tx1"/>
            </a:solidFill>
            <a:latin typeface="HendersonSansW00-BasicLight" panose="02000505030000020004" pitchFamily="2" charset="0"/>
          </a:endParaRPr>
        </a:p>
      </dsp:txBody>
      <dsp:txXfrm>
        <a:off x="2084760" y="225249"/>
        <a:ext cx="4637158" cy="1449112"/>
      </dsp:txXfrm>
    </dsp:sp>
    <dsp:sp modelId="{36070FB7-1452-4A8D-B5EA-03A335FF3DBB}">
      <dsp:nvSpPr>
        <dsp:cNvPr id="0" name=""/>
        <dsp:cNvSpPr/>
      </dsp:nvSpPr>
      <dsp:spPr>
        <a:xfrm>
          <a:off x="1916076" y="15933"/>
          <a:ext cx="1014378" cy="152156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F612A4-5F37-4617-94D1-048D87C7FFFF}">
      <dsp:nvSpPr>
        <dsp:cNvPr id="0" name=""/>
        <dsp:cNvSpPr/>
      </dsp:nvSpPr>
      <dsp:spPr>
        <a:xfrm>
          <a:off x="2109291" y="2049520"/>
          <a:ext cx="4637158" cy="144911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81532" tIns="45720" rIns="45720" bIns="45720" numCol="1" spcCol="1270" anchor="ctr" anchorCtr="0">
          <a:noAutofit/>
        </a:bodyPr>
        <a:lstStyle/>
        <a:p>
          <a:pPr marL="0" lvl="0" indent="0" algn="just" defTabSz="533400">
            <a:lnSpc>
              <a:spcPct val="90000"/>
            </a:lnSpc>
            <a:spcBef>
              <a:spcPct val="0"/>
            </a:spcBef>
            <a:spcAft>
              <a:spcPct val="35000"/>
            </a:spcAft>
            <a:buNone/>
          </a:pPr>
          <a:r>
            <a:rPr lang="es-CR" sz="1200" kern="1200">
              <a:solidFill>
                <a:schemeClr val="tx1"/>
              </a:solidFill>
              <a:latin typeface="HendersonSansW00-BasicLight" panose="02000505030000020004" pitchFamily="2" charset="0"/>
            </a:rPr>
            <a:t>Errores en la planificación de los Programas.</a:t>
          </a:r>
        </a:p>
      </dsp:txBody>
      <dsp:txXfrm>
        <a:off x="2109291" y="2049520"/>
        <a:ext cx="4637158" cy="1449112"/>
      </dsp:txXfrm>
    </dsp:sp>
    <dsp:sp modelId="{83DFECE0-A9E0-46D3-AB70-2B82F56534CD}">
      <dsp:nvSpPr>
        <dsp:cNvPr id="0" name=""/>
        <dsp:cNvSpPr/>
      </dsp:nvSpPr>
      <dsp:spPr>
        <a:xfrm>
          <a:off x="1916076" y="1840204"/>
          <a:ext cx="1014378" cy="152156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C13EB-CF82-4A11-BC09-944EB12C6175}">
      <dsp:nvSpPr>
        <dsp:cNvPr id="0" name=""/>
        <dsp:cNvSpPr/>
      </dsp:nvSpPr>
      <dsp:spPr>
        <a:xfrm>
          <a:off x="0" y="406702"/>
          <a:ext cx="8479631" cy="12206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8114" tIns="520700" rIns="658114" bIns="71120" numCol="1" spcCol="1270" anchor="t" anchorCtr="0">
          <a:noAutofit/>
        </a:bodyPr>
        <a:lstStyle/>
        <a:p>
          <a:pPr marL="57150" lvl="1" indent="-57150" algn="just" defTabSz="444500">
            <a:lnSpc>
              <a:spcPct val="90000"/>
            </a:lnSpc>
            <a:spcBef>
              <a:spcPct val="0"/>
            </a:spcBef>
            <a:spcAft>
              <a:spcPct val="15000"/>
            </a:spcAft>
            <a:buChar char="•"/>
          </a:pPr>
          <a:r>
            <a:rPr lang="es-CR" sz="1000" kern="1200">
              <a:latin typeface="HendersonSansW00-BasicLight" panose="02000505030000020004" pitchFamily="2" charset="0"/>
            </a:rPr>
            <a:t>Enfocar el seguimiento hacia el equipamiento del Hospital Monseñor Sanabria, para asegurar que el mismo se encuentre instalado conforme al calendario establecido por la UCP.</a:t>
          </a:r>
        </a:p>
        <a:p>
          <a:pPr marL="57150" lvl="1" indent="-57150" algn="just" defTabSz="444500">
            <a:lnSpc>
              <a:spcPct val="90000"/>
            </a:lnSpc>
            <a:spcBef>
              <a:spcPct val="0"/>
            </a:spcBef>
            <a:spcAft>
              <a:spcPct val="15000"/>
            </a:spcAft>
            <a:buChar char="•"/>
          </a:pPr>
          <a:r>
            <a:rPr lang="es-CR" sz="1000" kern="1200">
              <a:latin typeface="HendersonSansW00-BasicLight" panose="02000505030000020004" pitchFamily="2" charset="0"/>
            </a:rPr>
            <a:t>Iniciar con la elaboración del Informe de Cierre y Finiquito para que el mismo sea entregado al Ministerio, de forma paralela con el Informe al Acreedor.</a:t>
          </a:r>
        </a:p>
      </dsp:txBody>
      <dsp:txXfrm>
        <a:off x="0" y="406702"/>
        <a:ext cx="8479631" cy="1220625"/>
      </dsp:txXfrm>
    </dsp:sp>
    <dsp:sp modelId="{70D6309A-9996-4BCF-B676-24A6758800EB}">
      <dsp:nvSpPr>
        <dsp:cNvPr id="0" name=""/>
        <dsp:cNvSpPr/>
      </dsp:nvSpPr>
      <dsp:spPr>
        <a:xfrm>
          <a:off x="423981" y="37702"/>
          <a:ext cx="5935741" cy="7380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357" tIns="0" rIns="224357" bIns="0" numCol="1" spcCol="1270" anchor="ctr" anchorCtr="0">
          <a:noAutofit/>
        </a:bodyPr>
        <a:lstStyle/>
        <a:p>
          <a:pPr marL="0" lvl="0" indent="0" algn="l" defTabSz="444500">
            <a:lnSpc>
              <a:spcPct val="90000"/>
            </a:lnSpc>
            <a:spcBef>
              <a:spcPct val="0"/>
            </a:spcBef>
            <a:spcAft>
              <a:spcPct val="35000"/>
            </a:spcAft>
            <a:buNone/>
          </a:pPr>
          <a:r>
            <a:rPr lang="es-CR" sz="1000" kern="1200">
              <a:latin typeface="HendersonSansW00-BasicLight" panose="02000505030000020004" pitchFamily="2" charset="0"/>
            </a:rPr>
            <a:t>BCIE No. 2128:</a:t>
          </a:r>
        </a:p>
      </dsp:txBody>
      <dsp:txXfrm>
        <a:off x="460007" y="73728"/>
        <a:ext cx="5863689" cy="665948"/>
      </dsp:txXfrm>
    </dsp:sp>
    <dsp:sp modelId="{74FCD79D-529C-4960-9EB1-AA25B56F656C}">
      <dsp:nvSpPr>
        <dsp:cNvPr id="0" name=""/>
        <dsp:cNvSpPr/>
      </dsp:nvSpPr>
      <dsp:spPr>
        <a:xfrm>
          <a:off x="0" y="2131327"/>
          <a:ext cx="8479631" cy="15356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8114" tIns="520700" rIns="658114" bIns="71120" numCol="1" spcCol="1270" anchor="t" anchorCtr="0">
          <a:noAutofit/>
        </a:bodyPr>
        <a:lstStyle/>
        <a:p>
          <a:pPr marL="57150" lvl="1" indent="-57150" algn="just" defTabSz="444500">
            <a:lnSpc>
              <a:spcPct val="90000"/>
            </a:lnSpc>
            <a:spcBef>
              <a:spcPct val="0"/>
            </a:spcBef>
            <a:spcAft>
              <a:spcPct val="15000"/>
            </a:spcAft>
            <a:buChar char="•"/>
          </a:pPr>
          <a:r>
            <a:rPr lang="es-CR" sz="1000" kern="1200">
              <a:latin typeface="HendersonSansW00-BasicLight" panose="02000505030000020004" pitchFamily="2" charset="0"/>
            </a:rPr>
            <a:t>Dirigir el seguimiento hacia el cumplimiento de los últimos dos Indicadores de Desembolso que se encuentran en ejecución (IDL #6.2 e IDL#7.3) , para que no se generen retrasos conforme a lo programado.</a:t>
          </a:r>
        </a:p>
        <a:p>
          <a:pPr marL="57150" lvl="1" indent="-57150" algn="just" defTabSz="444500">
            <a:lnSpc>
              <a:spcPct val="90000"/>
            </a:lnSpc>
            <a:spcBef>
              <a:spcPct val="0"/>
            </a:spcBef>
            <a:spcAft>
              <a:spcPct val="15000"/>
            </a:spcAft>
            <a:buChar char="•"/>
          </a:pPr>
          <a:r>
            <a:rPr lang="es-CR" sz="1000" kern="1200">
              <a:latin typeface="HendersonSansW00-BasicLight" panose="02000505030000020004" pitchFamily="2" charset="0"/>
            </a:rPr>
            <a:t>Dar seguimiento a la aprobación del Presupuesto por la CGR (IDL #7.3).</a:t>
          </a:r>
        </a:p>
        <a:p>
          <a:pPr marL="57150" lvl="1" indent="-57150" algn="just" defTabSz="444500">
            <a:lnSpc>
              <a:spcPct val="90000"/>
            </a:lnSpc>
            <a:spcBef>
              <a:spcPct val="0"/>
            </a:spcBef>
            <a:spcAft>
              <a:spcPct val="15000"/>
            </a:spcAft>
            <a:buChar char="•"/>
          </a:pPr>
          <a:r>
            <a:rPr lang="es-CR" sz="1000" kern="1200">
              <a:latin typeface="HendersonSansW00-BasicLight" panose="02000505030000020004" pitchFamily="2" charset="0"/>
            </a:rPr>
            <a:t>Acelerar las gestiones de prórroga de la fecha de cierre del crédito, remitiendo la solicitud  al MH, a más tardar inicios de noviembre 2023.</a:t>
          </a:r>
        </a:p>
      </dsp:txBody>
      <dsp:txXfrm>
        <a:off x="0" y="2131327"/>
        <a:ext cx="8479631" cy="1535625"/>
      </dsp:txXfrm>
    </dsp:sp>
    <dsp:sp modelId="{00235804-B85A-401F-89EF-FF535BDC944C}">
      <dsp:nvSpPr>
        <dsp:cNvPr id="0" name=""/>
        <dsp:cNvSpPr/>
      </dsp:nvSpPr>
      <dsp:spPr>
        <a:xfrm>
          <a:off x="423981" y="1762327"/>
          <a:ext cx="5935741" cy="73800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357" tIns="0" rIns="224357" bIns="0" numCol="1" spcCol="1270" anchor="ctr" anchorCtr="0">
          <a:noAutofit/>
        </a:bodyPr>
        <a:lstStyle/>
        <a:p>
          <a:pPr marL="0" lvl="0" indent="0" algn="l" defTabSz="444500">
            <a:lnSpc>
              <a:spcPct val="90000"/>
            </a:lnSpc>
            <a:spcBef>
              <a:spcPct val="0"/>
            </a:spcBef>
            <a:spcAft>
              <a:spcPct val="35000"/>
            </a:spcAft>
            <a:buNone/>
          </a:pPr>
          <a:r>
            <a:rPr lang="es-CR" sz="1000" kern="1200">
              <a:latin typeface="HendersonSansW00-BasicLight" panose="02000505030000020004" pitchFamily="2" charset="0"/>
            </a:rPr>
            <a:t>BIRF No.8593-CR:</a:t>
          </a:r>
        </a:p>
      </dsp:txBody>
      <dsp:txXfrm>
        <a:off x="460007" y="1798353"/>
        <a:ext cx="5863689" cy="6659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D9B83-99C1-4287-809A-C08712636128}">
      <dsp:nvSpPr>
        <dsp:cNvPr id="0" name=""/>
        <dsp:cNvSpPr/>
      </dsp:nvSpPr>
      <dsp:spPr>
        <a:xfrm>
          <a:off x="323677" y="804897"/>
          <a:ext cx="7768270" cy="2710252"/>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44284" tIns="38100" rIns="38100" bIns="38100" numCol="1" spcCol="1270" anchor="t" anchorCtr="0">
          <a:noAutofit/>
        </a:bodyPr>
        <a:lstStyle/>
        <a:p>
          <a:pPr marL="0" lvl="0" indent="0" algn="l" defTabSz="444500">
            <a:lnSpc>
              <a:spcPct val="90000"/>
            </a:lnSpc>
            <a:spcBef>
              <a:spcPct val="0"/>
            </a:spcBef>
            <a:spcAft>
              <a:spcPct val="35000"/>
            </a:spcAft>
            <a:buNone/>
          </a:pPr>
          <a:endParaRPr lang="es-CR" sz="1000" b="1" kern="1200">
            <a:solidFill>
              <a:schemeClr val="tx1">
                <a:lumMod val="65000"/>
                <a:lumOff val="35000"/>
              </a:schemeClr>
            </a:solidFill>
            <a:latin typeface="HendersonSansW00-BasicLight" panose="02000505030000020004" pitchFamily="2" charset="0"/>
            <a:ea typeface="+mn-ea"/>
            <a:cs typeface="Arial"/>
          </a:endParaRPr>
        </a:p>
        <a:p>
          <a:pPr marL="0" lvl="0" indent="0" algn="l" defTabSz="444500">
            <a:lnSpc>
              <a:spcPct val="90000"/>
            </a:lnSpc>
            <a:spcBef>
              <a:spcPct val="0"/>
            </a:spcBef>
            <a:spcAft>
              <a:spcPct val="35000"/>
            </a:spcAft>
            <a:buNone/>
          </a:pPr>
          <a:r>
            <a:rPr lang="es-CR" sz="1200" b="1" kern="1200">
              <a:solidFill>
                <a:schemeClr val="tx1">
                  <a:lumMod val="65000"/>
                  <a:lumOff val="35000"/>
                </a:schemeClr>
              </a:solidFill>
              <a:latin typeface="HendersonSansW00-BasicLight" panose="02000505030000020004" pitchFamily="2" charset="0"/>
              <a:ea typeface="+mn-ea"/>
              <a:cs typeface="Arial"/>
            </a:rPr>
            <a:t>Planificación</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None/>
            <a:defRPr/>
          </a:pPr>
          <a:r>
            <a:rPr lang="es-CR" sz="1200" kern="1200">
              <a:solidFill>
                <a:schemeClr val="tx1">
                  <a:lumMod val="65000"/>
                  <a:lumOff val="35000"/>
                </a:schemeClr>
              </a:solidFill>
              <a:latin typeface="HendersonSansW00-BasicLight" panose="02000505030000020004" pitchFamily="2" charset="0"/>
              <a:ea typeface="+mn-ea"/>
              <a:cs typeface="Arial"/>
            </a:rPr>
            <a:t>Falta de recursos de la Contrapartida Nacional (no se presupuestaron los recursos a requerir para el Proyecto en el año 2023).</a:t>
          </a:r>
        </a:p>
        <a:p>
          <a:pPr marL="285750" lvl="1"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200" kern="1200">
              <a:solidFill>
                <a:schemeClr val="tx1">
                  <a:lumMod val="65000"/>
                  <a:lumOff val="35000"/>
                </a:schemeClr>
              </a:solidFill>
              <a:latin typeface="HendersonSansW00-BasicLight" panose="02000505030000020004" pitchFamily="2" charset="0"/>
              <a:ea typeface="+mn-ea"/>
              <a:cs typeface="Arial"/>
            </a:rPr>
            <a:t>Atraso en la adquisición de terrenos. Faltan muchos terrenos por expropiar y estos procesos naturalmente son largos y enfrentan trabas.</a:t>
          </a:r>
        </a:p>
        <a:p>
          <a:pPr marL="285750" lvl="2" indent="-285750" algn="just" defTabSz="457200" rtl="0" eaLnBrk="1" latinLnBrk="0" hangingPunct="1">
            <a:lnSpc>
              <a:spcPct val="90000"/>
            </a:lnSpc>
            <a:spcBef>
              <a:spcPct val="0"/>
            </a:spcBef>
            <a:spcAft>
              <a:spcPct val="15000"/>
            </a:spcAft>
            <a:buFont typeface="Wingdings" panose="05000000000000000000" pitchFamily="2" charset="2"/>
            <a:buChar char="§"/>
            <a:defRPr/>
          </a:pPr>
          <a:r>
            <a:rPr lang="es-CR" sz="1200" kern="1200">
              <a:solidFill>
                <a:schemeClr val="tx1">
                  <a:lumMod val="65000"/>
                  <a:lumOff val="35000"/>
                </a:schemeClr>
              </a:solidFill>
              <a:latin typeface="HendersonSansW00-BasicLight" panose="02000505030000020004" pitchFamily="2" charset="0"/>
              <a:ea typeface="+mn-ea"/>
              <a:cs typeface="Arial"/>
            </a:rPr>
            <a:t>Falta de personal para la DIGEP.</a:t>
          </a:r>
        </a:p>
        <a:p>
          <a:pPr marL="285750" lvl="1" indent="-285750" algn="just" defTabSz="457200">
            <a:lnSpc>
              <a:spcPct val="90000"/>
            </a:lnSpc>
            <a:spcBef>
              <a:spcPct val="0"/>
            </a:spcBef>
            <a:spcAft>
              <a:spcPct val="15000"/>
            </a:spcAft>
            <a:buFont typeface="Wingdings" panose="05000000000000000000" pitchFamily="2" charset="2"/>
            <a:buNone/>
          </a:pPr>
          <a:endParaRPr lang="es-CR" sz="1200" kern="1200">
            <a:solidFill>
              <a:schemeClr val="tx1">
                <a:lumMod val="65000"/>
                <a:lumOff val="35000"/>
              </a:schemeClr>
            </a:solidFill>
            <a:latin typeface="HendersonSansW00-BasicLight" panose="02000505030000020004" pitchFamily="2" charset="0"/>
            <a:ea typeface="+mn-ea"/>
            <a:cs typeface="Arial"/>
          </a:endParaRPr>
        </a:p>
        <a:p>
          <a:pPr marL="285750" lvl="1" indent="-285750" algn="just" defTabSz="457200">
            <a:lnSpc>
              <a:spcPct val="90000"/>
            </a:lnSpc>
            <a:spcBef>
              <a:spcPct val="0"/>
            </a:spcBef>
            <a:spcAft>
              <a:spcPct val="15000"/>
            </a:spcAft>
            <a:buFont typeface="Wingdings" panose="05000000000000000000" pitchFamily="2" charset="2"/>
            <a:buNone/>
          </a:pPr>
          <a:r>
            <a:rPr lang="es-CR" sz="1200" kern="1200">
              <a:solidFill>
                <a:schemeClr val="tx1">
                  <a:lumMod val="65000"/>
                  <a:lumOff val="35000"/>
                </a:schemeClr>
              </a:solidFill>
              <a:latin typeface="HendersonSansW00-BasicLight" panose="02000505030000020004" pitchFamily="2" charset="0"/>
              <a:ea typeface="+mn-ea"/>
              <a:cs typeface="Arial"/>
            </a:rPr>
            <a:t>Proceso de cumplimiento de condiciones previas al primer desembolso ha sido extenso (más de 1 año).</a:t>
          </a:r>
        </a:p>
      </dsp:txBody>
      <dsp:txXfrm>
        <a:off x="323677" y="804897"/>
        <a:ext cx="7768270" cy="2710252"/>
      </dsp:txXfrm>
    </dsp:sp>
    <dsp:sp modelId="{36070FB7-1452-4A8D-B5EA-03A335FF3DBB}">
      <dsp:nvSpPr>
        <dsp:cNvPr id="0" name=""/>
        <dsp:cNvSpPr/>
      </dsp:nvSpPr>
      <dsp:spPr>
        <a:xfrm>
          <a:off x="0" y="595580"/>
          <a:ext cx="1699309" cy="2548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A4696-9AEE-4CEE-8318-4D54308C5DA9}">
      <dsp:nvSpPr>
        <dsp:cNvPr id="0" name=""/>
        <dsp:cNvSpPr/>
      </dsp:nvSpPr>
      <dsp:spPr>
        <a:xfrm>
          <a:off x="0" y="560700"/>
          <a:ext cx="8234741" cy="806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C18B61-9915-457A-8521-3F9744786732}">
      <dsp:nvSpPr>
        <dsp:cNvPr id="0" name=""/>
        <dsp:cNvSpPr/>
      </dsp:nvSpPr>
      <dsp:spPr>
        <a:xfrm>
          <a:off x="411737" y="64226"/>
          <a:ext cx="6323745" cy="968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44500">
            <a:lnSpc>
              <a:spcPct val="90000"/>
            </a:lnSpc>
            <a:spcBef>
              <a:spcPct val="0"/>
            </a:spcBef>
            <a:spcAft>
              <a:spcPct val="35000"/>
            </a:spcAft>
            <a:buNone/>
          </a:pPr>
          <a:r>
            <a:rPr lang="es-CR" sz="1000" kern="1200">
              <a:latin typeface="HendersonSansW00-BasicLight" panose="02000505030000020004" pitchFamily="2" charset="0"/>
              <a:ea typeface="+mn-ea"/>
              <a:cs typeface="Arial"/>
            </a:rPr>
            <a:t>Mantener una buena comunicación con el MAG, de manera tal que, cada año se presupuesten oportunamente los recursos de la Contrapartida que vaya a requerir el Proyecto, según su disponible, y así atender temas de expropiaciones y personal para la DIGEP.</a:t>
          </a:r>
        </a:p>
      </dsp:txBody>
      <dsp:txXfrm>
        <a:off x="459030" y="111519"/>
        <a:ext cx="6229159" cy="874208"/>
      </dsp:txXfrm>
    </dsp:sp>
    <dsp:sp modelId="{4F639BE9-25A8-4663-8021-8A7819E3E27A}">
      <dsp:nvSpPr>
        <dsp:cNvPr id="0" name=""/>
        <dsp:cNvSpPr/>
      </dsp:nvSpPr>
      <dsp:spPr>
        <a:xfrm>
          <a:off x="0" y="2036375"/>
          <a:ext cx="8234741" cy="806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BEE53A-B5B8-4581-9B27-585367FBB29B}">
      <dsp:nvSpPr>
        <dsp:cNvPr id="0" name=""/>
        <dsp:cNvSpPr/>
      </dsp:nvSpPr>
      <dsp:spPr>
        <a:xfrm>
          <a:off x="411737" y="1539900"/>
          <a:ext cx="6323745" cy="968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00050">
            <a:lnSpc>
              <a:spcPct val="90000"/>
            </a:lnSpc>
            <a:spcBef>
              <a:spcPct val="0"/>
            </a:spcBef>
            <a:spcAft>
              <a:spcPct val="35000"/>
            </a:spcAft>
            <a:buNone/>
          </a:pPr>
          <a:r>
            <a:rPr lang="es-CR" sz="1000" kern="1200">
              <a:latin typeface="HendersonSansW00-BasicLight" panose="02000505030000020004" pitchFamily="2" charset="0"/>
              <a:ea typeface="+mn-ea"/>
              <a:cs typeface="Arial"/>
            </a:rPr>
            <a:t>Elaborar reuniones bisemanales o mensuales con el AyA, con el fin de acelerar el proceso de obtención de la información que requiere SENARA para actualizar su PGI (para que pueda analizar con holgura la información a tomar en cuenta para ese plan e incluso pueda cumplirse esta condición previa al inicio de desembolsos antes de mayo 2024).</a:t>
          </a:r>
        </a:p>
      </dsp:txBody>
      <dsp:txXfrm>
        <a:off x="459030" y="1587193"/>
        <a:ext cx="6229159" cy="874208"/>
      </dsp:txXfrm>
    </dsp:sp>
    <dsp:sp modelId="{BF0630AA-059D-4076-A295-DF33FA7EE506}">
      <dsp:nvSpPr>
        <dsp:cNvPr id="0" name=""/>
        <dsp:cNvSpPr/>
      </dsp:nvSpPr>
      <dsp:spPr>
        <a:xfrm>
          <a:off x="0" y="3512049"/>
          <a:ext cx="8234741" cy="8064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A9D52F-1D2C-452B-ABA0-6068E5C623F6}">
      <dsp:nvSpPr>
        <dsp:cNvPr id="0" name=""/>
        <dsp:cNvSpPr/>
      </dsp:nvSpPr>
      <dsp:spPr>
        <a:xfrm>
          <a:off x="411737" y="3015575"/>
          <a:ext cx="6323745" cy="96879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878" tIns="0" rIns="217878" bIns="0" numCol="1" spcCol="1270" anchor="ctr" anchorCtr="0">
          <a:noAutofit/>
        </a:bodyPr>
        <a:lstStyle/>
        <a:p>
          <a:pPr marL="0" lvl="0" indent="0" algn="just" defTabSz="400050">
            <a:lnSpc>
              <a:spcPct val="90000"/>
            </a:lnSpc>
            <a:spcBef>
              <a:spcPct val="0"/>
            </a:spcBef>
            <a:spcAft>
              <a:spcPct val="35000"/>
            </a:spcAft>
            <a:buNone/>
          </a:pPr>
          <a:r>
            <a:rPr lang="es-CR" sz="1000" kern="1200">
              <a:latin typeface="HendersonSansW00-BasicLight" panose="02000505030000020004" pitchFamily="2" charset="0"/>
              <a:ea typeface="+mn-ea"/>
              <a:cs typeface="Arial"/>
            </a:rPr>
            <a:t>Elaborar un plan de trabajo que integre distintas áreas a abordar en el proceso de expropiaciones, de manera tal que permita llevar un proceso ordenado, productivo, cumpliendo las programaciones realizadas y respondiendo bien ante cambios no esperados (riesgos, análisis de costos de los terrenos a expropiar actualizados cada mes, seguimiento a temas judiciales, recursos disponibles, entre otros).</a:t>
          </a:r>
        </a:p>
      </dsp:txBody>
      <dsp:txXfrm>
        <a:off x="459030" y="3062868"/>
        <a:ext cx="6229159" cy="87420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104150" tIns="52075" rIns="104150" bIns="52075" rtlCol="0"/>
          <a:lstStyle>
            <a:lvl1pPr algn="l" fontAlgn="auto">
              <a:spcBef>
                <a:spcPts val="0"/>
              </a:spcBef>
              <a:spcAft>
                <a:spcPts val="0"/>
              </a:spcAft>
              <a:defRPr sz="1400">
                <a:latin typeface="+mn-lt"/>
                <a:cs typeface="+mn-cs"/>
              </a:defRPr>
            </a:lvl1pPr>
          </a:lstStyle>
          <a:p>
            <a:pPr>
              <a:defRPr/>
            </a:pPr>
            <a:endParaRPr lang="es-ES"/>
          </a:p>
        </p:txBody>
      </p:sp>
      <p:sp>
        <p:nvSpPr>
          <p:cNvPr id="3" name="2 Marcador de fecha"/>
          <p:cNvSpPr>
            <a:spLocks noGrp="1"/>
          </p:cNvSpPr>
          <p:nvPr>
            <p:ph type="dt" sz="quarter" idx="1"/>
          </p:nvPr>
        </p:nvSpPr>
        <p:spPr>
          <a:xfrm>
            <a:off x="3970338" y="0"/>
            <a:ext cx="3038475" cy="465138"/>
          </a:xfrm>
          <a:prstGeom prst="rect">
            <a:avLst/>
          </a:prstGeom>
        </p:spPr>
        <p:txBody>
          <a:bodyPr vert="horz" lIns="104150" tIns="52075" rIns="104150" bIns="52075" rtlCol="0"/>
          <a:lstStyle>
            <a:lvl1pPr algn="r" fontAlgn="auto">
              <a:spcBef>
                <a:spcPts val="0"/>
              </a:spcBef>
              <a:spcAft>
                <a:spcPts val="0"/>
              </a:spcAft>
              <a:defRPr sz="1400">
                <a:latin typeface="+mn-lt"/>
                <a:cs typeface="+mn-cs"/>
              </a:defRPr>
            </a:lvl1pPr>
          </a:lstStyle>
          <a:p>
            <a:pPr>
              <a:defRPr/>
            </a:pPr>
            <a:fld id="{D5243EE7-20E9-40D0-8321-629CECDD1E7D}" type="datetimeFigureOut">
              <a:rPr lang="es-ES"/>
              <a:pPr>
                <a:defRPr/>
              </a:pPr>
              <a:t>17/11/2023</a:t>
            </a:fld>
            <a:endParaRPr lang="es-ES"/>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104150" tIns="52075" rIns="104150" bIns="52075" rtlCol="0" anchor="b"/>
          <a:lstStyle>
            <a:lvl1pPr algn="l" fontAlgn="auto">
              <a:spcBef>
                <a:spcPts val="0"/>
              </a:spcBef>
              <a:spcAft>
                <a:spcPts val="0"/>
              </a:spcAft>
              <a:defRPr sz="1400">
                <a:latin typeface="+mn-lt"/>
                <a:cs typeface="+mn-cs"/>
              </a:defRPr>
            </a:lvl1pPr>
          </a:lstStyle>
          <a:p>
            <a:pPr>
              <a:defRPr/>
            </a:pPr>
            <a:endParaRPr lang="es-ES"/>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104150" tIns="52075" rIns="104150" bIns="52075" rtlCol="0" anchor="b"/>
          <a:lstStyle>
            <a:lvl1pPr algn="r" fontAlgn="auto">
              <a:spcBef>
                <a:spcPts val="0"/>
              </a:spcBef>
              <a:spcAft>
                <a:spcPts val="0"/>
              </a:spcAft>
              <a:defRPr sz="1400">
                <a:latin typeface="+mn-lt"/>
                <a:cs typeface="+mn-cs"/>
              </a:defRPr>
            </a:lvl1pPr>
          </a:lstStyle>
          <a:p>
            <a:pPr>
              <a:defRPr/>
            </a:pPr>
            <a:fld id="{4C2B4BDA-A67D-4F24-B271-E0DCE27018DA}" type="slidenum">
              <a:rPr lang="es-ES"/>
              <a:pPr>
                <a:defRPr/>
              </a:pPr>
              <a:t>‹#›</a:t>
            </a:fld>
            <a:endParaRPr lang="es-ES"/>
          </a:p>
        </p:txBody>
      </p:sp>
    </p:spTree>
    <p:extLst>
      <p:ext uri="{BB962C8B-B14F-4D97-AF65-F5344CB8AC3E}">
        <p14:creationId xmlns:p14="http://schemas.microsoft.com/office/powerpoint/2010/main" val="2971294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104150" tIns="52075" rIns="104150" bIns="52075" rtlCol="0"/>
          <a:lstStyle>
            <a:lvl1pPr algn="l" fontAlgn="auto">
              <a:spcBef>
                <a:spcPts val="0"/>
              </a:spcBef>
              <a:spcAft>
                <a:spcPts val="0"/>
              </a:spcAft>
              <a:defRPr sz="1400">
                <a:latin typeface="+mn-lt"/>
                <a:cs typeface="+mn-cs"/>
              </a:defRPr>
            </a:lvl1pPr>
          </a:lstStyle>
          <a:p>
            <a:pPr>
              <a:defRPr/>
            </a:pPr>
            <a:endParaRPr lang="es-CR"/>
          </a:p>
        </p:txBody>
      </p:sp>
      <p:sp>
        <p:nvSpPr>
          <p:cNvPr id="3" name="2 Marcador de fecha"/>
          <p:cNvSpPr>
            <a:spLocks noGrp="1"/>
          </p:cNvSpPr>
          <p:nvPr>
            <p:ph type="dt" idx="1"/>
          </p:nvPr>
        </p:nvSpPr>
        <p:spPr>
          <a:xfrm>
            <a:off x="3970338" y="0"/>
            <a:ext cx="3038475" cy="465138"/>
          </a:xfrm>
          <a:prstGeom prst="rect">
            <a:avLst/>
          </a:prstGeom>
        </p:spPr>
        <p:txBody>
          <a:bodyPr vert="horz" lIns="104150" tIns="52075" rIns="104150" bIns="52075" rtlCol="0"/>
          <a:lstStyle>
            <a:lvl1pPr algn="r" fontAlgn="auto">
              <a:spcBef>
                <a:spcPts val="0"/>
              </a:spcBef>
              <a:spcAft>
                <a:spcPts val="0"/>
              </a:spcAft>
              <a:defRPr sz="1400">
                <a:latin typeface="+mn-lt"/>
                <a:cs typeface="+mn-cs"/>
              </a:defRPr>
            </a:lvl1pPr>
          </a:lstStyle>
          <a:p>
            <a:pPr>
              <a:defRPr/>
            </a:pPr>
            <a:fld id="{C044D214-2610-465C-8A7A-1A8CBDA26B19}" type="datetimeFigureOut">
              <a:rPr lang="es-CR"/>
              <a:pPr>
                <a:defRPr/>
              </a:pPr>
              <a:t>17/11/2023</a:t>
            </a:fld>
            <a:endParaRPr lang="es-CR"/>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104150" tIns="52075" rIns="104150" bIns="52075" rtlCol="0" anchor="ctr"/>
          <a:lstStyle/>
          <a:p>
            <a:pPr lvl="0"/>
            <a:endParaRPr lang="es-CR" noProof="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104150" tIns="52075" rIns="104150" bIns="52075"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R"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104150" tIns="52075" rIns="104150" bIns="52075" rtlCol="0" anchor="b"/>
          <a:lstStyle>
            <a:lvl1pPr algn="l" fontAlgn="auto">
              <a:spcBef>
                <a:spcPts val="0"/>
              </a:spcBef>
              <a:spcAft>
                <a:spcPts val="0"/>
              </a:spcAft>
              <a:defRPr sz="1400">
                <a:latin typeface="+mn-lt"/>
                <a:cs typeface="+mn-cs"/>
              </a:defRPr>
            </a:lvl1pPr>
          </a:lstStyle>
          <a:p>
            <a:pPr>
              <a:defRPr/>
            </a:pPr>
            <a:endParaRPr lang="es-CR"/>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104150" tIns="52075" rIns="104150" bIns="52075" rtlCol="0" anchor="b"/>
          <a:lstStyle>
            <a:lvl1pPr algn="r" fontAlgn="auto">
              <a:spcBef>
                <a:spcPts val="0"/>
              </a:spcBef>
              <a:spcAft>
                <a:spcPts val="0"/>
              </a:spcAft>
              <a:defRPr sz="1400">
                <a:latin typeface="+mn-lt"/>
                <a:cs typeface="+mn-cs"/>
              </a:defRPr>
            </a:lvl1pPr>
          </a:lstStyle>
          <a:p>
            <a:pPr>
              <a:defRPr/>
            </a:pPr>
            <a:fld id="{B4A4115E-FFDA-43C5-81C9-585C13CC2309}" type="slidenum">
              <a:rPr lang="es-CR"/>
              <a:pPr>
                <a:defRPr/>
              </a:pPr>
              <a:t>‹#›</a:t>
            </a:fld>
            <a:endParaRPr lang="es-CR"/>
          </a:p>
        </p:txBody>
      </p:sp>
    </p:spTree>
    <p:extLst>
      <p:ext uri="{BB962C8B-B14F-4D97-AF65-F5344CB8AC3E}">
        <p14:creationId xmlns:p14="http://schemas.microsoft.com/office/powerpoint/2010/main" val="29242582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pPr>
              <a:defRPr/>
            </a:pPr>
            <a:fld id="{B4A4115E-FFDA-43C5-81C9-585C13CC2309}" type="slidenum">
              <a:rPr lang="es-CR" smtClean="0"/>
              <a:pPr>
                <a:defRPr/>
              </a:pPr>
              <a:t>3</a:t>
            </a:fld>
            <a:endParaRPr lang="es-CR"/>
          </a:p>
        </p:txBody>
      </p:sp>
    </p:spTree>
    <p:extLst>
      <p:ext uri="{BB962C8B-B14F-4D97-AF65-F5344CB8AC3E}">
        <p14:creationId xmlns:p14="http://schemas.microsoft.com/office/powerpoint/2010/main" val="198821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212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6411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543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fld id="{68C0FCD6-E5C4-4A3A-A4D3-C2EBDAFE883E}" type="slidenum">
              <a:rPr lang="en-US" smtClean="0"/>
              <a:t>69</a:t>
            </a:fld>
            <a:endParaRPr lang="en-US"/>
          </a:p>
        </p:txBody>
      </p:sp>
    </p:spTree>
    <p:extLst>
      <p:ext uri="{BB962C8B-B14F-4D97-AF65-F5344CB8AC3E}">
        <p14:creationId xmlns:p14="http://schemas.microsoft.com/office/powerpoint/2010/main" val="345093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5"/>
          </p:nvPr>
        </p:nvSpPr>
        <p:spPr/>
        <p:txBody>
          <a:bodyPr/>
          <a:lstStyle/>
          <a:p>
            <a:pPr>
              <a:defRPr/>
            </a:pPr>
            <a:fld id="{B4A4115E-FFDA-43C5-81C9-585C13CC2309}" type="slidenum">
              <a:rPr lang="es-CR" smtClean="0"/>
              <a:pPr>
                <a:defRPr/>
              </a:pPr>
              <a:t>72</a:t>
            </a:fld>
            <a:endParaRPr lang="es-CR"/>
          </a:p>
        </p:txBody>
      </p:sp>
    </p:spTree>
    <p:extLst>
      <p:ext uri="{BB962C8B-B14F-4D97-AF65-F5344CB8AC3E}">
        <p14:creationId xmlns:p14="http://schemas.microsoft.com/office/powerpoint/2010/main" val="4081328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6258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Google Shape;995;p21: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56323" name="Google Shape;996;p21:notes"/>
          <p:cNvSpPr>
            <a:spLocks noGrp="1" noRot="1" noChangeAspect="1" noTextEdit="1"/>
          </p:cNvSpPr>
          <p:nvPr>
            <p:ph type="sldImg" idx="2"/>
          </p:nvPr>
        </p:nvSpPr>
        <p:spPr>
          <a:xfrm>
            <a:off x="1143000" y="685800"/>
            <a:ext cx="4572000" cy="3429000"/>
          </a:xfrm>
          <a:noFill/>
          <a:ln>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10"/>
          </p:nvPr>
        </p:nvSpPr>
        <p:spPr/>
        <p:txBody>
          <a:bodyPr/>
          <a:lstStyle/>
          <a:p>
            <a:pPr>
              <a:defRPr/>
            </a:pPr>
            <a:fld id="{B4A4115E-FFDA-43C5-81C9-585C13CC2309}" type="slidenum">
              <a:rPr lang="es-CR" smtClean="0"/>
              <a:pPr>
                <a:defRPr/>
              </a:pPr>
              <a:t>5</a:t>
            </a:fld>
            <a:endParaRPr lang="es-CR"/>
          </a:p>
        </p:txBody>
      </p:sp>
    </p:spTree>
    <p:extLst>
      <p:ext uri="{BB962C8B-B14F-4D97-AF65-F5344CB8AC3E}">
        <p14:creationId xmlns:p14="http://schemas.microsoft.com/office/powerpoint/2010/main" val="5361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a:p>
        </p:txBody>
      </p:sp>
      <p:sp>
        <p:nvSpPr>
          <p:cNvPr id="4" name="Marcador de número de diapositiva 3"/>
          <p:cNvSpPr>
            <a:spLocks noGrp="1"/>
          </p:cNvSpPr>
          <p:nvPr>
            <p:ph type="sldNum" sz="quarter" idx="10"/>
          </p:nvPr>
        </p:nvSpPr>
        <p:spPr/>
        <p:txBody>
          <a:bodyPr/>
          <a:lstStyle/>
          <a:p>
            <a:pPr>
              <a:defRPr/>
            </a:pPr>
            <a:fld id="{B4A4115E-FFDA-43C5-81C9-585C13CC2309}" type="slidenum">
              <a:rPr lang="es-CR" smtClean="0"/>
              <a:pPr>
                <a:defRPr/>
              </a:pPr>
              <a:t>6</a:t>
            </a:fld>
            <a:endParaRPr lang="es-CR"/>
          </a:p>
        </p:txBody>
      </p:sp>
    </p:spTree>
    <p:extLst>
      <p:ext uri="{BB962C8B-B14F-4D97-AF65-F5344CB8AC3E}">
        <p14:creationId xmlns:p14="http://schemas.microsoft.com/office/powerpoint/2010/main" val="3986044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4115E-FFDA-43C5-81C9-585C13CC2309}" type="slidenum">
              <a:rPr kumimoji="0" lang="es-CR"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CR"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888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38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39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093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7320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C0FCD6-E5C4-4A3A-A4D3-C2EBDAFE883E}"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5513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6"/>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CC306D3-442E-2648-A31A-B919585FA015}" type="datetimeFigureOut">
              <a:rPr lang="es-ES" smtClean="0"/>
              <a:t>17/11/2023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2023877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CC306D3-442E-2648-A31A-B919585FA015}" type="datetimeFigureOut">
              <a:rPr lang="es-ES" smtClean="0"/>
              <a:t>17/11/2023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167975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6375"/>
            <a:ext cx="2057400" cy="4387851"/>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6375"/>
            <a:ext cx="6019800" cy="4387851"/>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CC306D3-442E-2648-A31A-B919585FA015}" type="datetimeFigureOut">
              <a:rPr lang="es-ES" smtClean="0"/>
              <a:t>17/11/2023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1235896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a:defRPr/>
            </a:pPr>
            <a:fld id="{8BC5B235-4AE6-4FEF-A3E6-1BD503B51773}" type="datetimeFigureOut">
              <a:rPr lang="es-CR" smtClean="0"/>
              <a:pPr>
                <a:defRPr/>
              </a:pPr>
              <a:t>17/11/2023</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pPr>
              <a:defRPr/>
            </a:pPr>
            <a:fld id="{C1D6B50E-3575-420F-9B29-376C16DE19F1}" type="slidenum">
              <a:rPr lang="es-CR" smtClean="0"/>
              <a:pPr>
                <a:defRPr/>
              </a:pPr>
              <a:t>‹#›</a:t>
            </a:fld>
            <a:endParaRPr lang="es-CR"/>
          </a:p>
        </p:txBody>
      </p:sp>
    </p:spTree>
    <p:extLst>
      <p:ext uri="{BB962C8B-B14F-4D97-AF65-F5344CB8AC3E}">
        <p14:creationId xmlns:p14="http://schemas.microsoft.com/office/powerpoint/2010/main" val="292643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a:defRPr/>
            </a:pPr>
            <a:fld id="{2D288BD8-2186-42FF-8AE9-36227E7D426F}" type="datetimeFigureOut">
              <a:rPr lang="es-CR" smtClean="0"/>
              <a:pPr>
                <a:defRPr/>
              </a:pPr>
              <a:t>17/11/2023</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pPr>
              <a:defRPr/>
            </a:pPr>
            <a:fld id="{0AED724C-B3F6-4517-9297-B9CCA3B06C4C}" type="slidenum">
              <a:rPr lang="es-CR" smtClean="0"/>
              <a:pPr>
                <a:defRPr/>
              </a:pPr>
              <a:t>‹#›</a:t>
            </a:fld>
            <a:endParaRPr lang="es-CR"/>
          </a:p>
        </p:txBody>
      </p:sp>
    </p:spTree>
    <p:extLst>
      <p:ext uri="{BB962C8B-B14F-4D97-AF65-F5344CB8AC3E}">
        <p14:creationId xmlns:p14="http://schemas.microsoft.com/office/powerpoint/2010/main" val="1367469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fld id="{ACE543CF-10C2-4365-9B42-0AF0429D8278}" type="datetimeFigureOut">
              <a:rPr lang="es-CR" smtClean="0"/>
              <a:pPr>
                <a:defRPr/>
              </a:pPr>
              <a:t>17/11/2023</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pPr>
              <a:defRPr/>
            </a:pPr>
            <a:fld id="{6679F7D9-EBC0-48A3-89E5-75E3D5466A3C}" type="slidenum">
              <a:rPr lang="es-CR" smtClean="0"/>
              <a:pPr>
                <a:defRPr/>
              </a:pPr>
              <a:t>‹#›</a:t>
            </a:fld>
            <a:endParaRPr lang="es-CR"/>
          </a:p>
        </p:txBody>
      </p:sp>
    </p:spTree>
    <p:extLst>
      <p:ext uri="{BB962C8B-B14F-4D97-AF65-F5344CB8AC3E}">
        <p14:creationId xmlns:p14="http://schemas.microsoft.com/office/powerpoint/2010/main" val="9441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a:defRPr/>
            </a:pPr>
            <a:fld id="{8E6421F9-74CB-4DF1-ADDB-25631738E1AA}" type="datetimeFigureOut">
              <a:rPr lang="es-CR" smtClean="0"/>
              <a:pPr>
                <a:defRPr/>
              </a:pPr>
              <a:t>17/11/2023</a:t>
            </a:fld>
            <a:endParaRPr lang="es-CR"/>
          </a:p>
        </p:txBody>
      </p:sp>
      <p:sp>
        <p:nvSpPr>
          <p:cNvPr id="6" name="Marcador de pie de página 5"/>
          <p:cNvSpPr>
            <a:spLocks noGrp="1"/>
          </p:cNvSpPr>
          <p:nvPr>
            <p:ph type="ftr" sz="quarter" idx="11"/>
          </p:nvPr>
        </p:nvSpPr>
        <p:spPr/>
        <p:txBody>
          <a:bodyPr/>
          <a:lstStyle/>
          <a:p>
            <a:pPr>
              <a:defRPr/>
            </a:pPr>
            <a:endParaRPr lang="es-CR"/>
          </a:p>
        </p:txBody>
      </p:sp>
      <p:sp>
        <p:nvSpPr>
          <p:cNvPr id="7" name="Marcador de número de diapositiva 6"/>
          <p:cNvSpPr>
            <a:spLocks noGrp="1"/>
          </p:cNvSpPr>
          <p:nvPr>
            <p:ph type="sldNum" sz="quarter" idx="12"/>
          </p:nvPr>
        </p:nvSpPr>
        <p:spPr/>
        <p:txBody>
          <a:bodyPr/>
          <a:lstStyle/>
          <a:p>
            <a:pPr>
              <a:defRPr/>
            </a:pPr>
            <a:fld id="{9C3FA0B4-C51B-431F-9945-1B6A4341ECF1}" type="slidenum">
              <a:rPr lang="es-CR" smtClean="0"/>
              <a:pPr>
                <a:defRPr/>
              </a:pPr>
              <a:t>‹#›</a:t>
            </a:fld>
            <a:endParaRPr lang="es-CR"/>
          </a:p>
        </p:txBody>
      </p:sp>
    </p:spTree>
    <p:extLst>
      <p:ext uri="{BB962C8B-B14F-4D97-AF65-F5344CB8AC3E}">
        <p14:creationId xmlns:p14="http://schemas.microsoft.com/office/powerpoint/2010/main" val="2914566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a:defRPr/>
            </a:pPr>
            <a:fld id="{34205F58-95E4-45B6-AD7A-E33268C3148F}" type="datetimeFigureOut">
              <a:rPr lang="es-CR" smtClean="0"/>
              <a:pPr>
                <a:defRPr/>
              </a:pPr>
              <a:t>17/11/2023</a:t>
            </a:fld>
            <a:endParaRPr lang="es-CR"/>
          </a:p>
        </p:txBody>
      </p:sp>
      <p:sp>
        <p:nvSpPr>
          <p:cNvPr id="8" name="Marcador de pie de página 7"/>
          <p:cNvSpPr>
            <a:spLocks noGrp="1"/>
          </p:cNvSpPr>
          <p:nvPr>
            <p:ph type="ftr" sz="quarter" idx="11"/>
          </p:nvPr>
        </p:nvSpPr>
        <p:spPr/>
        <p:txBody>
          <a:bodyPr/>
          <a:lstStyle/>
          <a:p>
            <a:pPr>
              <a:defRPr/>
            </a:pPr>
            <a:endParaRPr lang="es-CR"/>
          </a:p>
        </p:txBody>
      </p:sp>
      <p:sp>
        <p:nvSpPr>
          <p:cNvPr id="9" name="Marcador de número de diapositiva 8"/>
          <p:cNvSpPr>
            <a:spLocks noGrp="1"/>
          </p:cNvSpPr>
          <p:nvPr>
            <p:ph type="sldNum" sz="quarter" idx="12"/>
          </p:nvPr>
        </p:nvSpPr>
        <p:spPr/>
        <p:txBody>
          <a:bodyPr/>
          <a:lstStyle/>
          <a:p>
            <a:pPr>
              <a:defRPr/>
            </a:pPr>
            <a:fld id="{738D16A9-8B98-4807-B9C8-B2FACE4424F9}" type="slidenum">
              <a:rPr lang="es-CR" smtClean="0"/>
              <a:pPr>
                <a:defRPr/>
              </a:pPr>
              <a:t>‹#›</a:t>
            </a:fld>
            <a:endParaRPr lang="es-CR"/>
          </a:p>
        </p:txBody>
      </p:sp>
    </p:spTree>
    <p:extLst>
      <p:ext uri="{BB962C8B-B14F-4D97-AF65-F5344CB8AC3E}">
        <p14:creationId xmlns:p14="http://schemas.microsoft.com/office/powerpoint/2010/main" val="3271634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a:defRPr/>
            </a:pPr>
            <a:fld id="{6EEBA5CC-FDC9-4017-BBEA-E3DB46D5CC68}" type="datetimeFigureOut">
              <a:rPr lang="es-CR" smtClean="0"/>
              <a:pPr>
                <a:defRPr/>
              </a:pPr>
              <a:t>17/11/2023</a:t>
            </a:fld>
            <a:endParaRPr lang="es-CR"/>
          </a:p>
        </p:txBody>
      </p:sp>
      <p:sp>
        <p:nvSpPr>
          <p:cNvPr id="4" name="Marcador de pie de página 3"/>
          <p:cNvSpPr>
            <a:spLocks noGrp="1"/>
          </p:cNvSpPr>
          <p:nvPr>
            <p:ph type="ftr" sz="quarter" idx="11"/>
          </p:nvPr>
        </p:nvSpPr>
        <p:spPr/>
        <p:txBody>
          <a:bodyPr/>
          <a:lstStyle/>
          <a:p>
            <a:pPr>
              <a:defRPr/>
            </a:pPr>
            <a:endParaRPr lang="es-CR"/>
          </a:p>
        </p:txBody>
      </p:sp>
      <p:sp>
        <p:nvSpPr>
          <p:cNvPr id="5" name="Marcador de número de diapositiva 4"/>
          <p:cNvSpPr>
            <a:spLocks noGrp="1"/>
          </p:cNvSpPr>
          <p:nvPr>
            <p:ph type="sldNum" sz="quarter" idx="12"/>
          </p:nvPr>
        </p:nvSpPr>
        <p:spPr/>
        <p:txBody>
          <a:bodyPr/>
          <a:lstStyle/>
          <a:p>
            <a:pPr>
              <a:defRPr/>
            </a:pPr>
            <a:fld id="{103BEDDD-413A-4A8D-81AA-7BBB3E4A224B}" type="slidenum">
              <a:rPr lang="es-CR" smtClean="0"/>
              <a:pPr>
                <a:defRPr/>
              </a:pPr>
              <a:t>‹#›</a:t>
            </a:fld>
            <a:endParaRPr lang="es-CR"/>
          </a:p>
        </p:txBody>
      </p:sp>
    </p:spTree>
    <p:extLst>
      <p:ext uri="{BB962C8B-B14F-4D97-AF65-F5344CB8AC3E}">
        <p14:creationId xmlns:p14="http://schemas.microsoft.com/office/powerpoint/2010/main" val="3204439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D4D10907-6410-4591-B3AA-50EC01845EC9}" type="datetimeFigureOut">
              <a:rPr lang="es-CR" smtClean="0"/>
              <a:pPr>
                <a:defRPr/>
              </a:pPr>
              <a:t>17/11/2023</a:t>
            </a:fld>
            <a:endParaRPr lang="es-CR"/>
          </a:p>
        </p:txBody>
      </p:sp>
      <p:sp>
        <p:nvSpPr>
          <p:cNvPr id="3" name="Marcador de pie de página 2"/>
          <p:cNvSpPr>
            <a:spLocks noGrp="1"/>
          </p:cNvSpPr>
          <p:nvPr>
            <p:ph type="ftr" sz="quarter" idx="11"/>
          </p:nvPr>
        </p:nvSpPr>
        <p:spPr/>
        <p:txBody>
          <a:bodyPr/>
          <a:lstStyle/>
          <a:p>
            <a:pPr>
              <a:defRPr/>
            </a:pPr>
            <a:endParaRPr lang="es-CR"/>
          </a:p>
        </p:txBody>
      </p:sp>
      <p:sp>
        <p:nvSpPr>
          <p:cNvPr id="4" name="Marcador de número de diapositiva 3"/>
          <p:cNvSpPr>
            <a:spLocks noGrp="1"/>
          </p:cNvSpPr>
          <p:nvPr>
            <p:ph type="sldNum" sz="quarter" idx="12"/>
          </p:nvPr>
        </p:nvSpPr>
        <p:spPr/>
        <p:txBody>
          <a:bodyPr/>
          <a:lstStyle/>
          <a:p>
            <a:pPr>
              <a:defRPr/>
            </a:pPr>
            <a:fld id="{96B77F54-AE3B-48CD-971D-9E719B597A29}" type="slidenum">
              <a:rPr lang="es-CR" smtClean="0"/>
              <a:pPr>
                <a:defRPr/>
              </a:pPr>
              <a:t>‹#›</a:t>
            </a:fld>
            <a:endParaRPr lang="es-CR"/>
          </a:p>
        </p:txBody>
      </p:sp>
    </p:spTree>
    <p:extLst>
      <p:ext uri="{BB962C8B-B14F-4D97-AF65-F5344CB8AC3E}">
        <p14:creationId xmlns:p14="http://schemas.microsoft.com/office/powerpoint/2010/main" val="155336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42BE791D-1D1A-41AA-B391-C57D292880EF}" type="datetimeFigureOut">
              <a:rPr lang="es-CR" smtClean="0"/>
              <a:pPr>
                <a:defRPr/>
              </a:pPr>
              <a:t>17/11/2023</a:t>
            </a:fld>
            <a:endParaRPr lang="es-CR"/>
          </a:p>
        </p:txBody>
      </p:sp>
      <p:sp>
        <p:nvSpPr>
          <p:cNvPr id="6" name="Marcador de pie de página 5"/>
          <p:cNvSpPr>
            <a:spLocks noGrp="1"/>
          </p:cNvSpPr>
          <p:nvPr>
            <p:ph type="ftr" sz="quarter" idx="11"/>
          </p:nvPr>
        </p:nvSpPr>
        <p:spPr/>
        <p:txBody>
          <a:bodyPr/>
          <a:lstStyle/>
          <a:p>
            <a:pPr>
              <a:defRPr/>
            </a:pPr>
            <a:endParaRPr lang="es-CR"/>
          </a:p>
        </p:txBody>
      </p:sp>
      <p:sp>
        <p:nvSpPr>
          <p:cNvPr id="7" name="Marcador de número de diapositiva 6"/>
          <p:cNvSpPr>
            <a:spLocks noGrp="1"/>
          </p:cNvSpPr>
          <p:nvPr>
            <p:ph type="sldNum" sz="quarter" idx="12"/>
          </p:nvPr>
        </p:nvSpPr>
        <p:spPr/>
        <p:txBody>
          <a:bodyPr/>
          <a:lstStyle/>
          <a:p>
            <a:pPr>
              <a:defRPr/>
            </a:pPr>
            <a:fld id="{BF949604-4D4C-415C-8B25-C1C8536F9E5D}" type="slidenum">
              <a:rPr lang="es-CR" smtClean="0"/>
              <a:pPr>
                <a:defRPr/>
              </a:pPr>
              <a:t>‹#›</a:t>
            </a:fld>
            <a:endParaRPr lang="es-CR"/>
          </a:p>
        </p:txBody>
      </p:sp>
    </p:spTree>
    <p:extLst>
      <p:ext uri="{BB962C8B-B14F-4D97-AF65-F5344CB8AC3E}">
        <p14:creationId xmlns:p14="http://schemas.microsoft.com/office/powerpoint/2010/main" val="240328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CC306D3-442E-2648-A31A-B919585FA015}" type="datetimeFigureOut">
              <a:rPr lang="es-ES" smtClean="0"/>
              <a:t>17/11/2023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32524192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5961E214-F58D-437A-A7EE-5F45555F0654}" type="datetimeFigureOut">
              <a:rPr lang="es-CR" smtClean="0"/>
              <a:pPr>
                <a:defRPr/>
              </a:pPr>
              <a:t>17/11/2023</a:t>
            </a:fld>
            <a:endParaRPr lang="es-CR"/>
          </a:p>
        </p:txBody>
      </p:sp>
      <p:sp>
        <p:nvSpPr>
          <p:cNvPr id="6" name="Marcador de pie de página 5"/>
          <p:cNvSpPr>
            <a:spLocks noGrp="1"/>
          </p:cNvSpPr>
          <p:nvPr>
            <p:ph type="ftr" sz="quarter" idx="11"/>
          </p:nvPr>
        </p:nvSpPr>
        <p:spPr/>
        <p:txBody>
          <a:bodyPr/>
          <a:lstStyle/>
          <a:p>
            <a:pPr>
              <a:defRPr/>
            </a:pPr>
            <a:endParaRPr lang="es-CR"/>
          </a:p>
        </p:txBody>
      </p:sp>
      <p:sp>
        <p:nvSpPr>
          <p:cNvPr id="7" name="Marcador de número de diapositiva 6"/>
          <p:cNvSpPr>
            <a:spLocks noGrp="1"/>
          </p:cNvSpPr>
          <p:nvPr>
            <p:ph type="sldNum" sz="quarter" idx="12"/>
          </p:nvPr>
        </p:nvSpPr>
        <p:spPr/>
        <p:txBody>
          <a:bodyPr/>
          <a:lstStyle/>
          <a:p>
            <a:pPr>
              <a:defRPr/>
            </a:pPr>
            <a:fld id="{011E9881-4A8C-4675-90E2-BE26B94E9AF6}" type="slidenum">
              <a:rPr lang="es-CR" smtClean="0"/>
              <a:pPr>
                <a:defRPr/>
              </a:pPr>
              <a:t>‹#›</a:t>
            </a:fld>
            <a:endParaRPr lang="es-CR"/>
          </a:p>
        </p:txBody>
      </p:sp>
    </p:spTree>
    <p:extLst>
      <p:ext uri="{BB962C8B-B14F-4D97-AF65-F5344CB8AC3E}">
        <p14:creationId xmlns:p14="http://schemas.microsoft.com/office/powerpoint/2010/main" val="643639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a:defRPr/>
            </a:pPr>
            <a:fld id="{65E668E2-105B-4FD3-8B1F-1FD2917BD125}" type="datetimeFigureOut">
              <a:rPr lang="es-CR" smtClean="0"/>
              <a:pPr>
                <a:defRPr/>
              </a:pPr>
              <a:t>17/11/2023</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pPr>
              <a:defRPr/>
            </a:pPr>
            <a:fld id="{21FC5099-B53A-4D19-9E0A-49AE30340342}" type="slidenum">
              <a:rPr lang="es-CR" smtClean="0"/>
              <a:pPr>
                <a:defRPr/>
              </a:pPr>
              <a:t>‹#›</a:t>
            </a:fld>
            <a:endParaRPr lang="es-CR"/>
          </a:p>
        </p:txBody>
      </p:sp>
    </p:spTree>
    <p:extLst>
      <p:ext uri="{BB962C8B-B14F-4D97-AF65-F5344CB8AC3E}">
        <p14:creationId xmlns:p14="http://schemas.microsoft.com/office/powerpoint/2010/main" val="3705487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a:defRPr/>
            </a:pPr>
            <a:fld id="{9D21D338-A552-466B-8978-A80E394520FB}" type="datetimeFigureOut">
              <a:rPr lang="es-CR" smtClean="0"/>
              <a:pPr>
                <a:defRPr/>
              </a:pPr>
              <a:t>17/11/2023</a:t>
            </a:fld>
            <a:endParaRPr lang="es-CR"/>
          </a:p>
        </p:txBody>
      </p:sp>
      <p:sp>
        <p:nvSpPr>
          <p:cNvPr id="5" name="Marcador de pie de página 4"/>
          <p:cNvSpPr>
            <a:spLocks noGrp="1"/>
          </p:cNvSpPr>
          <p:nvPr>
            <p:ph type="ftr" sz="quarter" idx="11"/>
          </p:nvPr>
        </p:nvSpPr>
        <p:spPr/>
        <p:txBody>
          <a:bodyPr/>
          <a:lstStyle/>
          <a:p>
            <a:pPr>
              <a:defRPr/>
            </a:pPr>
            <a:endParaRPr lang="es-CR"/>
          </a:p>
        </p:txBody>
      </p:sp>
      <p:sp>
        <p:nvSpPr>
          <p:cNvPr id="6" name="Marcador de número de diapositiva 5"/>
          <p:cNvSpPr>
            <a:spLocks noGrp="1"/>
          </p:cNvSpPr>
          <p:nvPr>
            <p:ph type="sldNum" sz="quarter" idx="12"/>
          </p:nvPr>
        </p:nvSpPr>
        <p:spPr/>
        <p:txBody>
          <a:bodyPr/>
          <a:lstStyle/>
          <a:p>
            <a:pPr>
              <a:defRPr/>
            </a:pPr>
            <a:fld id="{E30A35C2-B948-4A36-9631-894863229BC4}" type="slidenum">
              <a:rPr lang="es-CR" smtClean="0"/>
              <a:pPr>
                <a:defRPr/>
              </a:pPr>
              <a:t>‹#›</a:t>
            </a:fld>
            <a:endParaRPr lang="es-CR"/>
          </a:p>
        </p:txBody>
      </p:sp>
    </p:spTree>
    <p:extLst>
      <p:ext uri="{BB962C8B-B14F-4D97-AF65-F5344CB8AC3E}">
        <p14:creationId xmlns:p14="http://schemas.microsoft.com/office/powerpoint/2010/main" val="361516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1"/>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CC306D3-442E-2648-A31A-B919585FA015}" type="datetimeFigureOut">
              <a:rPr lang="es-ES" smtClean="0"/>
              <a:t>17/11/2023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400674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CC306D3-442E-2648-A31A-B919585FA015}" type="datetimeFigureOut">
              <a:rPr lang="es-ES" smtClean="0"/>
              <a:t>17/11/2023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1613888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11430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CC306D3-442E-2648-A31A-B919585FA015}" type="datetimeFigureOut">
              <a:rPr lang="es-ES" smtClean="0"/>
              <a:t>17/11/2023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75100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CC306D3-442E-2648-A31A-B919585FA015}" type="datetimeFigureOut">
              <a:rPr lang="es-ES" smtClean="0"/>
              <a:t>17/11/2023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330609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CC306D3-442E-2648-A31A-B919585FA015}" type="datetimeFigureOut">
              <a:rPr lang="es-ES" smtClean="0"/>
              <a:t>17/11/2023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4115323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49"/>
            <a:ext cx="3008313" cy="1162051"/>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CC306D3-442E-2648-A31A-B919585FA015}" type="datetimeFigureOut">
              <a:rPr lang="es-ES" smtClean="0"/>
              <a:t>17/11/2023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135729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9"/>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CC306D3-442E-2648-A31A-B919585FA015}" type="datetimeFigureOut">
              <a:rPr lang="es-ES" smtClean="0"/>
              <a:t>17/11/2023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7E9FE5C-5674-7640-A2D9-31DA35B17D9E}" type="slidenum">
              <a:rPr lang="es-ES" smtClean="0"/>
              <a:t>‹#›</a:t>
            </a:fld>
            <a:endParaRPr lang="es-ES"/>
          </a:p>
        </p:txBody>
      </p:sp>
    </p:spTree>
    <p:extLst>
      <p:ext uri="{BB962C8B-B14F-4D97-AF65-F5344CB8AC3E}">
        <p14:creationId xmlns:p14="http://schemas.microsoft.com/office/powerpoint/2010/main" val="570782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306D3-442E-2648-A31A-B919585FA015}" type="datetimeFigureOut">
              <a:rPr lang="es-ES" smtClean="0"/>
              <a:t>17/11/2023</a:t>
            </a:fld>
            <a:endParaRPr lang="es-ES"/>
          </a:p>
        </p:txBody>
      </p:sp>
      <p:sp>
        <p:nvSpPr>
          <p:cNvPr id="5" name="Marcador de pie de pá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9FE5C-5674-7640-A2D9-31DA35B17D9E}" type="slidenum">
              <a:rPr lang="es-ES" smtClean="0"/>
              <a:t>‹#›</a:t>
            </a:fld>
            <a:endParaRPr lang="es-ES"/>
          </a:p>
        </p:txBody>
      </p:sp>
    </p:spTree>
    <p:extLst>
      <p:ext uri="{BB962C8B-B14F-4D97-AF65-F5344CB8AC3E}">
        <p14:creationId xmlns:p14="http://schemas.microsoft.com/office/powerpoint/2010/main" val="190039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79320EA-BC80-49FB-ACC6-5C8B4B5A11FA}" type="datetimeFigureOut">
              <a:rPr lang="es-CR" smtClean="0"/>
              <a:pPr>
                <a:defRPr/>
              </a:pPr>
              <a:t>17/11/2023</a:t>
            </a:fld>
            <a:endParaRPr lang="es-C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C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FEE3D7F-8324-48DB-8DB6-260B83E7D195}" type="slidenum">
              <a:rPr lang="es-CR" smtClean="0"/>
              <a:pPr>
                <a:defRPr/>
              </a:pPr>
              <a:t>‹#›</a:t>
            </a:fld>
            <a:endParaRPr lang="es-CR"/>
          </a:p>
        </p:txBody>
      </p:sp>
    </p:spTree>
    <p:extLst>
      <p:ext uri="{BB962C8B-B14F-4D97-AF65-F5344CB8AC3E}">
        <p14:creationId xmlns:p14="http://schemas.microsoft.com/office/powerpoint/2010/main" val="1156582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4A15842-74D1-74D8-BF8F-5CD3A7A16CFE}"/>
              </a:ext>
            </a:extLst>
          </p:cNvPr>
          <p:cNvPicPr>
            <a:picLocks noChangeAspect="1"/>
          </p:cNvPicPr>
          <p:nvPr/>
        </p:nvPicPr>
        <p:blipFill>
          <a:blip r:embed="rId2"/>
          <a:stretch>
            <a:fillRect/>
          </a:stretch>
        </p:blipFill>
        <p:spPr>
          <a:xfrm>
            <a:off x="4060" y="-2215"/>
            <a:ext cx="9139940" cy="6882437"/>
          </a:xfrm>
          <a:prstGeom prst="rect">
            <a:avLst/>
          </a:prstGeom>
        </p:spPr>
      </p:pic>
      <p:sp>
        <p:nvSpPr>
          <p:cNvPr id="3" name="CuadroTexto 3"/>
          <p:cNvSpPr txBox="1"/>
          <p:nvPr/>
        </p:nvSpPr>
        <p:spPr>
          <a:xfrm>
            <a:off x="561305" y="2283480"/>
            <a:ext cx="8080890" cy="1631216"/>
          </a:xfrm>
          <a:prstGeom prst="rect">
            <a:avLst/>
          </a:prstGeom>
          <a:noFill/>
        </p:spPr>
        <p:txBody>
          <a:bodyPr wrap="square" lIns="91440" tIns="45720" rIns="91440" bIns="45720" rtlCol="0" anchor="t">
            <a:spAutoFit/>
          </a:bodyPr>
          <a:lstStyle/>
          <a:p>
            <a:pPr algn="ctr">
              <a:defRPr/>
            </a:pPr>
            <a:r>
              <a:rPr lang="es-CR" sz="2000" b="1">
                <a:solidFill>
                  <a:schemeClr val="bg1"/>
                </a:solidFill>
                <a:latin typeface="HendersonSansW00-BasicSmBd"/>
                <a:cs typeface="Arial"/>
              </a:rPr>
              <a:t>Programas/Proyectos de Inversión financiados con recursos externos</a:t>
            </a:r>
          </a:p>
          <a:p>
            <a:pPr algn="ctr">
              <a:defRPr/>
            </a:pPr>
            <a:endParaRPr lang="es-CR" sz="2000" b="1">
              <a:solidFill>
                <a:schemeClr val="bg1"/>
              </a:solidFill>
              <a:latin typeface="HendersonSansW00-BasicSmBd" panose="02000505030000020004" pitchFamily="2" charset="0"/>
              <a:cs typeface="Arial"/>
            </a:endParaRPr>
          </a:p>
          <a:p>
            <a:pPr algn="ctr">
              <a:defRPr/>
            </a:pPr>
            <a:r>
              <a:rPr lang="es-CR" sz="2000" b="1">
                <a:solidFill>
                  <a:schemeClr val="bg1"/>
                </a:solidFill>
                <a:latin typeface="HendersonSansW00-BasicSmBd" panose="02000505030000020004" pitchFamily="2" charset="0"/>
                <a:cs typeface="Arial"/>
              </a:rPr>
              <a:t>Gobierno Central y Resto del Sector Público </a:t>
            </a:r>
          </a:p>
          <a:p>
            <a:pPr algn="ctr">
              <a:defRPr/>
            </a:pPr>
            <a:r>
              <a:rPr lang="es-CR" sz="2000" b="1">
                <a:solidFill>
                  <a:schemeClr val="bg1"/>
                </a:solidFill>
                <a:latin typeface="HendersonSansW00-BasicSmBd" panose="02000505030000020004" pitchFamily="2" charset="0"/>
                <a:cs typeface="Arial"/>
              </a:rPr>
              <a:t>30 de setiembre 2023</a:t>
            </a:r>
          </a:p>
        </p:txBody>
      </p:sp>
      <p:sp>
        <p:nvSpPr>
          <p:cNvPr id="5" name="1 CuadroTexto"/>
          <p:cNvSpPr txBox="1"/>
          <p:nvPr/>
        </p:nvSpPr>
        <p:spPr>
          <a:xfrm>
            <a:off x="1973458" y="4481335"/>
            <a:ext cx="5256584" cy="861774"/>
          </a:xfrm>
          <a:prstGeom prst="rect">
            <a:avLst/>
          </a:prstGeom>
          <a:noFill/>
        </p:spPr>
        <p:txBody>
          <a:bodyPr wrap="square" rtlCol="0">
            <a:spAutoFit/>
          </a:bodyPr>
          <a:lstStyle/>
          <a:p>
            <a:pPr algn="ctr"/>
            <a:r>
              <a:rPr lang="es-CR" sz="1600">
                <a:solidFill>
                  <a:schemeClr val="bg1"/>
                </a:solidFill>
                <a:latin typeface="HendersonSansW00-BasicLight" panose="02000505030000020004" pitchFamily="2" charset="0"/>
                <a:cs typeface="Arial" pitchFamily="34" charset="0"/>
              </a:rPr>
              <a:t>Dirección de Crédito Público</a:t>
            </a:r>
          </a:p>
          <a:p>
            <a:pPr algn="ctr"/>
            <a:endParaRPr lang="es-CR" sz="1600">
              <a:solidFill>
                <a:schemeClr val="bg1"/>
              </a:solidFill>
              <a:latin typeface="HendersonSansW00-BasicLight" panose="02000505030000020004" pitchFamily="2" charset="0"/>
              <a:cs typeface="Arial" pitchFamily="34" charset="0"/>
            </a:endParaRPr>
          </a:p>
          <a:p>
            <a:pPr algn="ctr"/>
            <a:endParaRPr lang="es-CR">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80176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1238864" y="821222"/>
            <a:ext cx="6768460" cy="338554"/>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pt-BR"/>
              <a:t>Programa de Obras Estratégicas de Infraestrutura </a:t>
            </a:r>
            <a:r>
              <a:rPr lang="es-419"/>
              <a:t>Vial</a:t>
            </a:r>
            <a:r>
              <a:rPr lang="es-CR"/>
              <a:t> </a:t>
            </a:r>
            <a:endParaRPr lang="es-ES"/>
          </a:p>
        </p:txBody>
      </p:sp>
      <p:sp>
        <p:nvSpPr>
          <p:cNvPr id="7" name="CuadroTexto 6">
            <a:extLst>
              <a:ext uri="{FF2B5EF4-FFF2-40B4-BE49-F238E27FC236}">
                <a16:creationId xmlns:a16="http://schemas.microsoft.com/office/drawing/2014/main" id="{5286780E-0309-9918-A3BA-F7374D9073DB}"/>
              </a:ext>
            </a:extLst>
          </p:cNvPr>
          <p:cNvSpPr txBox="1"/>
          <p:nvPr/>
        </p:nvSpPr>
        <p:spPr>
          <a:xfrm>
            <a:off x="125015" y="2695827"/>
            <a:ext cx="8893969" cy="3331681"/>
          </a:xfrm>
          <a:prstGeom prst="rect">
            <a:avLst/>
          </a:prstGeom>
          <a:noFill/>
        </p:spPr>
        <p:txBody>
          <a:bodyPr wrap="square" rtlCol="0">
            <a:spAutoFit/>
          </a:bodyPr>
          <a:lstStyle/>
          <a:p>
            <a:r>
              <a:rPr lang="es-ES" sz="1050" b="1">
                <a:solidFill>
                  <a:schemeClr val="tx1">
                    <a:lumMod val="65000"/>
                    <a:lumOff val="35000"/>
                  </a:schemeClr>
                </a:solidFill>
                <a:latin typeface="HendersonSansW00-BasicLight" panose="02000505030000020004" pitchFamily="2" charset="0"/>
                <a:cs typeface="Arial"/>
              </a:rPr>
              <a:t>Avances: </a:t>
            </a: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a:p>
            <a:endParaRPr lang="es-CR" sz="1050" b="1">
              <a:solidFill>
                <a:schemeClr val="tx1">
                  <a:lumMod val="65000"/>
                  <a:lumOff val="35000"/>
                </a:schemeClr>
              </a:solidFill>
              <a:latin typeface="HendersonSansW00-BasicLight" panose="02000505030000020004" pitchFamily="2" charset="0"/>
              <a:cs typeface="Arial"/>
            </a:endParaRPr>
          </a:p>
          <a:p>
            <a:endParaRPr lang="es-CR" sz="1050" b="1">
              <a:solidFill>
                <a:schemeClr val="tx1">
                  <a:lumMod val="65000"/>
                  <a:lumOff val="35000"/>
                </a:schemeClr>
              </a:solidFill>
              <a:latin typeface="HendersonSansW00-BasicLight" panose="02000505030000020004" pitchFamily="2" charset="0"/>
              <a:cs typeface="Arial"/>
            </a:endParaRPr>
          </a:p>
          <a:p>
            <a:endParaRPr lang="es-CR" sz="1050" b="1">
              <a:solidFill>
                <a:schemeClr val="tx1">
                  <a:lumMod val="65000"/>
                  <a:lumOff val="35000"/>
                </a:schemeClr>
              </a:solidFill>
              <a:latin typeface="HendersonSansW00-BasicLight" panose="02000505030000020004" pitchFamily="2" charset="0"/>
              <a:cs typeface="Arial"/>
            </a:endParaRPr>
          </a:p>
          <a:p>
            <a:endParaRPr lang="es-CR" sz="1050" b="1">
              <a:solidFill>
                <a:schemeClr val="tx1">
                  <a:lumMod val="65000"/>
                  <a:lumOff val="35000"/>
                </a:schemeClr>
              </a:solidFill>
              <a:latin typeface="HendersonSansW00-BasicLight" panose="02000505030000020004" pitchFamily="2" charset="0"/>
              <a:cs typeface="Arial"/>
            </a:endParaRPr>
          </a:p>
          <a:p>
            <a:endParaRPr lang="es-CR" sz="900" b="1">
              <a:solidFill>
                <a:schemeClr val="tx1">
                  <a:lumMod val="65000"/>
                  <a:lumOff val="35000"/>
                </a:schemeClr>
              </a:solidFill>
              <a:latin typeface="HendersonSansW00-BasicLight" panose="02000505030000020004" pitchFamily="2" charset="0"/>
              <a:cs typeface="Arial"/>
            </a:endParaRPr>
          </a:p>
          <a:p>
            <a:endParaRPr lang="es-CR" sz="900" b="1">
              <a:solidFill>
                <a:schemeClr val="tx1">
                  <a:lumMod val="65000"/>
                  <a:lumOff val="35000"/>
                </a:schemeClr>
              </a:solidFill>
              <a:latin typeface="HendersonSansW00-BasicLight" panose="02000505030000020004" pitchFamily="2" charset="0"/>
              <a:cs typeface="Arial"/>
            </a:endParaRPr>
          </a:p>
          <a:p>
            <a:endParaRPr lang="es-CR" sz="900" b="1">
              <a:solidFill>
                <a:schemeClr val="tx1">
                  <a:lumMod val="65000"/>
                  <a:lumOff val="35000"/>
                </a:schemeClr>
              </a:solidFill>
              <a:latin typeface="HendersonSansW00-BasicLight" panose="02000505030000020004" pitchFamily="2" charset="0"/>
              <a:cs typeface="Arial"/>
            </a:endParaRPr>
          </a:p>
          <a:p>
            <a:endParaRPr lang="es-CR" sz="900" b="1">
              <a:solidFill>
                <a:schemeClr val="tx1">
                  <a:lumMod val="65000"/>
                  <a:lumOff val="35000"/>
                </a:schemeClr>
              </a:solidFill>
              <a:latin typeface="HendersonSansW00-BasicLight" panose="02000505030000020004" pitchFamily="2" charset="0"/>
              <a:cs typeface="Arial"/>
            </a:endParaRPr>
          </a:p>
          <a:p>
            <a:r>
              <a:rPr lang="es-CR" sz="900" b="1">
                <a:solidFill>
                  <a:schemeClr val="tx1">
                    <a:lumMod val="65000"/>
                    <a:lumOff val="35000"/>
                  </a:schemeClr>
                </a:solidFill>
                <a:latin typeface="HendersonSansW00-BasicLight" panose="02000505030000020004" pitchFamily="2" charset="0"/>
                <a:cs typeface="Arial"/>
              </a:rPr>
              <a:t>NOTA: </a:t>
            </a:r>
          </a:p>
          <a:p>
            <a:r>
              <a:rPr lang="es-CR" sz="800">
                <a:solidFill>
                  <a:schemeClr val="tx1">
                    <a:lumMod val="65000"/>
                    <a:lumOff val="35000"/>
                  </a:schemeClr>
                </a:solidFill>
                <a:latin typeface="HendersonSansW00-BasicLight" panose="02000505030000020004" pitchFamily="2" charset="0"/>
                <a:cs typeface="Arial"/>
              </a:rPr>
              <a:t>El Programa finalizó en junio 2023</a:t>
            </a:r>
            <a:endParaRPr lang="es-CR" sz="1050">
              <a:solidFill>
                <a:schemeClr val="tx1">
                  <a:lumMod val="65000"/>
                  <a:lumOff val="35000"/>
                </a:schemeClr>
              </a:solidFill>
              <a:latin typeface="HendersonSansW00-BasicLight" panose="02000505030000020004" pitchFamily="2" charset="0"/>
              <a:cs typeface="Arial"/>
            </a:endParaRPr>
          </a:p>
        </p:txBody>
      </p:sp>
      <p:graphicFrame>
        <p:nvGraphicFramePr>
          <p:cNvPr id="2" name="Tabla 6">
            <a:extLst>
              <a:ext uri="{FF2B5EF4-FFF2-40B4-BE49-F238E27FC236}">
                <a16:creationId xmlns:a16="http://schemas.microsoft.com/office/drawing/2014/main" id="{5D04B337-329F-35E1-65C5-B86E450962F7}"/>
              </a:ext>
            </a:extLst>
          </p:cNvPr>
          <p:cNvGraphicFramePr>
            <a:graphicFrameLocks noGrp="1"/>
          </p:cNvGraphicFramePr>
          <p:nvPr>
            <p:extLst>
              <p:ext uri="{D42A27DB-BD31-4B8C-83A1-F6EECF244321}">
                <p14:modId xmlns:p14="http://schemas.microsoft.com/office/powerpoint/2010/main" val="2650066544"/>
              </p:ext>
            </p:extLst>
          </p:nvPr>
        </p:nvGraphicFramePr>
        <p:xfrm>
          <a:off x="1524000" y="1442658"/>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100" b="1">
                          <a:latin typeface="HendersonSansW00-BasicLight" panose="02000505030000020004" pitchFamily="2" charset="0"/>
                        </a:rPr>
                        <a:t>Avance físico</a:t>
                      </a:r>
                    </a:p>
                  </a:txBody>
                  <a:tcPr anchor="ctr"/>
                </a:tc>
                <a:tc>
                  <a:txBody>
                    <a:bodyPr/>
                    <a:lstStyle/>
                    <a:p>
                      <a:pPr algn="ctr"/>
                      <a:r>
                        <a:rPr lang="es-CR" sz="1100" b="1">
                          <a:latin typeface="HendersonSansW00-BasicLight" panose="02000505030000020004" pitchFamily="2" charset="0"/>
                        </a:rPr>
                        <a:t>Avance financiero</a:t>
                      </a:r>
                    </a:p>
                  </a:txBody>
                  <a:tcPr anchor="ctr"/>
                </a:tc>
                <a:tc>
                  <a:txBody>
                    <a:bodyPr/>
                    <a:lstStyle/>
                    <a:p>
                      <a:pPr algn="ctr"/>
                      <a:r>
                        <a:rPr lang="es-CR" sz="1100" b="1">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1">
                          <a:latin typeface="HendersonSansW00-BasicLight" panose="02000505030000020004" pitchFamily="2" charset="0"/>
                        </a:rPr>
                        <a:t>100%</a:t>
                      </a:r>
                    </a:p>
                  </a:txBody>
                  <a:tcPr anchor="ctr"/>
                </a:tc>
                <a:tc>
                  <a:txBody>
                    <a:bodyPr/>
                    <a:lstStyle/>
                    <a:p>
                      <a:pPr algn="ctr"/>
                      <a:r>
                        <a:rPr lang="es-CR" sz="1100" b="1">
                          <a:latin typeface="HendersonSansW00-BasicLight" panose="02000505030000020004" pitchFamily="2" charset="0"/>
                        </a:rPr>
                        <a:t>100%</a:t>
                      </a:r>
                    </a:p>
                  </a:txBody>
                  <a:tcPr anchor="ctr"/>
                </a:tc>
                <a:tc>
                  <a:txBody>
                    <a:bodyPr/>
                    <a:lstStyle/>
                    <a:p>
                      <a:pPr algn="ctr"/>
                      <a:r>
                        <a:rPr lang="es-CR" sz="1100" b="1">
                          <a:latin typeface="HendersonSansW00-BasicLight" panose="02000505030000020004" pitchFamily="2" charset="0"/>
                        </a:rPr>
                        <a:t>US$8.706.618,75</a:t>
                      </a:r>
                    </a:p>
                  </a:txBody>
                  <a:tcPr anchor="ctr"/>
                </a:tc>
                <a:extLst>
                  <a:ext uri="{0D108BD9-81ED-4DB2-BD59-A6C34878D82A}">
                    <a16:rowId xmlns:a16="http://schemas.microsoft.com/office/drawing/2014/main" val="672554053"/>
                  </a:ext>
                </a:extLst>
              </a:tr>
            </a:tbl>
          </a:graphicData>
        </a:graphic>
      </p:graphicFrame>
      <p:graphicFrame>
        <p:nvGraphicFramePr>
          <p:cNvPr id="4" name="Tabla 3">
            <a:extLst>
              <a:ext uri="{FF2B5EF4-FFF2-40B4-BE49-F238E27FC236}">
                <a16:creationId xmlns:a16="http://schemas.microsoft.com/office/drawing/2014/main" id="{283F3D92-E21B-8590-38B7-6C665170E39C}"/>
              </a:ext>
            </a:extLst>
          </p:cNvPr>
          <p:cNvGraphicFramePr>
            <a:graphicFrameLocks noGrp="1"/>
          </p:cNvGraphicFramePr>
          <p:nvPr>
            <p:extLst>
              <p:ext uri="{D42A27DB-BD31-4B8C-83A1-F6EECF244321}">
                <p14:modId xmlns:p14="http://schemas.microsoft.com/office/powerpoint/2010/main" val="77794611"/>
              </p:ext>
            </p:extLst>
          </p:nvPr>
        </p:nvGraphicFramePr>
        <p:xfrm>
          <a:off x="1238864" y="2644354"/>
          <a:ext cx="7423355" cy="3046564"/>
        </p:xfrm>
        <a:graphic>
          <a:graphicData uri="http://schemas.openxmlformats.org/drawingml/2006/table">
            <a:tbl>
              <a:tblPr firstRow="1" firstCol="1" bandRow="1">
                <a:tableStyleId>{B301B821-A1FF-4177-AEE7-76D212191A09}</a:tableStyleId>
              </a:tblPr>
              <a:tblGrid>
                <a:gridCol w="4699820">
                  <a:extLst>
                    <a:ext uri="{9D8B030D-6E8A-4147-A177-3AD203B41FA5}">
                      <a16:colId xmlns:a16="http://schemas.microsoft.com/office/drawing/2014/main" val="3013748857"/>
                    </a:ext>
                  </a:extLst>
                </a:gridCol>
                <a:gridCol w="2723535">
                  <a:extLst>
                    <a:ext uri="{9D8B030D-6E8A-4147-A177-3AD203B41FA5}">
                      <a16:colId xmlns:a16="http://schemas.microsoft.com/office/drawing/2014/main" val="2894450036"/>
                    </a:ext>
                  </a:extLst>
                </a:gridCol>
              </a:tblGrid>
              <a:tr h="399776">
                <a:tc>
                  <a:txBody>
                    <a:bodyPr/>
                    <a:lstStyle/>
                    <a:p>
                      <a:pPr algn="ctr">
                        <a:lnSpc>
                          <a:spcPct val="115000"/>
                        </a:lnSpc>
                        <a:spcAft>
                          <a:spcPts val="1000"/>
                        </a:spcAft>
                      </a:pPr>
                      <a:r>
                        <a:rPr lang="es-CR" sz="1200" b="1">
                          <a:effectLst/>
                          <a:latin typeface="HendersonSansW00-BasicLight" panose="02000505030000020004" pitchFamily="2" charset="0"/>
                        </a:rPr>
                        <a:t>Obra</a:t>
                      </a:r>
                      <a:endParaRPr lang="es-CR" sz="1200" b="1">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1">
                          <a:effectLst/>
                          <a:latin typeface="HendersonSansW00-BasicLight" panose="02000505030000020004" pitchFamily="2" charset="0"/>
                        </a:rPr>
                        <a:t>Fecha de finalización</a:t>
                      </a:r>
                      <a:endParaRPr lang="es-CR" sz="1200" b="1">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8610052"/>
                  </a:ext>
                </a:extLst>
              </a:tr>
              <a:tr h="399776">
                <a:tc>
                  <a:txBody>
                    <a:bodyPr/>
                    <a:lstStyle/>
                    <a:p>
                      <a:pPr algn="just">
                        <a:lnSpc>
                          <a:spcPct val="115000"/>
                        </a:lnSpc>
                        <a:spcAft>
                          <a:spcPts val="1000"/>
                        </a:spcAft>
                      </a:pPr>
                      <a:r>
                        <a:rPr lang="es-ES" sz="1200" b="0">
                          <a:effectLst/>
                          <a:latin typeface="HendersonSansW00-BasicLight" panose="02000505030000020004" pitchFamily="2" charset="0"/>
                        </a:rPr>
                        <a:t>Duplicación del Puente sobre el Río Virilla en la Ruta Nacional No. 1</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Diciembre 2017</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5839032"/>
                  </a:ext>
                </a:extLst>
              </a:tr>
              <a:tr h="399776">
                <a:tc>
                  <a:txBody>
                    <a:bodyPr/>
                    <a:lstStyle/>
                    <a:p>
                      <a:pPr algn="just">
                        <a:lnSpc>
                          <a:spcPct val="115000"/>
                        </a:lnSpc>
                        <a:spcAft>
                          <a:spcPts val="1000"/>
                        </a:spcAft>
                      </a:pPr>
                      <a:r>
                        <a:rPr lang="es-ES" sz="1200" b="0">
                          <a:effectLst/>
                          <a:latin typeface="HendersonSansW00-BasicLight" panose="02000505030000020004" pitchFamily="2" charset="0"/>
                        </a:rPr>
                        <a:t>Duplicación del Puentes sobre el Río Virilla en la Ruta Nacional No. 147</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Mayo 2018</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1128243"/>
                  </a:ext>
                </a:extLst>
              </a:tr>
              <a:tr h="399776">
                <a:tc>
                  <a:txBody>
                    <a:bodyPr/>
                    <a:lstStyle/>
                    <a:p>
                      <a:pPr algn="just">
                        <a:lnSpc>
                          <a:spcPct val="115000"/>
                        </a:lnSpc>
                        <a:spcAft>
                          <a:spcPts val="1000"/>
                        </a:spcAft>
                      </a:pPr>
                      <a:r>
                        <a:rPr lang="es-ES" sz="1200" b="0">
                          <a:effectLst/>
                          <a:latin typeface="HendersonSansW00-BasicLight" panose="02000505030000020004" pitchFamily="2" charset="0"/>
                        </a:rPr>
                        <a:t>Acceso definitivo a la Terminal de Contenedores de Moín. Ruta Nacional No.257.</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Junio 2018</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85684013"/>
                  </a:ext>
                </a:extLst>
              </a:tr>
              <a:tr h="399776">
                <a:tc>
                  <a:txBody>
                    <a:bodyPr/>
                    <a:lstStyle/>
                    <a:p>
                      <a:pPr algn="just">
                        <a:lnSpc>
                          <a:spcPct val="115000"/>
                        </a:lnSpc>
                        <a:spcAft>
                          <a:spcPts val="1000"/>
                        </a:spcAft>
                      </a:pPr>
                      <a:r>
                        <a:rPr lang="es-ES" sz="1200" b="0">
                          <a:effectLst/>
                          <a:latin typeface="HendersonSansW00-BasicLight" panose="02000505030000020004" pitchFamily="2" charset="0"/>
                        </a:rPr>
                        <a:t>Duplicación de los Puentes sobre el Río Virilla en la Ruta Nacional No. 32</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Setiembre 2020</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077914"/>
                  </a:ext>
                </a:extLst>
              </a:tr>
              <a:tr h="247931">
                <a:tc>
                  <a:txBody>
                    <a:bodyPr/>
                    <a:lstStyle/>
                    <a:p>
                      <a:pPr algn="just">
                        <a:lnSpc>
                          <a:spcPct val="115000"/>
                        </a:lnSpc>
                        <a:spcAft>
                          <a:spcPts val="1000"/>
                        </a:spcAft>
                      </a:pPr>
                      <a:r>
                        <a:rPr lang="es-ES" sz="1200" b="0">
                          <a:effectLst/>
                          <a:latin typeface="HendersonSansW00-BasicLight" panose="02000505030000020004" pitchFamily="2" charset="0"/>
                        </a:rPr>
                        <a:t>Paso a desnivel Intersección Garantías Sociales </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Marzo 2020</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4622677"/>
                  </a:ext>
                </a:extLst>
              </a:tr>
              <a:tr h="247931">
                <a:tc>
                  <a:txBody>
                    <a:bodyPr/>
                    <a:lstStyle/>
                    <a:p>
                      <a:pPr algn="just">
                        <a:lnSpc>
                          <a:spcPct val="115000"/>
                        </a:lnSpc>
                        <a:spcAft>
                          <a:spcPts val="1000"/>
                        </a:spcAft>
                      </a:pPr>
                      <a:r>
                        <a:rPr lang="es-ES" sz="1200" b="0">
                          <a:effectLst/>
                          <a:latin typeface="HendersonSansW00-BasicLight" panose="02000505030000020004" pitchFamily="2" charset="0"/>
                        </a:rPr>
                        <a:t>Paso a desnivel Intersección Guadalupe  </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Marzo 2021</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242524"/>
                  </a:ext>
                </a:extLst>
              </a:tr>
              <a:tr h="247931">
                <a:tc>
                  <a:txBody>
                    <a:bodyPr/>
                    <a:lstStyle/>
                    <a:p>
                      <a:pPr algn="just">
                        <a:lnSpc>
                          <a:spcPct val="115000"/>
                        </a:lnSpc>
                        <a:spcAft>
                          <a:spcPts val="1000"/>
                        </a:spcAft>
                      </a:pPr>
                      <a:r>
                        <a:rPr lang="es-ES" sz="1200" b="0">
                          <a:effectLst/>
                          <a:latin typeface="HendersonSansW00-BasicLight" panose="02000505030000020004" pitchFamily="2" charset="0"/>
                        </a:rPr>
                        <a:t>Paso a desnivel Intersección La Bandera </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Abril 2022</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09873677"/>
                  </a:ext>
                </a:extLst>
              </a:tr>
              <a:tr h="247931">
                <a:tc>
                  <a:txBody>
                    <a:bodyPr/>
                    <a:lstStyle/>
                    <a:p>
                      <a:pPr algn="just">
                        <a:lnSpc>
                          <a:spcPct val="115000"/>
                        </a:lnSpc>
                        <a:spcAft>
                          <a:spcPts val="1000"/>
                        </a:spcAft>
                      </a:pPr>
                      <a:r>
                        <a:rPr lang="es-ES" sz="1200" b="0">
                          <a:effectLst/>
                          <a:latin typeface="HendersonSansW00-BasicLight" panose="02000505030000020004" pitchFamily="2" charset="0"/>
                        </a:rPr>
                        <a:t>Corredor Vial Circunvalación Norte                                              </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s-CR" sz="1200" b="0">
                          <a:effectLst/>
                          <a:latin typeface="HendersonSansW00-BasicLight" panose="02000505030000020004" pitchFamily="2" charset="0"/>
                        </a:rPr>
                        <a:t>Mayo 2023</a:t>
                      </a:r>
                      <a:endParaRPr lang="es-CR" sz="1200" b="0">
                        <a:effectLst/>
                        <a:latin typeface="HendersonSansW00-BasicLight" panose="02000505030000020004"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4969641"/>
                  </a:ext>
                </a:extLst>
              </a:tr>
            </a:tbl>
          </a:graphicData>
        </a:graphic>
      </p:graphicFrame>
      <p:sp>
        <p:nvSpPr>
          <p:cNvPr id="5" name="CuadroTexto 4">
            <a:extLst>
              <a:ext uri="{FF2B5EF4-FFF2-40B4-BE49-F238E27FC236}">
                <a16:creationId xmlns:a16="http://schemas.microsoft.com/office/drawing/2014/main" id="{95B47594-A548-DE41-C8FE-9F10C40379EF}"/>
              </a:ext>
            </a:extLst>
          </p:cNvPr>
          <p:cNvSpPr txBox="1"/>
          <p:nvPr/>
        </p:nvSpPr>
        <p:spPr>
          <a:xfrm>
            <a:off x="386715" y="6606694"/>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206696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1668156" y="909444"/>
            <a:ext cx="5886265" cy="584775"/>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t>Ampliación Programa  de Obras Estratégicas de Infraestructura Vial</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nvGraphicFramePr>
        <p:xfrm>
          <a:off x="1563290" y="1699200"/>
          <a:ext cx="6096000" cy="76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000">
                          <a:latin typeface="HendersonSansW00-BasicLight" panose="02000505030000020004" pitchFamily="2" charset="0"/>
                        </a:rPr>
                        <a:t>Avance físico</a:t>
                      </a:r>
                    </a:p>
                  </a:txBody>
                  <a:tcPr/>
                </a:tc>
                <a:tc>
                  <a:txBody>
                    <a:bodyPr/>
                    <a:lstStyle/>
                    <a:p>
                      <a:pPr algn="ctr"/>
                      <a:r>
                        <a:rPr lang="es-CR" sz="1000">
                          <a:latin typeface="HendersonSansW00-BasicLight" panose="02000505030000020004" pitchFamily="2" charset="0"/>
                        </a:rPr>
                        <a:t>Avance financiero</a:t>
                      </a:r>
                    </a:p>
                  </a:txBody>
                  <a:tcPr/>
                </a:tc>
                <a:tc>
                  <a:txBody>
                    <a:bodyPr/>
                    <a:lstStyle/>
                    <a:p>
                      <a:pPr algn="ctr"/>
                      <a:r>
                        <a:rPr lang="es-CR" sz="1000">
                          <a:latin typeface="HendersonSansW00-BasicLight" panose="02000505030000020004" pitchFamily="2" charset="0"/>
                        </a:rPr>
                        <a:t>Pago de comisiones de compromiso</a:t>
                      </a:r>
                    </a:p>
                  </a:txBody>
                  <a:tcPr/>
                </a:tc>
                <a:extLst>
                  <a:ext uri="{0D108BD9-81ED-4DB2-BD59-A6C34878D82A}">
                    <a16:rowId xmlns:a16="http://schemas.microsoft.com/office/drawing/2014/main" val="840912873"/>
                  </a:ext>
                </a:extLst>
              </a:tr>
              <a:tr h="370840">
                <a:tc>
                  <a:txBody>
                    <a:bodyPr/>
                    <a:lstStyle/>
                    <a:p>
                      <a:pPr algn="ctr"/>
                      <a:r>
                        <a:rPr lang="es-CR" sz="1000">
                          <a:latin typeface="HendersonSansW00-BasicLight" panose="02000505030000020004" pitchFamily="2" charset="0"/>
                        </a:rPr>
                        <a:t>65,00%</a:t>
                      </a:r>
                    </a:p>
                  </a:txBody>
                  <a:tcPr/>
                </a:tc>
                <a:tc>
                  <a:txBody>
                    <a:bodyPr/>
                    <a:lstStyle/>
                    <a:p>
                      <a:pPr algn="ctr"/>
                      <a:r>
                        <a:rPr lang="es-CR" sz="1000">
                          <a:latin typeface="HendersonSansW00-BasicLight" panose="02000505030000020004" pitchFamily="2" charset="0"/>
                        </a:rPr>
                        <a:t>74,89%</a:t>
                      </a:r>
                    </a:p>
                  </a:txBody>
                  <a:tcPr/>
                </a:tc>
                <a:tc>
                  <a:txBody>
                    <a:bodyPr/>
                    <a:lstStyle/>
                    <a:p>
                      <a:pPr algn="ctr"/>
                      <a:r>
                        <a:rPr lang="es-CR" sz="1000">
                          <a:latin typeface="HendersonSansW00-BasicLight" panose="02000505030000020004" pitchFamily="2" charset="0"/>
                        </a:rPr>
                        <a:t>N/A</a:t>
                      </a:r>
                    </a:p>
                  </a:txBody>
                  <a:tcPr/>
                </a:tc>
                <a:extLst>
                  <a:ext uri="{0D108BD9-81ED-4DB2-BD59-A6C34878D82A}">
                    <a16:rowId xmlns:a16="http://schemas.microsoft.com/office/drawing/2014/main" val="672554053"/>
                  </a:ext>
                </a:extLst>
              </a:tr>
            </a:tbl>
          </a:graphicData>
        </a:graphic>
      </p:graphicFrame>
      <p:sp>
        <p:nvSpPr>
          <p:cNvPr id="7" name="CuadroTexto 6">
            <a:extLst>
              <a:ext uri="{FF2B5EF4-FFF2-40B4-BE49-F238E27FC236}">
                <a16:creationId xmlns:a16="http://schemas.microsoft.com/office/drawing/2014/main" id="{5286780E-0309-9918-A3BA-F7374D9073DB}"/>
              </a:ext>
            </a:extLst>
          </p:cNvPr>
          <p:cNvSpPr txBox="1"/>
          <p:nvPr/>
        </p:nvSpPr>
        <p:spPr>
          <a:xfrm>
            <a:off x="164305" y="3095883"/>
            <a:ext cx="8893969" cy="2516073"/>
          </a:xfrm>
          <a:prstGeom prst="rect">
            <a:avLst/>
          </a:prstGeom>
          <a:noFill/>
        </p:spPr>
        <p:txBody>
          <a:bodyPr wrap="square" rtlCol="0">
            <a:spAutoFit/>
          </a:bodyPr>
          <a:lstStyle/>
          <a:p>
            <a:pPr algn="just"/>
            <a:r>
              <a:rPr lang="es-ES" sz="1050" b="1">
                <a:solidFill>
                  <a:schemeClr val="tx1">
                    <a:lumMod val="65000"/>
                    <a:lumOff val="35000"/>
                  </a:schemeClr>
                </a:solidFill>
                <a:latin typeface="HendersonSansW00-BasicLight" panose="02000505030000020004" pitchFamily="2" charset="0"/>
                <a:cs typeface="Arial"/>
              </a:rPr>
              <a:t>Avances:</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Unidad Funcional V: 58% de avance físico </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Rehabilitación del Puente sobre el Río Virilla en la Ruta Nacional N° 32: 6,10% de avance físico. </a:t>
            </a:r>
          </a:p>
          <a:p>
            <a:pPr algn="just"/>
            <a:endParaRPr lang="es-ES" sz="1050">
              <a:solidFill>
                <a:schemeClr val="tx1">
                  <a:lumMod val="65000"/>
                  <a:lumOff val="35000"/>
                </a:schemeClr>
              </a:solidFill>
              <a:latin typeface="HendersonSansW00-BasicLight" panose="02000505030000020004" pitchFamily="2" charset="0"/>
              <a:cs typeface="Arial"/>
            </a:endParaRPr>
          </a:p>
          <a:p>
            <a:pPr algn="just"/>
            <a:r>
              <a:rPr lang="es-ES" sz="1050" b="1">
                <a:solidFill>
                  <a:schemeClr val="tx1">
                    <a:lumMod val="65000"/>
                    <a:lumOff val="35000"/>
                  </a:schemeClr>
                </a:solidFill>
                <a:latin typeface="HendersonSansW00-BasicLight" panose="02000505030000020004" pitchFamily="2" charset="0"/>
                <a:cs typeface="Arial"/>
              </a:rPr>
              <a:t>Problemas:</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Atraso en obtención de permisos ambientales </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Atraso para firmar el contrato con la UNOPS, debido a que se tuvo que iniciar nuevamente el proceso de contratación, por indicaciones de la CGR. </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Retraso por relocalización de Servicios y Expropiación del Parque La Catalina</a:t>
            </a:r>
          </a:p>
          <a:p>
            <a:pPr marL="171450" indent="-171450" algn="just">
              <a:buFont typeface="Arial" panose="020B0604020202020204" pitchFamily="34" charset="0"/>
              <a:buChar char="•"/>
            </a:pPr>
            <a:endParaRPr lang="es-CR" sz="1050" b="1">
              <a:solidFill>
                <a:schemeClr val="tx1">
                  <a:lumMod val="65000"/>
                  <a:lumOff val="35000"/>
                </a:schemeClr>
              </a:solidFill>
              <a:latin typeface="HendersonSansW00-BasicLight" panose="02000505030000020004" pitchFamily="2" charset="0"/>
              <a:cs typeface="Arial"/>
            </a:endParaRPr>
          </a:p>
          <a:p>
            <a:pPr algn="just"/>
            <a:r>
              <a:rPr lang="es-CR" sz="1050" b="1">
                <a:solidFill>
                  <a:schemeClr val="tx1">
                    <a:lumMod val="65000"/>
                    <a:lumOff val="35000"/>
                  </a:schemeClr>
                </a:solidFill>
                <a:latin typeface="HendersonSansW00-BasicLight" panose="02000505030000020004" pitchFamily="2" charset="0"/>
                <a:cs typeface="Arial"/>
              </a:rPr>
              <a:t>Acciones tomadas:</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Escalamiento de la problemática a los más altos directivos en la Unidad Ejecutora y el Viceministro del MOPT para abordar los desafíos en la obtención de permisos necesarios y su impacto en la ejecución del proyecto.</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Revisión de los tiempos por parte de UNOPS, y contratación de servicios de laboratorio y topografía.</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Acercamiento con la Municipalidad para llegar a un acuerdo de expropiación del Parque.  </a:t>
            </a:r>
          </a:p>
        </p:txBody>
      </p:sp>
      <p:sp>
        <p:nvSpPr>
          <p:cNvPr id="2" name="CuadroTexto 1">
            <a:extLst>
              <a:ext uri="{FF2B5EF4-FFF2-40B4-BE49-F238E27FC236}">
                <a16:creationId xmlns:a16="http://schemas.microsoft.com/office/drawing/2014/main" id="{FEA6497C-1504-E298-0AEC-60E86EA1EBF2}"/>
              </a:ext>
            </a:extLst>
          </p:cNvPr>
          <p:cNvSpPr txBox="1"/>
          <p:nvPr/>
        </p:nvSpPr>
        <p:spPr>
          <a:xfrm>
            <a:off x="386715" y="6606694"/>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428070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4629" y="878751"/>
            <a:ext cx="8234741" cy="70788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Principales problemáticas identificadas en la Cartera de Programas/Proyectos de la CONAVI</a:t>
            </a:r>
            <a:endParaRPr lang="es-ES" sz="2000" b="1">
              <a:solidFill>
                <a:schemeClr val="tx2"/>
              </a:solidFill>
              <a:latin typeface="HendersonSansW00-BasicLight" panose="02000505030000020004" pitchFamily="2" charset="0"/>
              <a:cs typeface="Arial"/>
            </a:endParaRP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127824195"/>
              </p:ext>
            </p:extLst>
          </p:nvPr>
        </p:nvGraphicFramePr>
        <p:xfrm>
          <a:off x="1524000" y="2214562"/>
          <a:ext cx="6096000" cy="3410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DFCE0C0-0CD7-19E2-18B4-309C0DB0099E}"/>
              </a:ext>
            </a:extLst>
          </p:cNvPr>
          <p:cNvSpPr txBox="1"/>
          <p:nvPr/>
        </p:nvSpPr>
        <p:spPr>
          <a:xfrm>
            <a:off x="351205" y="6590320"/>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1373470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93920" y="717917"/>
            <a:ext cx="8234741" cy="400110"/>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Recomendaciones</a:t>
            </a:r>
            <a:endParaRPr lang="es-ES" sz="2000" b="1">
              <a:solidFill>
                <a:schemeClr val="tx2"/>
              </a:solidFill>
              <a:latin typeface="HendersonSansW00-BasicLight" panose="02000505030000020004" pitchFamily="2" charset="0"/>
              <a:cs typeface="Arial"/>
            </a:endParaRP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3580353239"/>
              </p:ext>
            </p:extLst>
          </p:nvPr>
        </p:nvGraphicFramePr>
        <p:xfrm>
          <a:off x="342901" y="1835944"/>
          <a:ext cx="8536781" cy="3757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70CED46A-7014-FA8B-FA9F-50582B8EE846}"/>
              </a:ext>
            </a:extLst>
          </p:cNvPr>
          <p:cNvSpPr txBox="1"/>
          <p:nvPr/>
        </p:nvSpPr>
        <p:spPr>
          <a:xfrm>
            <a:off x="342901" y="6581843"/>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3943156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1956285"/>
            <a:ext cx="7772400" cy="1370788"/>
          </a:xfrm>
        </p:spPr>
        <p:txBody>
          <a:bodyPr>
            <a:normAutofit/>
          </a:bodyPr>
          <a:lstStyle/>
          <a:p>
            <a:r>
              <a:rPr lang="es-CR" sz="2800">
                <a:latin typeface="HendersonSansW00-BasicBold" panose="02000505030000020004" pitchFamily="2" charset="0"/>
              </a:rPr>
              <a:t>Ministerio de Obras Públicas y Transporte (MOPT)</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371600" y="3871508"/>
            <a:ext cx="6400800" cy="813614"/>
          </a:xfrm>
        </p:spPr>
        <p:txBody>
          <a:bodyPr>
            <a:normAutofit/>
          </a:bodyPr>
          <a:lstStyle/>
          <a:p>
            <a:r>
              <a:rPr lang="es-CR" sz="2400">
                <a:latin typeface="HendersonSansW00-BasicSmBd" panose="02000505030000020004" pitchFamily="2" charset="0"/>
              </a:rPr>
              <a:t>Al 30 de Setiembre 2023</a:t>
            </a:r>
          </a:p>
        </p:txBody>
      </p:sp>
      <p:sp>
        <p:nvSpPr>
          <p:cNvPr id="5" name="CuadroTexto 4">
            <a:extLst>
              <a:ext uri="{FF2B5EF4-FFF2-40B4-BE49-F238E27FC236}">
                <a16:creationId xmlns:a16="http://schemas.microsoft.com/office/drawing/2014/main" id="{A17AE736-DF85-FC13-D4FF-C7E0AE084B05}"/>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DCP</a:t>
            </a:r>
          </a:p>
        </p:txBody>
      </p:sp>
      <p:sp>
        <p:nvSpPr>
          <p:cNvPr id="8" name="AutoShape 4" descr="MOPT-enlace - Cámara Brunca">
            <a:extLst>
              <a:ext uri="{FF2B5EF4-FFF2-40B4-BE49-F238E27FC236}">
                <a16:creationId xmlns:a16="http://schemas.microsoft.com/office/drawing/2014/main" id="{C3271F94-5268-FAE8-F002-E37C76FFE825}"/>
              </a:ext>
            </a:extLst>
          </p:cNvPr>
          <p:cNvSpPr>
            <a:spLocks noChangeAspect="1" noChangeArrowheads="1"/>
          </p:cNvSpPr>
          <p:nvPr/>
        </p:nvSpPr>
        <p:spPr bwMode="auto">
          <a:xfrm>
            <a:off x="8839200" y="302227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pic>
        <p:nvPicPr>
          <p:cNvPr id="9" name="Imagen 8" descr="Renuncia auditora del MOPT, cuestionada por Comisión que investigó caso  Cochinilla">
            <a:extLst>
              <a:ext uri="{FF2B5EF4-FFF2-40B4-BE49-F238E27FC236}">
                <a16:creationId xmlns:a16="http://schemas.microsoft.com/office/drawing/2014/main" id="{5BAAAC83-C9DF-B3FD-30B9-B1DA1A6A11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8560" y="139911"/>
            <a:ext cx="1706880" cy="1706880"/>
          </a:xfrm>
          <a:prstGeom prst="rect">
            <a:avLst/>
          </a:prstGeom>
          <a:noFill/>
          <a:ln>
            <a:noFill/>
          </a:ln>
        </p:spPr>
      </p:pic>
    </p:spTree>
    <p:extLst>
      <p:ext uri="{BB962C8B-B14F-4D97-AF65-F5344CB8AC3E}">
        <p14:creationId xmlns:p14="http://schemas.microsoft.com/office/powerpoint/2010/main" val="55734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22971" y="0"/>
            <a:ext cx="9156225" cy="6858000"/>
          </a:xfrm>
          <a:prstGeom prst="rect">
            <a:avLst/>
          </a:prstGeom>
        </p:spPr>
      </p:pic>
      <p:sp>
        <p:nvSpPr>
          <p:cNvPr id="3" name="CuadroTexto 3"/>
          <p:cNvSpPr txBox="1"/>
          <p:nvPr/>
        </p:nvSpPr>
        <p:spPr>
          <a:xfrm>
            <a:off x="423414" y="665342"/>
            <a:ext cx="8191878" cy="615553"/>
          </a:xfrm>
          <a:prstGeom prst="rect">
            <a:avLst/>
          </a:prstGeom>
          <a:noFill/>
        </p:spPr>
        <p:txBody>
          <a:bodyPr wrap="square" lIns="91440" tIns="45720" rIns="91440" bIns="45720" rtlCol="0" anchor="t">
            <a:spAutoFit/>
          </a:bodyPr>
          <a:lstStyle/>
          <a:p>
            <a:pPr algn="ctr" fontAlgn="ctr"/>
            <a:r>
              <a:rPr lang="es-CR" sz="2000" b="1">
                <a:solidFill>
                  <a:schemeClr val="tx2"/>
                </a:solidFill>
                <a:latin typeface="HendersonSansW00-BasicSmBd" panose="02000505030000020004" pitchFamily="2" charset="0"/>
                <a:cs typeface="Arial"/>
              </a:rPr>
              <a:t>Estado actual de los Programas/Proyectos</a:t>
            </a:r>
          </a:p>
          <a:p>
            <a:pPr algn="ctr" fontAlgn="ctr"/>
            <a:r>
              <a:rPr lang="es-CR" sz="1400" b="1">
                <a:solidFill>
                  <a:schemeClr val="tx2"/>
                </a:solidFill>
                <a:latin typeface="HendersonSansW00-BasicSmBd" panose="02000505030000020004" pitchFamily="2" charset="0"/>
                <a:cs typeface="Arial"/>
              </a:rPr>
              <a:t>En millones de dólares</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200284" y="6586190"/>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
        <p:nvSpPr>
          <p:cNvPr id="6" name="9 CuadroTexto">
            <a:extLst>
              <a:ext uri="{FF2B5EF4-FFF2-40B4-BE49-F238E27FC236}">
                <a16:creationId xmlns:a16="http://schemas.microsoft.com/office/drawing/2014/main" id="{E2AFAB61-CE33-B1D9-A5F8-42C6FD4878C3}"/>
              </a:ext>
            </a:extLst>
          </p:cNvPr>
          <p:cNvSpPr txBox="1"/>
          <p:nvPr/>
        </p:nvSpPr>
        <p:spPr>
          <a:xfrm>
            <a:off x="200284" y="6058249"/>
            <a:ext cx="8415008" cy="200055"/>
          </a:xfrm>
          <a:prstGeom prst="rect">
            <a:avLst/>
          </a:prstGeom>
          <a:noFill/>
        </p:spPr>
        <p:txBody>
          <a:bodyPr wrap="square" lIns="91440" tIns="45720" rIns="91440" bIns="45720" rtlCol="0" anchor="t">
            <a:spAutoFit/>
          </a:bodyPr>
          <a:lstStyle/>
          <a:p>
            <a:r>
              <a:rPr lang="es-CR" sz="700">
                <a:latin typeface="HendersonSansW00-BasicLight" panose="02000505030000020004" pitchFamily="2" charset="0"/>
                <a:cs typeface="Arial"/>
              </a:rPr>
              <a:t>1/ En millones de dólares </a:t>
            </a:r>
            <a:r>
              <a:rPr lang="es-CR" sz="700">
                <a:latin typeface="HendersonSansW00-BasicLight" panose="02000505030000020004" pitchFamily="2" charset="0"/>
                <a:cs typeface="Calibri"/>
              </a:rPr>
              <a:t>(USD$).</a:t>
            </a:r>
            <a:endParaRPr lang="es-CR" sz="700">
              <a:latin typeface="HendersonSansW00-BasicLight" panose="02000505030000020004" pitchFamily="2" charset="0"/>
              <a:cs typeface="Arial"/>
            </a:endParaRPr>
          </a:p>
        </p:txBody>
      </p:sp>
      <p:graphicFrame>
        <p:nvGraphicFramePr>
          <p:cNvPr id="2" name="3 Tabla">
            <a:extLst>
              <a:ext uri="{FF2B5EF4-FFF2-40B4-BE49-F238E27FC236}">
                <a16:creationId xmlns:a16="http://schemas.microsoft.com/office/drawing/2014/main" id="{D5203B05-4583-86D2-1329-D784FCFD660F}"/>
              </a:ext>
            </a:extLst>
          </p:cNvPr>
          <p:cNvGraphicFramePr>
            <a:graphicFrameLocks noGrp="1"/>
          </p:cNvGraphicFramePr>
          <p:nvPr>
            <p:extLst>
              <p:ext uri="{D42A27DB-BD31-4B8C-83A1-F6EECF244321}">
                <p14:modId xmlns:p14="http://schemas.microsoft.com/office/powerpoint/2010/main" val="2885024595"/>
              </p:ext>
            </p:extLst>
          </p:nvPr>
        </p:nvGraphicFramePr>
        <p:xfrm>
          <a:off x="50010" y="1719026"/>
          <a:ext cx="9015410" cy="3769316"/>
        </p:xfrm>
        <a:graphic>
          <a:graphicData uri="http://schemas.openxmlformats.org/drawingml/2006/table">
            <a:tbl>
              <a:tblPr>
                <a:tableStyleId>{3B4B98B0-60AC-42C2-AFA5-B58CD77FA1E5}</a:tableStyleId>
              </a:tblPr>
              <a:tblGrid>
                <a:gridCol w="1028696">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952281">
                  <a:extLst>
                    <a:ext uri="{9D8B030D-6E8A-4147-A177-3AD203B41FA5}">
                      <a16:colId xmlns:a16="http://schemas.microsoft.com/office/drawing/2014/main" val="20002"/>
                    </a:ext>
                  </a:extLst>
                </a:gridCol>
                <a:gridCol w="649698">
                  <a:extLst>
                    <a:ext uri="{9D8B030D-6E8A-4147-A177-3AD203B41FA5}">
                      <a16:colId xmlns:a16="http://schemas.microsoft.com/office/drawing/2014/main" val="20003"/>
                    </a:ext>
                  </a:extLst>
                </a:gridCol>
                <a:gridCol w="683426">
                  <a:extLst>
                    <a:ext uri="{9D8B030D-6E8A-4147-A177-3AD203B41FA5}">
                      <a16:colId xmlns:a16="http://schemas.microsoft.com/office/drawing/2014/main" val="20004"/>
                    </a:ext>
                  </a:extLst>
                </a:gridCol>
                <a:gridCol w="638246">
                  <a:extLst>
                    <a:ext uri="{9D8B030D-6E8A-4147-A177-3AD203B41FA5}">
                      <a16:colId xmlns:a16="http://schemas.microsoft.com/office/drawing/2014/main" val="20005"/>
                    </a:ext>
                  </a:extLst>
                </a:gridCol>
                <a:gridCol w="848249">
                  <a:extLst>
                    <a:ext uri="{9D8B030D-6E8A-4147-A177-3AD203B41FA5}">
                      <a16:colId xmlns:a16="http://schemas.microsoft.com/office/drawing/2014/main" val="20006"/>
                    </a:ext>
                  </a:extLst>
                </a:gridCol>
                <a:gridCol w="971550">
                  <a:extLst>
                    <a:ext uri="{9D8B030D-6E8A-4147-A177-3AD203B41FA5}">
                      <a16:colId xmlns:a16="http://schemas.microsoft.com/office/drawing/2014/main" val="20007"/>
                    </a:ext>
                  </a:extLst>
                </a:gridCol>
                <a:gridCol w="1060115">
                  <a:extLst>
                    <a:ext uri="{9D8B030D-6E8A-4147-A177-3AD203B41FA5}">
                      <a16:colId xmlns:a16="http://schemas.microsoft.com/office/drawing/2014/main" val="20008"/>
                    </a:ext>
                  </a:extLst>
                </a:gridCol>
                <a:gridCol w="706832">
                  <a:extLst>
                    <a:ext uri="{9D8B030D-6E8A-4147-A177-3AD203B41FA5}">
                      <a16:colId xmlns:a16="http://schemas.microsoft.com/office/drawing/2014/main" val="20009"/>
                    </a:ext>
                  </a:extLst>
                </a:gridCol>
                <a:gridCol w="676217">
                  <a:extLst>
                    <a:ext uri="{9D8B030D-6E8A-4147-A177-3AD203B41FA5}">
                      <a16:colId xmlns:a16="http://schemas.microsoft.com/office/drawing/2014/main" val="20010"/>
                    </a:ext>
                  </a:extLst>
                </a:gridCol>
              </a:tblGrid>
              <a:tr h="36270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Set. 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Set.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Contrapartida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r>
                        <a:rPr lang="es-CR" sz="900" b="1" u="none" strike="noStrike" kern="1200" cap="none" normalizeH="0" baseline="0">
                          <a:ln>
                            <a:noFill/>
                          </a:ln>
                          <a:solidFill>
                            <a:schemeClr val="tx1"/>
                          </a:solidFill>
                          <a:effectLst/>
                          <a:latin typeface="HendersonSansW00-BasicLight" panose="02000505030000020004" pitchFamily="2" charset="0"/>
                        </a:rPr>
                        <a:t>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Set. 2023</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79725">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302127">
                <a:tc>
                  <a:txBody>
                    <a:bodyPr/>
                    <a:lstStyle/>
                    <a:p>
                      <a:pPr algn="l" fontAlgn="b"/>
                      <a:endParaRPr lang="es-CR" sz="900" b="1" i="0" u="none" strike="noStrike">
                        <a:solidFill>
                          <a:srgbClr val="000000"/>
                        </a:solidFill>
                        <a:effectLst/>
                        <a:latin typeface="HendersonSansW00-BasicLight" panose="02000505030000020004" pitchFamily="2" charset="0"/>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486850">
                <a:tc rowSpan="2">
                  <a:txBody>
                    <a:bodyPr/>
                    <a:lstStyle/>
                    <a:p>
                      <a:pPr algn="l" rtl="0" fontAlgn="ctr"/>
                      <a:r>
                        <a:rPr lang="es-CR" sz="900" b="0" i="0" u="none" strike="noStrike" kern="1200">
                          <a:solidFill>
                            <a:schemeClr val="tx1"/>
                          </a:solidFill>
                          <a:effectLst/>
                          <a:latin typeface="HendersonSansW00-BasicLight" panose="02000505030000020004" pitchFamily="2" charset="0"/>
                          <a:ea typeface="+mn-ea"/>
                          <a:cs typeface="+mn-cs"/>
                        </a:rPr>
                        <a:t>Programa de Infraestructura de Transporte</a:t>
                      </a:r>
                    </a:p>
                    <a:p>
                      <a:pPr algn="l" rtl="0" fontAlgn="ctr"/>
                      <a:r>
                        <a:rPr lang="es-CR" sz="900" b="0" i="0" u="none" strike="noStrike" kern="1200">
                          <a:solidFill>
                            <a:schemeClr val="tx1"/>
                          </a:solidFill>
                          <a:effectLst/>
                          <a:latin typeface="HendersonSansW00-BasicLight" panose="02000505030000020004" pitchFamily="2" charset="0"/>
                          <a:ea typeface="+mn-ea"/>
                          <a:cs typeface="+mn-cs"/>
                        </a:rPr>
                        <a:t>Programa de Infraestructura de Transporte</a:t>
                      </a:r>
                    </a:p>
                  </a:txBody>
                  <a:tcPr marL="6227" marR="6227" marT="6227"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400,00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70,00%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42,91%</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 N/A </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 N/A </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3/4/2014</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13/11/2020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12/11/2024</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 </a:t>
                      </a:r>
                    </a:p>
                  </a:txBody>
                  <a:tcPr marL="6227" marR="6227" marT="6227"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421482">
                <a:tc vMerge="1">
                  <a:txBody>
                    <a:bodyPr/>
                    <a:lstStyle/>
                    <a:p>
                      <a:pPr algn="l" rtl="0" fontAlgn="ctr"/>
                      <a:r>
                        <a:rPr lang="es-CR" sz="850" b="0" i="0" u="none" strike="noStrike" kern="1200">
                          <a:solidFill>
                            <a:schemeClr val="tx1"/>
                          </a:solidFill>
                          <a:effectLst/>
                          <a:latin typeface="HendersonSansW00-BasicLight" panose="02000505030000020004" pitchFamily="2" charset="0"/>
                          <a:ea typeface="+mn-ea"/>
                          <a:cs typeface="+mn-cs"/>
                        </a:rPr>
                        <a:t>Programa de Infraestructura de Transporte</a:t>
                      </a:r>
                    </a:p>
                  </a:txBody>
                  <a:tcPr marL="6227" marR="6227" marT="6227"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50,00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60,00%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9226373"/>
                  </a:ext>
                </a:extLst>
              </a:tr>
              <a:tr h="650081">
                <a:tc>
                  <a:txBody>
                    <a:bodyPr/>
                    <a:lstStyle/>
                    <a:p>
                      <a:pPr algn="l" rtl="0" fontAlgn="ctr"/>
                      <a:r>
                        <a:rPr lang="es-CR" sz="900" b="0" i="0" u="none" strike="noStrike" kern="1200">
                          <a:solidFill>
                            <a:schemeClr val="tx1"/>
                          </a:solidFill>
                          <a:effectLst/>
                          <a:latin typeface="HendersonSansW00-BasicLight" panose="02000505030000020004" pitchFamily="2" charset="0"/>
                          <a:ea typeface="+mn-ea"/>
                          <a:cs typeface="+mn-cs"/>
                        </a:rPr>
                        <a:t>Programa Red Vial Cantonal II </a:t>
                      </a:r>
                    </a:p>
                  </a:txBody>
                  <a:tcPr marL="6227" marR="6227" marT="6227"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144,03</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53,45%</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64,00%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8,00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8,00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20/9/2018</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20/9/2023</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20/9/2025</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 </a:t>
                      </a:r>
                    </a:p>
                  </a:txBody>
                  <a:tcPr marL="6227" marR="6227" marT="6227"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2583513812"/>
                  </a:ext>
                </a:extLst>
              </a:tr>
              <a:tr h="443692">
                <a:tc>
                  <a:txBody>
                    <a:bodyPr/>
                    <a:lstStyle/>
                    <a:p>
                      <a:pPr algn="l" rtl="0" fontAlgn="ctr"/>
                      <a:r>
                        <a:rPr lang="es-CR" sz="900" b="0" i="0" u="none" strike="noStrike" kern="1200">
                          <a:solidFill>
                            <a:schemeClr val="tx1"/>
                          </a:solidFill>
                          <a:effectLst/>
                          <a:latin typeface="HendersonSansW00-BasicLight" panose="02000505030000020004" pitchFamily="2" charset="0"/>
                          <a:ea typeface="+mn-ea"/>
                          <a:cs typeface="+mn-cs"/>
                        </a:rPr>
                        <a:t>Programa de Infraestructura Vial y Promoción de Asociaciones Público-Privadas </a:t>
                      </a:r>
                    </a:p>
                  </a:txBody>
                  <a:tcPr marL="6227" marR="6227" marT="6227"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125</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16,00%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47,33%</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55,6</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55,6</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18/3/2020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29/9/2025</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N/A</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0</a:t>
                      </a:r>
                    </a:p>
                  </a:txBody>
                  <a:tcPr marL="6227" marR="6227" marT="6227"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 </a:t>
                      </a:r>
                    </a:p>
                  </a:txBody>
                  <a:tcPr marL="6227" marR="6227" marT="6227"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9361868"/>
                  </a:ext>
                </a:extLst>
              </a:tr>
            </a:tbl>
          </a:graphicData>
        </a:graphic>
      </p:graphicFrame>
      <p:sp>
        <p:nvSpPr>
          <p:cNvPr id="11" name="10 Elipse">
            <a:extLst>
              <a:ext uri="{FF2B5EF4-FFF2-40B4-BE49-F238E27FC236}">
                <a16:creationId xmlns:a16="http://schemas.microsoft.com/office/drawing/2014/main" id="{99AE4F16-53C6-DA7A-097A-97B2999B2E39}"/>
              </a:ext>
            </a:extLst>
          </p:cNvPr>
          <p:cNvSpPr/>
          <p:nvPr/>
        </p:nvSpPr>
        <p:spPr>
          <a:xfrm>
            <a:off x="8615291" y="4837231"/>
            <a:ext cx="287337" cy="2889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0 Elipse">
            <a:extLst>
              <a:ext uri="{FF2B5EF4-FFF2-40B4-BE49-F238E27FC236}">
                <a16:creationId xmlns:a16="http://schemas.microsoft.com/office/drawing/2014/main" id="{821D63E3-73CB-F170-4EFB-13D6311D8BC3}"/>
              </a:ext>
            </a:extLst>
          </p:cNvPr>
          <p:cNvSpPr/>
          <p:nvPr/>
        </p:nvSpPr>
        <p:spPr>
          <a:xfrm>
            <a:off x="8615291" y="4069522"/>
            <a:ext cx="287337" cy="2889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0 Elipse">
            <a:extLst>
              <a:ext uri="{FF2B5EF4-FFF2-40B4-BE49-F238E27FC236}">
                <a16:creationId xmlns:a16="http://schemas.microsoft.com/office/drawing/2014/main" id="{CAA7D1E7-DD17-6876-5D11-498B0863A057}"/>
              </a:ext>
            </a:extLst>
          </p:cNvPr>
          <p:cNvSpPr/>
          <p:nvPr/>
        </p:nvSpPr>
        <p:spPr>
          <a:xfrm>
            <a:off x="8615292" y="3288089"/>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45231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284085" y="602948"/>
            <a:ext cx="8406501" cy="338554"/>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t>Programa de Infraestructura de Transporte</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665025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nvGraphicFramePr>
        <p:xfrm>
          <a:off x="1524000" y="1276618"/>
          <a:ext cx="6096000" cy="76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000">
                          <a:latin typeface="HendersonSansW00-BasicLight" panose="02000505030000020004" pitchFamily="2" charset="0"/>
                        </a:rPr>
                        <a:t>Avance físico</a:t>
                      </a:r>
                    </a:p>
                  </a:txBody>
                  <a:tcPr/>
                </a:tc>
                <a:tc>
                  <a:txBody>
                    <a:bodyPr/>
                    <a:lstStyle/>
                    <a:p>
                      <a:pPr algn="ctr"/>
                      <a:r>
                        <a:rPr lang="es-CR" sz="1000">
                          <a:latin typeface="HendersonSansW00-BasicLight" panose="02000505030000020004" pitchFamily="2" charset="0"/>
                        </a:rPr>
                        <a:t>Avance financiero</a:t>
                      </a:r>
                    </a:p>
                  </a:txBody>
                  <a:tcPr/>
                </a:tc>
                <a:tc>
                  <a:txBody>
                    <a:bodyPr/>
                    <a:lstStyle/>
                    <a:p>
                      <a:pPr algn="ctr"/>
                      <a:r>
                        <a:rPr lang="es-CR" sz="1000">
                          <a:latin typeface="HendersonSansW00-BasicLight" panose="02000505030000020004" pitchFamily="2" charset="0"/>
                        </a:rPr>
                        <a:t>Pago de comisiones de compromiso</a:t>
                      </a:r>
                    </a:p>
                  </a:txBody>
                  <a:tcPr/>
                </a:tc>
                <a:extLst>
                  <a:ext uri="{0D108BD9-81ED-4DB2-BD59-A6C34878D82A}">
                    <a16:rowId xmlns:a16="http://schemas.microsoft.com/office/drawing/2014/main" val="840912873"/>
                  </a:ext>
                </a:extLst>
              </a:tr>
              <a:tr h="370840">
                <a:tc>
                  <a:txBody>
                    <a:bodyPr/>
                    <a:lstStyle/>
                    <a:p>
                      <a:pPr algn="ctr"/>
                      <a:r>
                        <a:rPr lang="es-CR" sz="1000" b="0">
                          <a:latin typeface="HendersonSansW00-BasicLight" panose="02000505030000020004" pitchFamily="2" charset="0"/>
                        </a:rPr>
                        <a:t>42,91%</a:t>
                      </a:r>
                    </a:p>
                  </a:txBody>
                  <a:tcPr/>
                </a:tc>
                <a:tc>
                  <a:txBody>
                    <a:bodyPr/>
                    <a:lstStyle/>
                    <a:p>
                      <a:pPr algn="ctr"/>
                      <a:r>
                        <a:rPr lang="es-CR" sz="1000">
                          <a:latin typeface="HendersonSansW00-BasicLight" panose="02000505030000020004" pitchFamily="2" charset="0"/>
                        </a:rPr>
                        <a:t>68,89%</a:t>
                      </a:r>
                    </a:p>
                  </a:txBody>
                  <a:tcPr/>
                </a:tc>
                <a:tc>
                  <a:txBody>
                    <a:bodyPr/>
                    <a:lstStyle/>
                    <a:p>
                      <a:pPr algn="ctr"/>
                      <a:r>
                        <a:rPr lang="es-CR" sz="1000">
                          <a:latin typeface="HendersonSansW00-BasicLight" panose="02000505030000020004" pitchFamily="2" charset="0"/>
                        </a:rPr>
                        <a:t>US$13,793,708,89</a:t>
                      </a:r>
                    </a:p>
                  </a:txBody>
                  <a:tcPr/>
                </a:tc>
                <a:extLst>
                  <a:ext uri="{0D108BD9-81ED-4DB2-BD59-A6C34878D82A}">
                    <a16:rowId xmlns:a16="http://schemas.microsoft.com/office/drawing/2014/main" val="672554053"/>
                  </a:ext>
                </a:extLst>
              </a:tr>
            </a:tbl>
          </a:graphicData>
        </a:graphic>
      </p:graphicFrame>
      <p:sp>
        <p:nvSpPr>
          <p:cNvPr id="7" name="CuadroTexto 6">
            <a:extLst>
              <a:ext uri="{FF2B5EF4-FFF2-40B4-BE49-F238E27FC236}">
                <a16:creationId xmlns:a16="http://schemas.microsoft.com/office/drawing/2014/main" id="{5286780E-0309-9918-A3BA-F7374D9073DB}"/>
              </a:ext>
            </a:extLst>
          </p:cNvPr>
          <p:cNvSpPr txBox="1"/>
          <p:nvPr/>
        </p:nvSpPr>
        <p:spPr>
          <a:xfrm>
            <a:off x="284085" y="2317258"/>
            <a:ext cx="8691239" cy="3485570"/>
          </a:xfrm>
          <a:prstGeom prst="rect">
            <a:avLst/>
          </a:prstGeom>
          <a:noFill/>
        </p:spPr>
        <p:txBody>
          <a:bodyPr wrap="square" rtlCol="0">
            <a:spAutoFit/>
          </a:bodyPr>
          <a:lstStyle/>
          <a:p>
            <a:r>
              <a:rPr lang="es-ES" sz="1050" b="1">
                <a:solidFill>
                  <a:schemeClr val="tx1">
                    <a:lumMod val="65000"/>
                    <a:lumOff val="35000"/>
                  </a:schemeClr>
                </a:solidFill>
                <a:latin typeface="HendersonSansW00-BasicLight" panose="02000505030000020004" pitchFamily="2" charset="0"/>
                <a:cs typeface="Arial"/>
              </a:rPr>
              <a:t>Avances </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Mejoramiento y Rehabilitación Playa Naranjo – Paquera, avance </a:t>
            </a:r>
            <a:r>
              <a:rPr lang="es-CR" sz="1050" b="1">
                <a:solidFill>
                  <a:schemeClr val="tx1">
                    <a:lumMod val="65000"/>
                    <a:lumOff val="35000"/>
                  </a:schemeClr>
                </a:solidFill>
                <a:latin typeface="HendersonSansW00-BasicLight" panose="02000505030000020004" pitchFamily="2" charset="0"/>
                <a:cs typeface="Arial"/>
              </a:rPr>
              <a:t>100%</a:t>
            </a: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Rompeolas Puerto Caldera, avance </a:t>
            </a:r>
            <a:r>
              <a:rPr lang="es-ES" sz="1050" b="1">
                <a:solidFill>
                  <a:schemeClr val="tx1">
                    <a:lumMod val="65000"/>
                    <a:lumOff val="35000"/>
                  </a:schemeClr>
                </a:solidFill>
                <a:latin typeface="HendersonSansW00-BasicLight" panose="02000505030000020004" pitchFamily="2" charset="0"/>
                <a:cs typeface="Arial"/>
              </a:rPr>
              <a:t>100%</a:t>
            </a: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Plan Maestro Portuario, avance </a:t>
            </a:r>
            <a:r>
              <a:rPr lang="es-ES" sz="1050" b="1">
                <a:solidFill>
                  <a:schemeClr val="tx1">
                    <a:lumMod val="65000"/>
                    <a:lumOff val="35000"/>
                  </a:schemeClr>
                </a:solidFill>
                <a:latin typeface="HendersonSansW00-BasicLight" panose="02000505030000020004" pitchFamily="2" charset="0"/>
                <a:cs typeface="Arial"/>
              </a:rPr>
              <a:t>100%</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Terminales Cabotaje para Golfo de Nicoya, avance </a:t>
            </a:r>
            <a:r>
              <a:rPr lang="es-CR" sz="1050" b="1">
                <a:solidFill>
                  <a:schemeClr val="tx1">
                    <a:lumMod val="65000"/>
                    <a:lumOff val="35000"/>
                  </a:schemeClr>
                </a:solidFill>
                <a:latin typeface="HendersonSansW00-BasicLight" panose="02000505030000020004" pitchFamily="2" charset="0"/>
                <a:cs typeface="Arial"/>
              </a:rPr>
              <a:t>100%</a:t>
            </a:r>
            <a:endParaRPr lang="es-ES" sz="1050" b="1">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Contrataciones en general, avance </a:t>
            </a:r>
            <a:r>
              <a:rPr lang="es-ES" sz="1050" b="1">
                <a:solidFill>
                  <a:schemeClr val="tx1">
                    <a:lumMod val="65000"/>
                    <a:lumOff val="35000"/>
                  </a:schemeClr>
                </a:solidFill>
                <a:latin typeface="HendersonSansW00-BasicLight" panose="02000505030000020004" pitchFamily="2" charset="0"/>
                <a:cs typeface="Arial"/>
              </a:rPr>
              <a:t>100%</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Ampliación y rehabilitación Limonal – Cañas, avance </a:t>
            </a:r>
            <a:r>
              <a:rPr lang="es-CR" sz="1050" b="1">
                <a:solidFill>
                  <a:schemeClr val="tx1">
                    <a:lumMod val="65000"/>
                    <a:lumOff val="35000"/>
                  </a:schemeClr>
                </a:solidFill>
                <a:latin typeface="HendersonSansW00-BasicLight" panose="02000505030000020004" pitchFamily="2" charset="0"/>
                <a:cs typeface="Arial"/>
              </a:rPr>
              <a:t>97,36% </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Ampliación y rehabilitación Limonal – Barranca, avance </a:t>
            </a:r>
            <a:r>
              <a:rPr lang="es-CR" sz="1050" b="1">
                <a:solidFill>
                  <a:schemeClr val="tx1">
                    <a:lumMod val="65000"/>
                    <a:lumOff val="35000"/>
                  </a:schemeClr>
                </a:solidFill>
                <a:latin typeface="HendersonSansW00-BasicLight" panose="02000505030000020004" pitchFamily="2" charset="0"/>
                <a:cs typeface="Arial"/>
              </a:rPr>
              <a:t>20,06%</a:t>
            </a:r>
          </a:p>
          <a:p>
            <a:endParaRPr lang="es-CR" sz="1050" b="1">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endParaRPr lang="es-CR" sz="1050" b="1">
              <a:solidFill>
                <a:schemeClr val="tx1">
                  <a:lumMod val="65000"/>
                  <a:lumOff val="35000"/>
                </a:schemeClr>
              </a:solidFill>
              <a:latin typeface="HendersonSansW00-BasicLight" panose="02000505030000020004" pitchFamily="2" charset="0"/>
              <a:cs typeface="Arial"/>
            </a:endParaRPr>
          </a:p>
          <a:p>
            <a:r>
              <a:rPr lang="es-CR" sz="1050" b="1">
                <a:solidFill>
                  <a:schemeClr val="tx1">
                    <a:lumMod val="65000"/>
                    <a:lumOff val="35000"/>
                  </a:schemeClr>
                </a:solidFill>
                <a:latin typeface="HendersonSansW00-BasicLight" panose="02000505030000020004" pitchFamily="2" charset="0"/>
                <a:cs typeface="Arial"/>
              </a:rPr>
              <a:t>Problemas: </a:t>
            </a:r>
            <a:endParaRPr lang="es-ES" sz="1050" b="1">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Atraso en expropiaciones y alcance del Programa </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Atraso por condiciones climáticas </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Suspensión total del Proyecto Ampliación y Rehabilitación Barranca – Limonal, La Angostura</a:t>
            </a:r>
          </a:p>
          <a:p>
            <a:pPr marL="171450" indent="-171450">
              <a:buFont typeface="Arial" panose="020B0604020202020204" pitchFamily="34" charset="0"/>
              <a:buChar char="•"/>
            </a:pPr>
            <a:endParaRPr lang="es-CR" sz="1050">
              <a:solidFill>
                <a:schemeClr val="tx1">
                  <a:lumMod val="65000"/>
                  <a:lumOff val="35000"/>
                </a:schemeClr>
              </a:solidFill>
              <a:latin typeface="HendersonSansW00-BasicLight" panose="02000505030000020004" pitchFamily="2" charset="0"/>
              <a:cs typeface="Arial"/>
            </a:endParaRPr>
          </a:p>
          <a:p>
            <a:r>
              <a:rPr lang="es-CR" sz="1050" b="1">
                <a:solidFill>
                  <a:schemeClr val="tx1">
                    <a:lumMod val="65000"/>
                    <a:lumOff val="35000"/>
                  </a:schemeClr>
                </a:solidFill>
                <a:latin typeface="HendersonSansW00-BasicLight" panose="02000505030000020004" pitchFamily="2" charset="0"/>
                <a:cs typeface="Arial"/>
              </a:rPr>
              <a:t>Acciones tomadas: </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Liberación de terrenos en secciones principales para agilizar el inicio de labores por el contratista.</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Recepción del tronco principal del proyecto en marzo de 2023, marcando el inicio del período de notificación de defectos y ejecución de obras complementarias.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Búsqueda de financiamiento adicional de US$400 millones a través del BCIE</a:t>
            </a:r>
            <a:endParaRPr lang="es-ES" sz="1050">
              <a:solidFill>
                <a:schemeClr val="tx1">
                  <a:lumMod val="65000"/>
                  <a:lumOff val="35000"/>
                </a:schemeClr>
              </a:solidFill>
              <a:latin typeface="HendersonSansW00-BasicLight" panose="02000505030000020004" pitchFamily="2" charset="0"/>
              <a:cs typeface="Arial"/>
            </a:endParaRPr>
          </a:p>
          <a:p>
            <a:endParaRPr lang="es-ES" sz="1050" b="1">
              <a:solidFill>
                <a:schemeClr val="tx1">
                  <a:lumMod val="65000"/>
                  <a:lumOff val="35000"/>
                </a:schemeClr>
              </a:solidFill>
              <a:latin typeface="HendersonSansW00-BasicLight" panose="02000505030000020004" pitchFamily="2" charset="0"/>
              <a:cs typeface="Arial"/>
            </a:endParaRPr>
          </a:p>
        </p:txBody>
      </p:sp>
    </p:spTree>
    <p:extLst>
      <p:ext uri="{BB962C8B-B14F-4D97-AF65-F5344CB8AC3E}">
        <p14:creationId xmlns:p14="http://schemas.microsoft.com/office/powerpoint/2010/main" val="3640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10584"/>
            <a:ext cx="9146818" cy="6838009"/>
          </a:xfrm>
          <a:prstGeom prst="rect">
            <a:avLst/>
          </a:prstGeom>
        </p:spPr>
      </p:pic>
      <p:sp>
        <p:nvSpPr>
          <p:cNvPr id="3" name="CuadroTexto 3"/>
          <p:cNvSpPr txBox="1"/>
          <p:nvPr/>
        </p:nvSpPr>
        <p:spPr>
          <a:xfrm>
            <a:off x="297939" y="664053"/>
            <a:ext cx="8406501" cy="338554"/>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t>Programa Red Vial Cantonal II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209161" y="663815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extLst>
              <p:ext uri="{D42A27DB-BD31-4B8C-83A1-F6EECF244321}">
                <p14:modId xmlns:p14="http://schemas.microsoft.com/office/powerpoint/2010/main" val="2054251109"/>
              </p:ext>
            </p:extLst>
          </p:nvPr>
        </p:nvGraphicFramePr>
        <p:xfrm>
          <a:off x="1523999" y="1382659"/>
          <a:ext cx="6096000" cy="76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000">
                          <a:latin typeface="HendersonSansW00-BasicLight" panose="02000505030000020004" pitchFamily="2" charset="0"/>
                        </a:rPr>
                        <a:t>Avance físico</a:t>
                      </a:r>
                    </a:p>
                  </a:txBody>
                  <a:tcPr/>
                </a:tc>
                <a:tc>
                  <a:txBody>
                    <a:bodyPr/>
                    <a:lstStyle/>
                    <a:p>
                      <a:pPr algn="ctr"/>
                      <a:r>
                        <a:rPr lang="es-CR" sz="1000">
                          <a:latin typeface="HendersonSansW00-BasicLight" panose="02000505030000020004" pitchFamily="2" charset="0"/>
                        </a:rPr>
                        <a:t>Avance financiero</a:t>
                      </a:r>
                    </a:p>
                  </a:txBody>
                  <a:tcPr/>
                </a:tc>
                <a:tc>
                  <a:txBody>
                    <a:bodyPr/>
                    <a:lstStyle/>
                    <a:p>
                      <a:pPr algn="ctr"/>
                      <a:r>
                        <a:rPr lang="es-CR" sz="1000">
                          <a:latin typeface="HendersonSansW00-BasicLight" panose="02000505030000020004" pitchFamily="2" charset="0"/>
                        </a:rPr>
                        <a:t>Pago de comisiones de compromiso</a:t>
                      </a:r>
                    </a:p>
                  </a:txBody>
                  <a:tcPr/>
                </a:tc>
                <a:extLst>
                  <a:ext uri="{0D108BD9-81ED-4DB2-BD59-A6C34878D82A}">
                    <a16:rowId xmlns:a16="http://schemas.microsoft.com/office/drawing/2014/main" val="840912873"/>
                  </a:ext>
                </a:extLst>
              </a:tr>
              <a:tr h="370840">
                <a:tc>
                  <a:txBody>
                    <a:bodyPr/>
                    <a:lstStyle/>
                    <a:p>
                      <a:pPr algn="ctr"/>
                      <a:r>
                        <a:rPr lang="es-CR" sz="1000" b="0">
                          <a:latin typeface="HendersonSansW00-BasicLight" panose="02000505030000020004" pitchFamily="2" charset="0"/>
                        </a:rPr>
                        <a:t>47,33%</a:t>
                      </a:r>
                    </a:p>
                  </a:txBody>
                  <a:tcPr/>
                </a:tc>
                <a:tc>
                  <a:txBody>
                    <a:bodyPr/>
                    <a:lstStyle/>
                    <a:p>
                      <a:pPr algn="ctr"/>
                      <a:r>
                        <a:rPr lang="es-CR" sz="1000">
                          <a:latin typeface="HendersonSansW00-BasicLight" panose="02000505030000020004" pitchFamily="2" charset="0"/>
                        </a:rPr>
                        <a:t>53,45%</a:t>
                      </a:r>
                    </a:p>
                  </a:txBody>
                  <a:tcPr/>
                </a:tc>
                <a:tc>
                  <a:txBody>
                    <a:bodyPr/>
                    <a:lstStyle/>
                    <a:p>
                      <a:pPr algn="ctr"/>
                      <a:r>
                        <a:rPr lang="es-CR" sz="1000">
                          <a:latin typeface="HendersonSansW00-BasicLight" panose="02000505030000020004" pitchFamily="2" charset="0"/>
                        </a:rPr>
                        <a:t>US$2.527.831,61</a:t>
                      </a:r>
                    </a:p>
                  </a:txBody>
                  <a:tcPr/>
                </a:tc>
                <a:extLst>
                  <a:ext uri="{0D108BD9-81ED-4DB2-BD59-A6C34878D82A}">
                    <a16:rowId xmlns:a16="http://schemas.microsoft.com/office/drawing/2014/main" val="672554053"/>
                  </a:ext>
                </a:extLst>
              </a:tr>
            </a:tbl>
          </a:graphicData>
        </a:graphic>
      </p:graphicFrame>
      <p:sp>
        <p:nvSpPr>
          <p:cNvPr id="7" name="CuadroTexto 6">
            <a:extLst>
              <a:ext uri="{FF2B5EF4-FFF2-40B4-BE49-F238E27FC236}">
                <a16:creationId xmlns:a16="http://schemas.microsoft.com/office/drawing/2014/main" id="{5286780E-0309-9918-A3BA-F7374D9073DB}"/>
              </a:ext>
            </a:extLst>
          </p:cNvPr>
          <p:cNvSpPr txBox="1"/>
          <p:nvPr/>
        </p:nvSpPr>
        <p:spPr>
          <a:xfrm>
            <a:off x="125015" y="2468235"/>
            <a:ext cx="8893969" cy="3323987"/>
          </a:xfrm>
          <a:prstGeom prst="rect">
            <a:avLst/>
          </a:prstGeom>
          <a:noFill/>
        </p:spPr>
        <p:txBody>
          <a:bodyPr wrap="square" rtlCol="0">
            <a:spAutoFit/>
          </a:bodyPr>
          <a:lstStyle/>
          <a:p>
            <a:endParaRPr lang="es-ES" sz="1050" b="1">
              <a:solidFill>
                <a:schemeClr val="tx1">
                  <a:lumMod val="65000"/>
                  <a:lumOff val="35000"/>
                </a:schemeClr>
              </a:solidFill>
              <a:latin typeface="HendersonSansW00-BasicLight" panose="02000505030000020004" pitchFamily="2" charset="0"/>
              <a:cs typeface="Arial"/>
            </a:endParaRPr>
          </a:p>
          <a:p>
            <a:r>
              <a:rPr lang="es-ES" sz="1050" b="1">
                <a:solidFill>
                  <a:schemeClr val="tx1">
                    <a:lumMod val="65000"/>
                    <a:lumOff val="35000"/>
                  </a:schemeClr>
                </a:solidFill>
                <a:latin typeface="HendersonSansW00-BasicLight" panose="02000505030000020004" pitchFamily="2" charset="0"/>
                <a:cs typeface="Arial"/>
              </a:rPr>
              <a:t>Avances</a:t>
            </a:r>
          </a:p>
          <a:p>
            <a:r>
              <a:rPr lang="es-CR" sz="1050">
                <a:solidFill>
                  <a:schemeClr val="tx1">
                    <a:lumMod val="65000"/>
                    <a:lumOff val="35000"/>
                  </a:schemeClr>
                </a:solidFill>
                <a:latin typeface="HendersonSansW00-BasicLight" panose="02000505030000020004" pitchFamily="2" charset="0"/>
                <a:cs typeface="Arial"/>
              </a:rPr>
              <a:t>El programa tiene asignado un total de 179 proyectos. </a:t>
            </a:r>
          </a:p>
          <a:p>
            <a:endParaRPr lang="es-CR" sz="1050">
              <a:solidFill>
                <a:schemeClr val="tx1">
                  <a:lumMod val="65000"/>
                  <a:lumOff val="35000"/>
                </a:schemeClr>
              </a:solidFill>
              <a:latin typeface="HendersonSansW00-BasicLight" panose="02000505030000020004" pitchFamily="2" charset="0"/>
              <a:cs typeface="Arial"/>
            </a:endParaRPr>
          </a:p>
          <a:p>
            <a:pPr algn="just"/>
            <a:r>
              <a:rPr lang="es-CR" sz="1050">
                <a:solidFill>
                  <a:schemeClr val="tx1">
                    <a:lumMod val="65000"/>
                    <a:lumOff val="35000"/>
                  </a:schemeClr>
                </a:solidFill>
                <a:latin typeface="HendersonSansW00-BasicLight" panose="02000505030000020004" pitchFamily="2" charset="0"/>
                <a:cs typeface="Arial"/>
              </a:rPr>
              <a:t>Al finalizar el mes de septiembre, se han recibido un total de 65 proyectos que han sido completados de manera adecuada. Actualmente, se están llevando a cabo 9 proyectos, 35 se encuentran en estado de adjudicación, y los 70 restantes están en proceso de análisis de su viabilidad.</a:t>
            </a:r>
          </a:p>
          <a:p>
            <a:pPr algn="just"/>
            <a:endParaRPr lang="es-ES" sz="1050" b="1">
              <a:solidFill>
                <a:schemeClr val="tx1">
                  <a:lumMod val="65000"/>
                  <a:lumOff val="35000"/>
                </a:schemeClr>
              </a:solidFill>
              <a:latin typeface="HendersonSansW00-BasicLight" panose="02000505030000020004" pitchFamily="2" charset="0"/>
              <a:cs typeface="Arial"/>
            </a:endParaRPr>
          </a:p>
          <a:p>
            <a:r>
              <a:rPr lang="es-ES" sz="1050" b="1">
                <a:solidFill>
                  <a:schemeClr val="tx1">
                    <a:lumMod val="65000"/>
                    <a:lumOff val="35000"/>
                  </a:schemeClr>
                </a:solidFill>
                <a:latin typeface="HendersonSansW00-BasicLight" panose="02000505030000020004" pitchFamily="2" charset="0"/>
                <a:cs typeface="Arial"/>
              </a:rPr>
              <a:t>Problemas: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Atraso en la revisión por parte de la Dirección Jurídica y formalización de contratos</a:t>
            </a:r>
            <a:endParaRPr lang="es-ES" sz="1050">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Ofertas que exceden los montos estimados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Insuficiencia de presupuesto por diferencial cambiario</a:t>
            </a:r>
          </a:p>
          <a:p>
            <a:pPr marL="171450" indent="-171450">
              <a:buFont typeface="Arial" panose="020B0604020202020204" pitchFamily="34" charset="0"/>
              <a:buChar char="•"/>
            </a:pPr>
            <a:endParaRPr lang="es-CR" sz="1050">
              <a:solidFill>
                <a:schemeClr val="tx1">
                  <a:lumMod val="65000"/>
                  <a:lumOff val="35000"/>
                </a:schemeClr>
              </a:solidFill>
              <a:latin typeface="HendersonSansW00-BasicLight" panose="02000505030000020004" pitchFamily="2" charset="0"/>
              <a:cs typeface="Arial"/>
            </a:endParaRPr>
          </a:p>
          <a:p>
            <a:r>
              <a:rPr lang="es-CR" sz="1050" b="1">
                <a:solidFill>
                  <a:schemeClr val="tx1">
                    <a:lumMod val="65000"/>
                    <a:lumOff val="35000"/>
                  </a:schemeClr>
                </a:solidFill>
                <a:latin typeface="HendersonSansW00-BasicLight" panose="02000505030000020004" pitchFamily="2" charset="0"/>
                <a:cs typeface="Arial"/>
              </a:rPr>
              <a:t>Acciones tomadas: </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Mejora en la comunicación entre el equipo ejecutivo y la Dirección Jurídica para agilizar la formalización de contratos.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Análisis y ajuste de ofertas para alinearlas con el presupuesto del programa y proteger los alcances de los proyectos.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Reevaluación y ajuste de presupuestos considerando la situación cambiaria y costos reales actuales.</a:t>
            </a:r>
            <a:endParaRPr lang="es-ES" sz="1050">
              <a:solidFill>
                <a:schemeClr val="tx1">
                  <a:lumMod val="65000"/>
                  <a:lumOff val="35000"/>
                </a:schemeClr>
              </a:solidFill>
              <a:latin typeface="HendersonSansW00-BasicLight" panose="02000505030000020004" pitchFamily="2" charset="0"/>
              <a:cs typeface="Arial"/>
            </a:endParaRPr>
          </a:p>
          <a:p>
            <a:endParaRPr lang="es-CR" sz="1050" b="1">
              <a:solidFill>
                <a:schemeClr val="tx1">
                  <a:lumMod val="65000"/>
                  <a:lumOff val="35000"/>
                </a:schemeClr>
              </a:solidFill>
              <a:latin typeface="HendersonSansW00-BasicLight" panose="02000505030000020004" pitchFamily="2" charset="0"/>
              <a:cs typeface="Arial"/>
            </a:endParaRPr>
          </a:p>
          <a:p>
            <a:endParaRPr lang="es-ES" sz="1050">
              <a:solidFill>
                <a:schemeClr val="tx1">
                  <a:lumMod val="65000"/>
                  <a:lumOff val="35000"/>
                </a:schemeClr>
              </a:solidFill>
              <a:latin typeface="HendersonSansW00-BasicLight" panose="02000505030000020004" pitchFamily="2" charset="0"/>
              <a:cs typeface="Arial"/>
            </a:endParaRPr>
          </a:p>
          <a:p>
            <a:endParaRPr lang="es-ES" sz="1050">
              <a:solidFill>
                <a:schemeClr val="tx1">
                  <a:lumMod val="65000"/>
                  <a:lumOff val="35000"/>
                </a:schemeClr>
              </a:solidFill>
              <a:latin typeface="HendersonSansW00-BasicLight" panose="02000505030000020004" pitchFamily="2" charset="0"/>
              <a:cs typeface="Arial"/>
            </a:endParaRPr>
          </a:p>
          <a:p>
            <a:endParaRPr lang="es-CR" sz="1050">
              <a:solidFill>
                <a:schemeClr val="tx1">
                  <a:lumMod val="65000"/>
                  <a:lumOff val="35000"/>
                </a:schemeClr>
              </a:solidFill>
              <a:latin typeface="HendersonSansW00-BasicLight" panose="02000505030000020004" pitchFamily="2" charset="0"/>
              <a:cs typeface="Arial"/>
            </a:endParaRPr>
          </a:p>
        </p:txBody>
      </p:sp>
    </p:spTree>
    <p:extLst>
      <p:ext uri="{BB962C8B-B14F-4D97-AF65-F5344CB8AC3E}">
        <p14:creationId xmlns:p14="http://schemas.microsoft.com/office/powerpoint/2010/main" val="369082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1106055" y="599383"/>
            <a:ext cx="6831878" cy="584775"/>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t>Programa de Infraestructura Vial y Promoción de Asociaciones Público-Privadas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15694" y="6599764"/>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nvGraphicFramePr>
        <p:xfrm>
          <a:off x="1473994" y="1386728"/>
          <a:ext cx="6096000" cy="76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000">
                          <a:latin typeface="HendersonSansW00-BasicLight" panose="02000505030000020004" pitchFamily="2" charset="0"/>
                        </a:rPr>
                        <a:t>Avance físico</a:t>
                      </a:r>
                    </a:p>
                  </a:txBody>
                  <a:tcPr/>
                </a:tc>
                <a:tc>
                  <a:txBody>
                    <a:bodyPr/>
                    <a:lstStyle/>
                    <a:p>
                      <a:pPr algn="ctr"/>
                      <a:r>
                        <a:rPr lang="es-CR" sz="1000">
                          <a:latin typeface="HendersonSansW00-BasicLight" panose="02000505030000020004" pitchFamily="2" charset="0"/>
                        </a:rPr>
                        <a:t>Avance financiero</a:t>
                      </a:r>
                    </a:p>
                  </a:txBody>
                  <a:tcPr/>
                </a:tc>
                <a:tc>
                  <a:txBody>
                    <a:bodyPr/>
                    <a:lstStyle/>
                    <a:p>
                      <a:pPr algn="ctr"/>
                      <a:r>
                        <a:rPr lang="es-CR" sz="1000">
                          <a:latin typeface="HendersonSansW00-BasicLight" panose="02000505030000020004" pitchFamily="2" charset="0"/>
                        </a:rPr>
                        <a:t>Pago de comisiones de compromiso</a:t>
                      </a:r>
                    </a:p>
                  </a:txBody>
                  <a:tcPr/>
                </a:tc>
                <a:extLst>
                  <a:ext uri="{0D108BD9-81ED-4DB2-BD59-A6C34878D82A}">
                    <a16:rowId xmlns:a16="http://schemas.microsoft.com/office/drawing/2014/main" val="840912873"/>
                  </a:ext>
                </a:extLst>
              </a:tr>
              <a:tr h="370840">
                <a:tc>
                  <a:txBody>
                    <a:bodyPr/>
                    <a:lstStyle/>
                    <a:p>
                      <a:pPr algn="ctr"/>
                      <a:r>
                        <a:rPr lang="es-CR" sz="1000">
                          <a:latin typeface="HendersonSansW00-BasicLight" panose="02000505030000020004" pitchFamily="2" charset="0"/>
                        </a:rPr>
                        <a:t>47,33%</a:t>
                      </a:r>
                    </a:p>
                  </a:txBody>
                  <a:tcPr/>
                </a:tc>
                <a:tc>
                  <a:txBody>
                    <a:bodyPr/>
                    <a:lstStyle/>
                    <a:p>
                      <a:pPr algn="ctr"/>
                      <a:r>
                        <a:rPr lang="es-CR" sz="1000">
                          <a:latin typeface="HendersonSansW00-BasicLight" panose="02000505030000020004" pitchFamily="2" charset="0"/>
                        </a:rPr>
                        <a:t>16,00%</a:t>
                      </a:r>
                    </a:p>
                  </a:txBody>
                  <a:tcPr/>
                </a:tc>
                <a:tc>
                  <a:txBody>
                    <a:bodyPr/>
                    <a:lstStyle/>
                    <a:p>
                      <a:pPr algn="ctr"/>
                      <a:r>
                        <a:rPr lang="es-CR" sz="1000">
                          <a:latin typeface="HendersonSansW00-BasicLight" panose="02000505030000020004" pitchFamily="2" charset="0"/>
                        </a:rPr>
                        <a:t>US$1.859.476,59</a:t>
                      </a:r>
                    </a:p>
                  </a:txBody>
                  <a:tcPr/>
                </a:tc>
                <a:extLst>
                  <a:ext uri="{0D108BD9-81ED-4DB2-BD59-A6C34878D82A}">
                    <a16:rowId xmlns:a16="http://schemas.microsoft.com/office/drawing/2014/main" val="672554053"/>
                  </a:ext>
                </a:extLst>
              </a:tr>
            </a:tbl>
          </a:graphicData>
        </a:graphic>
      </p:graphicFrame>
      <p:sp>
        <p:nvSpPr>
          <p:cNvPr id="7" name="CuadroTexto 6">
            <a:extLst>
              <a:ext uri="{FF2B5EF4-FFF2-40B4-BE49-F238E27FC236}">
                <a16:creationId xmlns:a16="http://schemas.microsoft.com/office/drawing/2014/main" id="{5286780E-0309-9918-A3BA-F7374D9073DB}"/>
              </a:ext>
            </a:extLst>
          </p:cNvPr>
          <p:cNvSpPr txBox="1"/>
          <p:nvPr/>
        </p:nvSpPr>
        <p:spPr>
          <a:xfrm>
            <a:off x="229757" y="2558947"/>
            <a:ext cx="8893969" cy="3000821"/>
          </a:xfrm>
          <a:prstGeom prst="rect">
            <a:avLst/>
          </a:prstGeom>
          <a:noFill/>
        </p:spPr>
        <p:txBody>
          <a:bodyPr wrap="square" rtlCol="0">
            <a:spAutoFit/>
          </a:bodyPr>
          <a:lstStyle/>
          <a:p>
            <a:r>
              <a:rPr lang="es-ES" sz="1050" b="1">
                <a:solidFill>
                  <a:schemeClr val="tx1">
                    <a:lumMod val="65000"/>
                    <a:lumOff val="35000"/>
                  </a:schemeClr>
                </a:solidFill>
                <a:latin typeface="HendersonSansW00-BasicLight" panose="02000505030000020004" pitchFamily="2" charset="0"/>
                <a:cs typeface="Arial"/>
              </a:rPr>
              <a:t>Avances: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OBIS Lote 1, Puentes Río Ciruelas, Alajuela, Río Segundo, Paso a desnivel Firestone y Conector Barreal avance </a:t>
            </a:r>
            <a:r>
              <a:rPr lang="es-CR" sz="1050" b="1">
                <a:solidFill>
                  <a:schemeClr val="tx1">
                    <a:lumMod val="65000"/>
                    <a:lumOff val="35000"/>
                  </a:schemeClr>
                </a:solidFill>
                <a:latin typeface="HendersonSansW00-BasicLight" panose="02000505030000020004" pitchFamily="2" charset="0"/>
                <a:cs typeface="Arial"/>
              </a:rPr>
              <a:t>100%</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Diseño Ruta Nacional No. 35, Sección: Bernardo Soto - Abundancia / Sucre - Alto Sucre avance </a:t>
            </a:r>
            <a:r>
              <a:rPr lang="es-CR" sz="1050" b="1">
                <a:solidFill>
                  <a:schemeClr val="tx1">
                    <a:lumMod val="65000"/>
                    <a:lumOff val="35000"/>
                  </a:schemeClr>
                </a:solidFill>
                <a:latin typeface="HendersonSansW00-BasicLight" panose="02000505030000020004" pitchFamily="2" charset="0"/>
                <a:cs typeface="Arial"/>
              </a:rPr>
              <a:t>90%</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Mejoramiento y Ampliación del Tramo Taras - La Lima en el Corredor San José – Cartago avance </a:t>
            </a:r>
            <a:r>
              <a:rPr lang="es-CR" sz="1050" b="1">
                <a:solidFill>
                  <a:schemeClr val="tx1">
                    <a:lumMod val="65000"/>
                    <a:lumOff val="35000"/>
                  </a:schemeClr>
                </a:solidFill>
                <a:latin typeface="HendersonSansW00-BasicLight" panose="02000505030000020004" pitchFamily="2" charset="0"/>
                <a:cs typeface="Arial"/>
              </a:rPr>
              <a:t>29% </a:t>
            </a:r>
            <a:endParaRPr lang="es-ES" sz="1050" b="1">
              <a:solidFill>
                <a:schemeClr val="tx1">
                  <a:lumMod val="65000"/>
                  <a:lumOff val="35000"/>
                </a:schemeClr>
              </a:solidFill>
              <a:latin typeface="HendersonSansW00-BasicLight" panose="02000505030000020004" pitchFamily="2" charset="0"/>
              <a:cs typeface="Arial"/>
            </a:endParaRPr>
          </a:p>
          <a:p>
            <a:endParaRPr lang="es-CR" sz="1050" b="1">
              <a:solidFill>
                <a:schemeClr val="tx1">
                  <a:lumMod val="65000"/>
                  <a:lumOff val="35000"/>
                </a:schemeClr>
              </a:solidFill>
              <a:latin typeface="HendersonSansW00-BasicLight" panose="02000505030000020004" pitchFamily="2" charset="0"/>
              <a:cs typeface="Arial"/>
            </a:endParaRPr>
          </a:p>
          <a:p>
            <a:r>
              <a:rPr lang="es-CR" sz="1050" b="1">
                <a:solidFill>
                  <a:schemeClr val="tx1">
                    <a:lumMod val="65000"/>
                    <a:lumOff val="35000"/>
                  </a:schemeClr>
                </a:solidFill>
                <a:latin typeface="HendersonSansW00-BasicLight" panose="02000505030000020004" pitchFamily="2" charset="0"/>
                <a:cs typeface="Arial"/>
              </a:rPr>
              <a:t>Problemas:</a:t>
            </a: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Incapacidad del Contratista.</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Falta de recursos y planificación deficiente.</a:t>
            </a:r>
            <a:endParaRPr lang="es-ES" sz="1050">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Comunicación inadecuada por parte de las unidades supervisoras y contratista.</a:t>
            </a:r>
          </a:p>
          <a:p>
            <a:pPr marL="171450" indent="-171450">
              <a:buFont typeface="Arial" panose="020B0604020202020204" pitchFamily="34" charset="0"/>
              <a:buChar char="•"/>
            </a:pPr>
            <a:endParaRPr lang="es-ES" sz="1050">
              <a:solidFill>
                <a:schemeClr val="tx1">
                  <a:lumMod val="65000"/>
                  <a:lumOff val="35000"/>
                </a:schemeClr>
              </a:solidFill>
              <a:latin typeface="HendersonSansW00-BasicLight" panose="02000505030000020004" pitchFamily="2" charset="0"/>
              <a:cs typeface="Arial"/>
            </a:endParaRPr>
          </a:p>
          <a:p>
            <a:r>
              <a:rPr lang="es-ES" sz="1050" b="1">
                <a:solidFill>
                  <a:schemeClr val="tx1">
                    <a:lumMod val="65000"/>
                    <a:lumOff val="35000"/>
                  </a:schemeClr>
                </a:solidFill>
                <a:latin typeface="HendersonSansW00-BasicLight" panose="02000505030000020004" pitchFamily="2" charset="0"/>
                <a:cs typeface="Arial"/>
              </a:rPr>
              <a:t>Acciones tomadas: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Instar al contratista a incrementar los frentes de trabajo para mejorar la productividad.</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Solicitud de un nuevo Plan de Trabajo al contratista para abordar la insuficiencia de recursos e insumos.</a:t>
            </a:r>
          </a:p>
          <a:p>
            <a:pPr marL="171450" indent="-171450">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Enfoque en mejorar la comunicación y respuesta del contratista a las solicitudes y requerimientos de la supervisión.</a:t>
            </a:r>
            <a:endParaRPr lang="es-ES" sz="1050">
              <a:solidFill>
                <a:schemeClr val="tx1">
                  <a:lumMod val="65000"/>
                  <a:lumOff val="35000"/>
                </a:schemeClr>
              </a:solidFill>
              <a:latin typeface="HendersonSansW00-BasicLight" panose="02000505030000020004" pitchFamily="2" charset="0"/>
              <a:cs typeface="Arial"/>
            </a:endParaRPr>
          </a:p>
          <a:p>
            <a:endParaRPr lang="es-ES" sz="1050">
              <a:solidFill>
                <a:schemeClr val="tx1">
                  <a:lumMod val="65000"/>
                  <a:lumOff val="35000"/>
                </a:schemeClr>
              </a:solidFill>
              <a:latin typeface="HendersonSansW00-BasicLight" panose="02000505030000020004" pitchFamily="2" charset="0"/>
              <a:cs typeface="Arial"/>
            </a:endParaRPr>
          </a:p>
          <a:p>
            <a:endParaRPr lang="es-CR" sz="1050">
              <a:solidFill>
                <a:schemeClr val="tx1">
                  <a:lumMod val="65000"/>
                  <a:lumOff val="35000"/>
                </a:schemeClr>
              </a:solidFill>
              <a:latin typeface="HendersonSansW00-BasicLight" panose="02000505030000020004" pitchFamily="2" charset="0"/>
              <a:cs typeface="Arial"/>
            </a:endParaRPr>
          </a:p>
        </p:txBody>
      </p:sp>
    </p:spTree>
    <p:extLst>
      <p:ext uri="{BB962C8B-B14F-4D97-AF65-F5344CB8AC3E}">
        <p14:creationId xmlns:p14="http://schemas.microsoft.com/office/powerpoint/2010/main" val="1195020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9832"/>
            <a:ext cx="9156225" cy="6858000"/>
          </a:xfrm>
          <a:prstGeom prst="rect">
            <a:avLst/>
          </a:prstGeom>
        </p:spPr>
      </p:pic>
      <p:sp>
        <p:nvSpPr>
          <p:cNvPr id="3" name="CuadroTexto 3"/>
          <p:cNvSpPr txBox="1"/>
          <p:nvPr/>
        </p:nvSpPr>
        <p:spPr>
          <a:xfrm>
            <a:off x="547981" y="864394"/>
            <a:ext cx="8234741" cy="707886"/>
          </a:xfrm>
          <a:prstGeom prst="rect">
            <a:avLst/>
          </a:prstGeom>
          <a:noFill/>
        </p:spPr>
        <p:txBody>
          <a:bodyPr wrap="square" lIns="91440" tIns="45720" rIns="91440" bIns="45720" rtlCol="0" anchor="t">
            <a:spAutoFit/>
          </a:bodyPr>
          <a:lstStyle>
            <a:defPPr>
              <a:defRPr lang="es-CR"/>
            </a:defPPr>
            <a:lvl1pPr algn="ctr" fontAlgn="ctr">
              <a:defRPr b="1">
                <a:solidFill>
                  <a:schemeClr val="tx2"/>
                </a:solidFill>
                <a:latin typeface="HendersonSansW00-BasicLight" panose="02000505030000020004" pitchFamily="2" charset="0"/>
                <a:cs typeface="Arial"/>
              </a:defRPr>
            </a:lvl1pPr>
          </a:lstStyle>
          <a:p>
            <a:r>
              <a:rPr lang="es-CR" sz="2000"/>
              <a:t>Principales problemáticas identificadas en la Cartera de Programas/Proyectos de la MOPT </a:t>
            </a:r>
            <a:endParaRPr lang="es-ES" sz="2000"/>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1860930578"/>
              </p:ext>
            </p:extLst>
          </p:nvPr>
        </p:nvGraphicFramePr>
        <p:xfrm>
          <a:off x="547981" y="1681316"/>
          <a:ext cx="8163400" cy="4312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DFCE0C0-0CD7-19E2-18B4-309C0DB0099E}"/>
              </a:ext>
            </a:extLst>
          </p:cNvPr>
          <p:cNvSpPr txBox="1"/>
          <p:nvPr/>
        </p:nvSpPr>
        <p:spPr>
          <a:xfrm>
            <a:off x="262819" y="665025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12297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41CFCF9-31CC-98B9-08F1-6371F0885E4A}"/>
              </a:ext>
            </a:extLst>
          </p:cNvPr>
          <p:cNvPicPr>
            <a:picLocks noChangeAspect="1"/>
          </p:cNvPicPr>
          <p:nvPr/>
        </p:nvPicPr>
        <p:blipFill>
          <a:blip r:embed="rId2"/>
          <a:stretch>
            <a:fillRect/>
          </a:stretch>
        </p:blipFill>
        <p:spPr>
          <a:xfrm>
            <a:off x="-12225" y="6858"/>
            <a:ext cx="9156225" cy="6851142"/>
          </a:xfrm>
          <a:prstGeom prst="rect">
            <a:avLst/>
          </a:prstGeom>
        </p:spPr>
      </p:pic>
      <p:sp>
        <p:nvSpPr>
          <p:cNvPr id="5" name="Rectángulo 4">
            <a:extLst>
              <a:ext uri="{FF2B5EF4-FFF2-40B4-BE49-F238E27FC236}">
                <a16:creationId xmlns:a16="http://schemas.microsoft.com/office/drawing/2014/main" id="{00B98E53-9932-47F7-94A9-6B903F742BBA}"/>
              </a:ext>
            </a:extLst>
          </p:cNvPr>
          <p:cNvSpPr/>
          <p:nvPr/>
        </p:nvSpPr>
        <p:spPr>
          <a:xfrm>
            <a:off x="398699" y="300621"/>
            <a:ext cx="8334375" cy="92333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R" sz="2000" b="1" i="0" u="none" strike="noStrike" kern="1200" cap="none" spc="0" normalizeH="0" baseline="0" noProof="0">
                <a:ln>
                  <a:noFill/>
                </a:ln>
                <a:solidFill>
                  <a:srgbClr val="1F497D"/>
                </a:solidFill>
                <a:effectLst/>
                <a:uLnTx/>
                <a:uFillTx/>
                <a:latin typeface="HendersonSansW00-BasicLight" panose="02000505030000020004" pitchFamily="2" charset="0"/>
              </a:rPr>
              <a:t>Participación porcentual de los montos vigentes de los empréstitos externos por Acreedor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R" sz="1400" b="1" i="0" u="none" strike="noStrike" kern="1200" cap="none" spc="0" normalizeH="0" baseline="0" noProof="0">
                <a:ln>
                  <a:noFill/>
                </a:ln>
                <a:solidFill>
                  <a:srgbClr val="1F497D"/>
                </a:solidFill>
                <a:effectLst/>
                <a:uLnTx/>
                <a:uFillTx/>
                <a:latin typeface="HendersonSansW00-BasicLight" panose="02000505030000020004" pitchFamily="2" charset="0"/>
              </a:rPr>
              <a:t>Al 30 de </a:t>
            </a:r>
            <a:r>
              <a:rPr lang="es-CR" sz="1400" b="1">
                <a:solidFill>
                  <a:srgbClr val="1F497D"/>
                </a:solidFill>
                <a:latin typeface="HendersonSansW00-BasicLight" panose="02000505030000020004" pitchFamily="2" charset="0"/>
              </a:rPr>
              <a:t>setiembre</a:t>
            </a:r>
            <a:r>
              <a:rPr kumimoji="0" lang="es-CR" sz="1400" b="1" i="0" u="none" strike="noStrike" kern="1200" cap="none" spc="0" normalizeH="0" baseline="0" noProof="0">
                <a:ln>
                  <a:noFill/>
                </a:ln>
                <a:solidFill>
                  <a:srgbClr val="1F497D"/>
                </a:solidFill>
                <a:effectLst/>
                <a:uLnTx/>
                <a:uFillTx/>
                <a:latin typeface="HendersonSansW00-BasicLight" panose="02000505030000020004" pitchFamily="2" charset="0"/>
              </a:rPr>
              <a:t> 2023</a:t>
            </a:r>
            <a:endParaRPr kumimoji="0" lang="en-US" sz="1400" b="1" i="0" u="none" strike="noStrike" kern="1200" cap="none" spc="0" normalizeH="0" baseline="0" noProof="0">
              <a:ln>
                <a:noFill/>
              </a:ln>
              <a:solidFill>
                <a:srgbClr val="1F497D"/>
              </a:solidFill>
              <a:effectLst/>
              <a:uLnTx/>
              <a:uFillTx/>
              <a:latin typeface="HendersonSansW00-BasicLight" panose="02000505030000020004" pitchFamily="2" charset="0"/>
            </a:endParaRPr>
          </a:p>
        </p:txBody>
      </p:sp>
      <p:sp>
        <p:nvSpPr>
          <p:cNvPr id="6" name="CuadroTexto 5">
            <a:extLst>
              <a:ext uri="{FF2B5EF4-FFF2-40B4-BE49-F238E27FC236}">
                <a16:creationId xmlns:a16="http://schemas.microsoft.com/office/drawing/2014/main" id="{4EFBE879-D8B7-4F7E-A65C-E0B691C30A4C}"/>
              </a:ext>
            </a:extLst>
          </p:cNvPr>
          <p:cNvSpPr txBox="1"/>
          <p:nvPr/>
        </p:nvSpPr>
        <p:spPr>
          <a:xfrm>
            <a:off x="450288" y="6223544"/>
            <a:ext cx="678335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R" sz="900" b="0" i="0" u="none" strike="noStrike" kern="1200" cap="none" spc="0" normalizeH="0" baseline="0" noProof="0">
                <a:ln>
                  <a:noFill/>
                </a:ln>
                <a:solidFill>
                  <a:prstClr val="black"/>
                </a:solidFill>
                <a:effectLst/>
                <a:uLnTx/>
                <a:uFillTx/>
                <a:latin typeface="HendersonSansW00-BasicLight" panose="02000505030000020004" pitchFamily="2" charset="0"/>
              </a:rPr>
              <a:t>Fuente: Dirección de Crédito Público, Ministerio de Hacienda</a:t>
            </a:r>
            <a:r>
              <a:rPr kumimoji="0" lang="es-CR" sz="1050" b="0" i="0" u="none" strike="noStrike" kern="1200" cap="none" spc="0" normalizeH="0" baseline="0" noProof="0">
                <a:ln>
                  <a:noFill/>
                </a:ln>
                <a:solidFill>
                  <a:prstClr val="black"/>
                </a:solidFill>
                <a:effectLst/>
                <a:uLnTx/>
                <a:uFillTx/>
                <a:latin typeface="Calibri" pitchFamily="34" charset="0"/>
                <a:ea typeface="+mn-ea"/>
                <a:cs typeface="Arial" charset="0"/>
              </a:rPr>
              <a:t>.</a:t>
            </a:r>
          </a:p>
        </p:txBody>
      </p:sp>
      <p:graphicFrame>
        <p:nvGraphicFramePr>
          <p:cNvPr id="9" name="Gráfico 8">
            <a:extLst>
              <a:ext uri="{FF2B5EF4-FFF2-40B4-BE49-F238E27FC236}">
                <a16:creationId xmlns:a16="http://schemas.microsoft.com/office/drawing/2014/main" id="{6EC96B9D-996F-BF50-0FD6-73C386D47DAC}"/>
              </a:ext>
            </a:extLst>
          </p:cNvPr>
          <p:cNvGraphicFramePr>
            <a:graphicFrameLocks/>
          </p:cNvGraphicFramePr>
          <p:nvPr>
            <p:extLst>
              <p:ext uri="{D42A27DB-BD31-4B8C-83A1-F6EECF244321}">
                <p14:modId xmlns:p14="http://schemas.microsoft.com/office/powerpoint/2010/main" val="1153942491"/>
              </p:ext>
            </p:extLst>
          </p:nvPr>
        </p:nvGraphicFramePr>
        <p:xfrm>
          <a:off x="245806" y="1322070"/>
          <a:ext cx="8642555" cy="5000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337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509992" y="784668"/>
            <a:ext cx="8234741" cy="400110"/>
          </a:xfrm>
          <a:prstGeom prst="rect">
            <a:avLst/>
          </a:prstGeom>
          <a:noFill/>
        </p:spPr>
        <p:txBody>
          <a:bodyPr wrap="square" lIns="91440" tIns="45720" rIns="91440" bIns="45720" rtlCol="0" anchor="t">
            <a:spAutoFit/>
          </a:bodyPr>
          <a:lstStyle>
            <a:defPPr>
              <a:defRPr lang="es-CR"/>
            </a:defPPr>
            <a:lvl1pPr algn="ctr" fontAlgn="ctr">
              <a:defRPr b="1">
                <a:solidFill>
                  <a:schemeClr val="tx2"/>
                </a:solidFill>
                <a:latin typeface="HendersonSansW00-BasicLight" panose="02000505030000020004" pitchFamily="2" charset="0"/>
                <a:cs typeface="Arial"/>
              </a:defRPr>
            </a:lvl1pPr>
          </a:lstStyle>
          <a:p>
            <a:r>
              <a:rPr lang="es-CR" sz="2000"/>
              <a:t>Recomendaciones</a:t>
            </a:r>
            <a:endParaRPr lang="es-ES" sz="2000"/>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1403548450"/>
              </p:ext>
            </p:extLst>
          </p:nvPr>
        </p:nvGraphicFramePr>
        <p:xfrm>
          <a:off x="317895" y="1428750"/>
          <a:ext cx="8618936" cy="4364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70CED46A-7014-FA8B-FA9F-50582B8EE846}"/>
              </a:ext>
            </a:extLst>
          </p:cNvPr>
          <p:cNvSpPr txBox="1"/>
          <p:nvPr/>
        </p:nvSpPr>
        <p:spPr>
          <a:xfrm>
            <a:off x="317895" y="661950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386023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4" y="1145673"/>
            <a:ext cx="8234741" cy="400110"/>
          </a:xfrm>
          <a:prstGeom prst="rect">
            <a:avLst/>
          </a:prstGeom>
          <a:noFill/>
        </p:spPr>
        <p:txBody>
          <a:bodyPr wrap="square" lIns="91440" tIns="45720" rIns="91440" bIns="45720" rtlCol="0" anchor="t">
            <a:spAutoFit/>
          </a:bodyPr>
          <a:lstStyle>
            <a:defPPr>
              <a:defRPr lang="es-CR"/>
            </a:defPPr>
            <a:lvl1pPr algn="ctr" fontAlgn="ctr">
              <a:defRPr b="1">
                <a:solidFill>
                  <a:schemeClr val="tx2"/>
                </a:solidFill>
                <a:latin typeface="HendersonSansW00-BasicLight" panose="02000505030000020004" pitchFamily="2" charset="0"/>
                <a:cs typeface="Arial"/>
              </a:defRPr>
            </a:lvl1pPr>
          </a:lstStyle>
          <a:p>
            <a:r>
              <a:rPr lang="es-CR" sz="2000"/>
              <a:t>Recomendaciones</a:t>
            </a:r>
            <a:endParaRPr lang="es-ES" sz="2000"/>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1879195899"/>
              </p:ext>
            </p:extLst>
          </p:nvPr>
        </p:nvGraphicFramePr>
        <p:xfrm>
          <a:off x="399346" y="1713648"/>
          <a:ext cx="8536781" cy="299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70CED46A-7014-FA8B-FA9F-50582B8EE846}"/>
              </a:ext>
            </a:extLst>
          </p:cNvPr>
          <p:cNvSpPr txBox="1"/>
          <p:nvPr/>
        </p:nvSpPr>
        <p:spPr>
          <a:xfrm>
            <a:off x="342901" y="6590436"/>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71165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762000" y="2693987"/>
            <a:ext cx="7772400" cy="1470025"/>
          </a:xfrm>
        </p:spPr>
        <p:txBody>
          <a:bodyPr>
            <a:normAutofit/>
          </a:bodyPr>
          <a:lstStyle/>
          <a:p>
            <a:r>
              <a:rPr lang="es-CR" sz="2800">
                <a:latin typeface="HendersonSansW00-BasicBold" panose="02000505030000020004" pitchFamily="2" charset="0"/>
              </a:rPr>
              <a:t>Caja Costarricense del Seguro Social</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524000" y="4552334"/>
            <a:ext cx="6248400" cy="1086465"/>
          </a:xfrm>
        </p:spPr>
        <p:txBody>
          <a:bodyPr>
            <a:normAutofit/>
          </a:bodyPr>
          <a:lstStyle/>
          <a:p>
            <a:r>
              <a:rPr lang="es-CR" sz="2400">
                <a:latin typeface="HendersonSansW00-BasicSmBd" panose="02000505030000020004" pitchFamily="2" charset="0"/>
              </a:rPr>
              <a:t>Al 30 de Setiembre 2023</a:t>
            </a:r>
          </a:p>
        </p:txBody>
      </p:sp>
      <p:sp>
        <p:nvSpPr>
          <p:cNvPr id="5" name="CuadroTexto 4">
            <a:extLst>
              <a:ext uri="{FF2B5EF4-FFF2-40B4-BE49-F238E27FC236}">
                <a16:creationId xmlns:a16="http://schemas.microsoft.com/office/drawing/2014/main" id="{75BA99CC-543F-9991-5D42-96F300E82AF5}"/>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pic>
        <p:nvPicPr>
          <p:cNvPr id="7" name="Imagen 6">
            <a:extLst>
              <a:ext uri="{FF2B5EF4-FFF2-40B4-BE49-F238E27FC236}">
                <a16:creationId xmlns:a16="http://schemas.microsoft.com/office/drawing/2014/main" id="{B12856EB-1F9A-F5A5-D757-56597CB4B55A}"/>
              </a:ext>
            </a:extLst>
          </p:cNvPr>
          <p:cNvPicPr>
            <a:picLocks noChangeAspect="1"/>
          </p:cNvPicPr>
          <p:nvPr/>
        </p:nvPicPr>
        <p:blipFill>
          <a:blip r:embed="rId3"/>
          <a:stretch>
            <a:fillRect/>
          </a:stretch>
        </p:blipFill>
        <p:spPr>
          <a:xfrm>
            <a:off x="3106555" y="310609"/>
            <a:ext cx="2596593" cy="2286308"/>
          </a:xfrm>
          <a:prstGeom prst="rect">
            <a:avLst/>
          </a:prstGeom>
        </p:spPr>
      </p:pic>
    </p:spTree>
    <p:extLst>
      <p:ext uri="{BB962C8B-B14F-4D97-AF65-F5344CB8AC3E}">
        <p14:creationId xmlns:p14="http://schemas.microsoft.com/office/powerpoint/2010/main" val="2211582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3" y="382030"/>
            <a:ext cx="8191878" cy="615553"/>
          </a:xfrm>
          <a:prstGeom prst="rect">
            <a:avLst/>
          </a:prstGeom>
          <a:noFill/>
        </p:spPr>
        <p:txBody>
          <a:bodyPr wrap="square" lIns="91440" tIns="45720" rIns="91440" bIns="45720" rtlCol="0" anchor="t">
            <a:spAutoFit/>
          </a:bodyPr>
          <a:lstStyle>
            <a:defPPr>
              <a:defRPr lang="es-CR"/>
            </a:defPPr>
            <a:lvl1pPr algn="ctr" fontAlgn="ctr">
              <a:defRPr b="1">
                <a:solidFill>
                  <a:schemeClr val="tx2"/>
                </a:solidFill>
                <a:latin typeface="HendersonSansW00-BasicLight" panose="02000505030000020004" pitchFamily="2" charset="0"/>
                <a:cs typeface="Arial"/>
              </a:defRPr>
            </a:lvl1pPr>
          </a:lstStyle>
          <a:p>
            <a:r>
              <a:rPr lang="es-CR" sz="2000"/>
              <a:t>Estado actual de los Programas</a:t>
            </a:r>
          </a:p>
          <a:p>
            <a:r>
              <a:rPr lang="es-CR" sz="1400"/>
              <a:t>En millones de dólares</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282471" y="665025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2" name="3 Tabla">
            <a:extLst>
              <a:ext uri="{FF2B5EF4-FFF2-40B4-BE49-F238E27FC236}">
                <a16:creationId xmlns:a16="http://schemas.microsoft.com/office/drawing/2014/main" id="{691E7E71-54BF-0E9C-06DB-07535F24398A}"/>
              </a:ext>
            </a:extLst>
          </p:cNvPr>
          <p:cNvGraphicFramePr>
            <a:graphicFrameLocks noGrp="1"/>
          </p:cNvGraphicFramePr>
          <p:nvPr>
            <p:extLst>
              <p:ext uri="{D42A27DB-BD31-4B8C-83A1-F6EECF244321}">
                <p14:modId xmlns:p14="http://schemas.microsoft.com/office/powerpoint/2010/main" val="3548255565"/>
              </p:ext>
            </p:extLst>
          </p:nvPr>
        </p:nvGraphicFramePr>
        <p:xfrm>
          <a:off x="59863" y="1353710"/>
          <a:ext cx="9015410" cy="2873588"/>
        </p:xfrm>
        <a:graphic>
          <a:graphicData uri="http://schemas.openxmlformats.org/drawingml/2006/table">
            <a:tbl>
              <a:tblPr>
                <a:tableStyleId>{3B4B98B0-60AC-42C2-AFA5-B58CD77FA1E5}</a:tableStyleId>
              </a:tblPr>
              <a:tblGrid>
                <a:gridCol w="1151703">
                  <a:extLst>
                    <a:ext uri="{9D8B030D-6E8A-4147-A177-3AD203B41FA5}">
                      <a16:colId xmlns:a16="http://schemas.microsoft.com/office/drawing/2014/main" val="20000"/>
                    </a:ext>
                  </a:extLst>
                </a:gridCol>
                <a:gridCol w="889205">
                  <a:extLst>
                    <a:ext uri="{9D8B030D-6E8A-4147-A177-3AD203B41FA5}">
                      <a16:colId xmlns:a16="http://schemas.microsoft.com/office/drawing/2014/main" val="20001"/>
                    </a:ext>
                  </a:extLst>
                </a:gridCol>
                <a:gridCol w="740169">
                  <a:extLst>
                    <a:ext uri="{9D8B030D-6E8A-4147-A177-3AD203B41FA5}">
                      <a16:colId xmlns:a16="http://schemas.microsoft.com/office/drawing/2014/main" val="20002"/>
                    </a:ext>
                  </a:extLst>
                </a:gridCol>
                <a:gridCol w="649698">
                  <a:extLst>
                    <a:ext uri="{9D8B030D-6E8A-4147-A177-3AD203B41FA5}">
                      <a16:colId xmlns:a16="http://schemas.microsoft.com/office/drawing/2014/main" val="20003"/>
                    </a:ext>
                  </a:extLst>
                </a:gridCol>
                <a:gridCol w="683426">
                  <a:extLst>
                    <a:ext uri="{9D8B030D-6E8A-4147-A177-3AD203B41FA5}">
                      <a16:colId xmlns:a16="http://schemas.microsoft.com/office/drawing/2014/main" val="20004"/>
                    </a:ext>
                  </a:extLst>
                </a:gridCol>
                <a:gridCol w="638246">
                  <a:extLst>
                    <a:ext uri="{9D8B030D-6E8A-4147-A177-3AD203B41FA5}">
                      <a16:colId xmlns:a16="http://schemas.microsoft.com/office/drawing/2014/main" val="20005"/>
                    </a:ext>
                  </a:extLst>
                </a:gridCol>
                <a:gridCol w="848249">
                  <a:extLst>
                    <a:ext uri="{9D8B030D-6E8A-4147-A177-3AD203B41FA5}">
                      <a16:colId xmlns:a16="http://schemas.microsoft.com/office/drawing/2014/main" val="20006"/>
                    </a:ext>
                  </a:extLst>
                </a:gridCol>
                <a:gridCol w="971550">
                  <a:extLst>
                    <a:ext uri="{9D8B030D-6E8A-4147-A177-3AD203B41FA5}">
                      <a16:colId xmlns:a16="http://schemas.microsoft.com/office/drawing/2014/main" val="20007"/>
                    </a:ext>
                  </a:extLst>
                </a:gridCol>
                <a:gridCol w="1060115">
                  <a:extLst>
                    <a:ext uri="{9D8B030D-6E8A-4147-A177-3AD203B41FA5}">
                      <a16:colId xmlns:a16="http://schemas.microsoft.com/office/drawing/2014/main" val="20008"/>
                    </a:ext>
                  </a:extLst>
                </a:gridCol>
                <a:gridCol w="706832">
                  <a:extLst>
                    <a:ext uri="{9D8B030D-6E8A-4147-A177-3AD203B41FA5}">
                      <a16:colId xmlns:a16="http://schemas.microsoft.com/office/drawing/2014/main" val="20009"/>
                    </a:ext>
                  </a:extLst>
                </a:gridCol>
                <a:gridCol w="676217">
                  <a:extLst>
                    <a:ext uri="{9D8B030D-6E8A-4147-A177-3AD203B41FA5}">
                      <a16:colId xmlns:a16="http://schemas.microsoft.com/office/drawing/2014/main" val="20010"/>
                    </a:ext>
                  </a:extLst>
                </a:gridCol>
              </a:tblGrid>
              <a:tr h="30417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Set. 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Set.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850" b="1" u="none" strike="noStrike" kern="1200" cap="none" normalizeH="0" baseline="0">
                          <a:ln>
                            <a:noFill/>
                          </a:ln>
                          <a:solidFill>
                            <a:schemeClr val="tx1"/>
                          </a:solidFill>
                          <a:effectLst/>
                          <a:latin typeface="HendersonSansW00-BasicLight" panose="02000505030000020004" pitchFamily="2" charset="0"/>
                        </a:rPr>
                        <a:t>Contrapartida </a:t>
                      </a:r>
                      <a:r>
                        <a:rPr kumimoji="0" lang="es-CR" sz="85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r>
                        <a:rPr lang="es-CR" sz="850" b="1" u="none" strike="noStrike" kern="1200" cap="none" normalizeH="0" baseline="0">
                          <a:ln>
                            <a:noFill/>
                          </a:ln>
                          <a:solidFill>
                            <a:schemeClr val="tx1"/>
                          </a:solidFill>
                          <a:effectLst/>
                          <a:latin typeface="HendersonSansW00-BasicLight" panose="02000505030000020004" pitchFamily="2" charset="0"/>
                        </a:rPr>
                        <a:t> </a:t>
                      </a:r>
                      <a:endParaRPr kumimoji="0" lang="es-CR" sz="85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Set. 2023</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86171">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53371">
                <a:tc>
                  <a:txBody>
                    <a:bodyPr/>
                    <a:lstStyle/>
                    <a:p>
                      <a:pPr algn="l" fontAlgn="b"/>
                      <a:endParaRPr lang="es-CR" sz="850" b="1" i="0" u="none" strike="noStrike">
                        <a:solidFill>
                          <a:srgbClr val="000000"/>
                        </a:solidFill>
                        <a:effectLst/>
                        <a:latin typeface="HendersonSansW00-BasicLight" panose="02000505030000020004" pitchFamily="2" charset="0"/>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1073454">
                <a:tc>
                  <a:txBody>
                    <a:bodyPr/>
                    <a:lstStyle/>
                    <a:p>
                      <a:pPr algn="l" fontAlgn="ctr"/>
                      <a:r>
                        <a:rPr lang="es-CR" sz="900" b="0" i="0" u="none" strike="noStrike">
                          <a:solidFill>
                            <a:schemeClr val="tx1"/>
                          </a:solidFill>
                          <a:effectLst/>
                          <a:latin typeface="HendersonSansW00-BasicLight" panose="02000505030000020004" pitchFamily="2" charset="0"/>
                        </a:rPr>
                        <a:t>Programa por Resultados para el Fortalecimiento del Seguro Universal de Salud en Costa Rica</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$270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99,13%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R" sz="900" b="0" i="0" u="none" strike="noStrike">
                          <a:solidFill>
                            <a:schemeClr val="tx1"/>
                          </a:solidFill>
                          <a:effectLst/>
                          <a:latin typeface="HendersonSansW00-BasicLight" panose="02000505030000020004" pitchFamily="2" charset="0"/>
                        </a:rPr>
                        <a:t>21/04/2016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31/10/2022 *</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30/06/2024*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850" b="0" i="0" u="none" strike="noStrike">
                        <a:solidFill>
                          <a:srgbClr val="000000"/>
                        </a:solidFill>
                        <a:effectLs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r h="732594">
                <a:tc>
                  <a:txBody>
                    <a:bodyPr/>
                    <a:lstStyle/>
                    <a:p>
                      <a:pPr algn="l" fontAlgn="ctr"/>
                      <a:r>
                        <a:rPr lang="es-CR" sz="900" b="0" i="0" u="none" strike="noStrike">
                          <a:solidFill>
                            <a:schemeClr val="tx1"/>
                          </a:solidFill>
                          <a:effectLst/>
                          <a:latin typeface="HendersonSansW00-BasicLight" panose="02000505030000020004" pitchFamily="2" charset="0"/>
                        </a:rPr>
                        <a:t>Programa de Renovación de la Infraestructura y Equipamiento Hospitalario </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b"/>
                      <a:r>
                        <a:rPr lang="es-CR" sz="900" b="0" i="0" u="none" strike="noStrike">
                          <a:solidFill>
                            <a:schemeClr val="tx1"/>
                          </a:solidFill>
                          <a:effectLst/>
                          <a:latin typeface="HendersonSansW00-BasicLight" panose="02000505030000020004" pitchFamily="2" charset="0"/>
                        </a:rPr>
                        <a:t>$420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100%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95,04%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82,88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82,88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s-CR" sz="900" b="0" i="0" u="none" strike="noStrike">
                          <a:solidFill>
                            <a:schemeClr val="tx1"/>
                          </a:solidFill>
                          <a:effectLst/>
                          <a:latin typeface="HendersonSansW00-BasicLight" panose="02000505030000020004" pitchFamily="2" charset="0"/>
                        </a:rPr>
                        <a:t>7/1/2014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10/10/2019</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10/10/2023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639226373"/>
                  </a:ext>
                </a:extLst>
              </a:tr>
            </a:tbl>
          </a:graphicData>
        </a:graphic>
      </p:graphicFrame>
      <p:sp>
        <p:nvSpPr>
          <p:cNvPr id="6" name="9 CuadroTexto">
            <a:extLst>
              <a:ext uri="{FF2B5EF4-FFF2-40B4-BE49-F238E27FC236}">
                <a16:creationId xmlns:a16="http://schemas.microsoft.com/office/drawing/2014/main" id="{E2AFAB61-CE33-B1D9-A5F8-42C6FD4878C3}"/>
              </a:ext>
            </a:extLst>
          </p:cNvPr>
          <p:cNvSpPr txBox="1"/>
          <p:nvPr/>
        </p:nvSpPr>
        <p:spPr>
          <a:xfrm>
            <a:off x="59863" y="5882526"/>
            <a:ext cx="8951121" cy="461665"/>
          </a:xfrm>
          <a:prstGeom prst="rect">
            <a:avLst/>
          </a:prstGeom>
          <a:noFill/>
        </p:spPr>
        <p:txBody>
          <a:bodyPr wrap="square" lIns="91440" tIns="45720" rIns="91440" bIns="45720" rtlCol="0" anchor="t">
            <a:spAutoFit/>
          </a:bodyPr>
          <a:lstStyle/>
          <a:p>
            <a:pPr algn="just"/>
            <a:r>
              <a:rPr lang="es-CR" sz="800">
                <a:latin typeface="HendersonSansW00-BasicLight" panose="02000505030000020004" pitchFamily="2" charset="0"/>
                <a:cs typeface="Arial"/>
              </a:rPr>
              <a:t>* La fecha límite de desembolsos para el Préstamo No. 8593-CR, es 6 meses después de la fecha de cierre del crédito. La fecha original de Cierre estaba pactada para el 30/04/2022 y fue prorrogada al 31/12/2023. </a:t>
            </a:r>
          </a:p>
          <a:p>
            <a:pPr algn="just"/>
            <a:r>
              <a:rPr lang="es-CR" sz="800">
                <a:latin typeface="HendersonSansW00-BasicLight" panose="02000505030000020004" pitchFamily="2" charset="0"/>
                <a:cs typeface="Arial"/>
              </a:rPr>
              <a:t>1/ En millones de dólares </a:t>
            </a:r>
            <a:r>
              <a:rPr lang="es-CR" sz="800">
                <a:latin typeface="HendersonSansW00-BasicLight" panose="02000505030000020004" pitchFamily="2" charset="0"/>
                <a:cs typeface="Calibri"/>
              </a:rPr>
              <a:t>(USD$).</a:t>
            </a:r>
            <a:endParaRPr lang="es-CR" sz="800">
              <a:latin typeface="HendersonSansW00-BasicLight" panose="02000505030000020004" pitchFamily="2" charset="0"/>
              <a:cs typeface="Arial"/>
            </a:endParaRPr>
          </a:p>
        </p:txBody>
      </p:sp>
      <p:sp>
        <p:nvSpPr>
          <p:cNvPr id="9" name="10 Elipse">
            <a:extLst>
              <a:ext uri="{FF2B5EF4-FFF2-40B4-BE49-F238E27FC236}">
                <a16:creationId xmlns:a16="http://schemas.microsoft.com/office/drawing/2014/main" id="{CAB6C9A4-3560-83BE-DAE2-52B4EFE86B54}"/>
              </a:ext>
            </a:extLst>
          </p:cNvPr>
          <p:cNvSpPr/>
          <p:nvPr/>
        </p:nvSpPr>
        <p:spPr>
          <a:xfrm>
            <a:off x="8564118" y="3710451"/>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10 Elipse">
            <a:extLst>
              <a:ext uri="{FF2B5EF4-FFF2-40B4-BE49-F238E27FC236}">
                <a16:creationId xmlns:a16="http://schemas.microsoft.com/office/drawing/2014/main" id="{8B968D5F-2522-867A-9568-E1BF4F84B669}"/>
              </a:ext>
            </a:extLst>
          </p:cNvPr>
          <p:cNvSpPr/>
          <p:nvPr/>
        </p:nvSpPr>
        <p:spPr>
          <a:xfrm>
            <a:off x="8564118" y="2785711"/>
            <a:ext cx="287337" cy="28892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24165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2"/>
            <a:ext cx="9146372" cy="6870846"/>
          </a:xfrm>
          <a:prstGeom prst="rect">
            <a:avLst/>
          </a:prstGeom>
        </p:spPr>
      </p:pic>
      <p:sp>
        <p:nvSpPr>
          <p:cNvPr id="3" name="CuadroTexto 3"/>
          <p:cNvSpPr txBox="1"/>
          <p:nvPr/>
        </p:nvSpPr>
        <p:spPr>
          <a:xfrm>
            <a:off x="1028104" y="390857"/>
            <a:ext cx="7123509" cy="584775"/>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t>Programa por Resultados para el Fortalecimiento del Seguro Universal de Salud en Costa Rica</a:t>
            </a:r>
            <a:r>
              <a:rPr lang="es-ES"/>
              <a:t>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extLst>
              <p:ext uri="{D42A27DB-BD31-4B8C-83A1-F6EECF244321}">
                <p14:modId xmlns:p14="http://schemas.microsoft.com/office/powerpoint/2010/main" val="132422724"/>
              </p:ext>
            </p:extLst>
          </p:nvPr>
        </p:nvGraphicFramePr>
        <p:xfrm>
          <a:off x="1474733" y="1334682"/>
          <a:ext cx="6096000" cy="76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000">
                          <a:latin typeface="HendersonSansW00-BasicLight" panose="02000505030000020004" pitchFamily="2" charset="0"/>
                        </a:rPr>
                        <a:t>Avance físico</a:t>
                      </a:r>
                    </a:p>
                  </a:txBody>
                  <a:tcPr/>
                </a:tc>
                <a:tc>
                  <a:txBody>
                    <a:bodyPr/>
                    <a:lstStyle/>
                    <a:p>
                      <a:pPr algn="ctr"/>
                      <a:r>
                        <a:rPr lang="es-CR" sz="1000">
                          <a:latin typeface="HendersonSansW00-BasicLight" panose="02000505030000020004" pitchFamily="2" charset="0"/>
                        </a:rPr>
                        <a:t>Avance financiero</a:t>
                      </a:r>
                    </a:p>
                  </a:txBody>
                  <a:tcPr/>
                </a:tc>
                <a:tc>
                  <a:txBody>
                    <a:bodyPr/>
                    <a:lstStyle/>
                    <a:p>
                      <a:pPr algn="ctr"/>
                      <a:r>
                        <a:rPr lang="es-CR" sz="1000">
                          <a:latin typeface="HendersonSansW00-BasicLight" panose="02000505030000020004" pitchFamily="2" charset="0"/>
                        </a:rPr>
                        <a:t>Pago de comisiones de compromiso </a:t>
                      </a:r>
                    </a:p>
                  </a:txBody>
                  <a:tcPr/>
                </a:tc>
                <a:extLst>
                  <a:ext uri="{0D108BD9-81ED-4DB2-BD59-A6C34878D82A}">
                    <a16:rowId xmlns:a16="http://schemas.microsoft.com/office/drawing/2014/main" val="840912873"/>
                  </a:ext>
                </a:extLst>
              </a:tr>
              <a:tr h="370840">
                <a:tc>
                  <a:txBody>
                    <a:bodyPr/>
                    <a:lstStyle/>
                    <a:p>
                      <a:pPr algn="ctr"/>
                      <a:r>
                        <a:rPr lang="es-CR" sz="1000">
                          <a:latin typeface="HendersonSansW00-BasicLight" panose="02000505030000020004" pitchFamily="2" charset="0"/>
                        </a:rPr>
                        <a:t>99,13%</a:t>
                      </a:r>
                    </a:p>
                  </a:txBody>
                  <a:tcPr/>
                </a:tc>
                <a:tc>
                  <a:txBody>
                    <a:bodyPr/>
                    <a:lstStyle/>
                    <a:p>
                      <a:pPr algn="ctr"/>
                      <a:r>
                        <a:rPr lang="es-CR" sz="1000">
                          <a:latin typeface="HendersonSansW00-BasicLight" panose="02000505030000020004" pitchFamily="2" charset="0"/>
                        </a:rPr>
                        <a:t>100%</a:t>
                      </a:r>
                    </a:p>
                  </a:txBody>
                  <a:tcPr/>
                </a:tc>
                <a:tc>
                  <a:txBody>
                    <a:bodyPr/>
                    <a:lstStyle/>
                    <a:p>
                      <a:pPr algn="ctr"/>
                      <a:r>
                        <a:rPr lang="es-CR" sz="1000">
                          <a:latin typeface="HendersonSansW00-BasicLight" panose="02000505030000020004" pitchFamily="2" charset="0"/>
                        </a:rPr>
                        <a:t>US$ 2.910.924,10</a:t>
                      </a:r>
                    </a:p>
                  </a:txBody>
                  <a:tcPr/>
                </a:tc>
                <a:extLst>
                  <a:ext uri="{0D108BD9-81ED-4DB2-BD59-A6C34878D82A}">
                    <a16:rowId xmlns:a16="http://schemas.microsoft.com/office/drawing/2014/main" val="672554053"/>
                  </a:ext>
                </a:extLst>
              </a:tr>
            </a:tbl>
          </a:graphicData>
        </a:graphic>
      </p:graphicFrame>
      <p:sp>
        <p:nvSpPr>
          <p:cNvPr id="7" name="CuadroTexto 6">
            <a:extLst>
              <a:ext uri="{FF2B5EF4-FFF2-40B4-BE49-F238E27FC236}">
                <a16:creationId xmlns:a16="http://schemas.microsoft.com/office/drawing/2014/main" id="{5286780E-0309-9918-A3BA-F7374D9073DB}"/>
              </a:ext>
            </a:extLst>
          </p:cNvPr>
          <p:cNvSpPr txBox="1"/>
          <p:nvPr/>
        </p:nvSpPr>
        <p:spPr>
          <a:xfrm>
            <a:off x="144600" y="2415530"/>
            <a:ext cx="8893969" cy="2031325"/>
          </a:xfrm>
          <a:prstGeom prst="rect">
            <a:avLst/>
          </a:prstGeom>
          <a:noFill/>
        </p:spPr>
        <p:txBody>
          <a:bodyPr wrap="square" rtlCol="0">
            <a:spAutoFit/>
          </a:bodyPr>
          <a:lstStyle/>
          <a:p>
            <a:r>
              <a:rPr lang="es-ES" sz="1050" b="1">
                <a:solidFill>
                  <a:schemeClr val="tx1">
                    <a:lumMod val="65000"/>
                    <a:lumOff val="35000"/>
                  </a:schemeClr>
                </a:solidFill>
                <a:latin typeface="HendersonSansW00-BasicLight" panose="02000505030000020004" pitchFamily="2" charset="0"/>
                <a:cs typeface="Arial"/>
              </a:rPr>
              <a:t>Avances:</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Crédito desembolsado en su totalidad.</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Se cumplió con el pago </a:t>
            </a:r>
            <a:r>
              <a:rPr lang="es-CR" sz="1050">
                <a:solidFill>
                  <a:schemeClr val="tx1">
                    <a:lumMod val="65000"/>
                    <a:lumOff val="35000"/>
                  </a:schemeClr>
                </a:solidFill>
                <a:latin typeface="HendersonSansW00-BasicLight" panose="02000505030000020004" pitchFamily="2" charset="0"/>
                <a:cs typeface="Arial"/>
              </a:rPr>
              <a:t>del monto adeudado a la CCSS, acordado en el 2016 mediante el “Convenio de Pago de adeudos por concepto del aseguramiento del Código de la Niñez y la Adolescencia y Leyes Especiales de Pago”, por la suma de ¢228,025,870,892.24. </a:t>
            </a:r>
            <a:endParaRPr lang="es-ES" sz="1050">
              <a:solidFill>
                <a:schemeClr val="tx1">
                  <a:lumMod val="65000"/>
                  <a:lumOff val="35000"/>
                </a:schemeClr>
              </a:solidFill>
              <a:latin typeface="HendersonSansW00-BasicLight" panose="02000505030000020004" pitchFamily="2" charset="0"/>
              <a:cs typeface="Arial"/>
            </a:endParaRP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Indicadores de desembolso (DLI) finalizados (avance físico y financiero: 100%): </a:t>
            </a:r>
          </a:p>
          <a:p>
            <a:pPr algn="just"/>
            <a:r>
              <a:rPr lang="es-ES" sz="1050">
                <a:solidFill>
                  <a:schemeClr val="tx1">
                    <a:lumMod val="65000"/>
                    <a:lumOff val="35000"/>
                  </a:schemeClr>
                </a:solidFill>
                <a:latin typeface="HendersonSansW00-BasicLight" panose="02000505030000020004" pitchFamily="2" charset="0"/>
                <a:cs typeface="Arial"/>
              </a:rPr>
              <a:t> # 1.1, # 1.2, # 2.1, # 2.2, # 3.1, # 3.2, # 4.1, # 4.2, # 5.1, # 5.2, # 6.1, # 7.1, # 7.2. </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El # 6.2 alcanzó un avance físico de 95% y se espera lograr el 100% en el IV trimestre 2023.</a:t>
            </a:r>
          </a:p>
          <a:p>
            <a:pPr marL="171450" indent="-171450">
              <a:buFont typeface="Arial" panose="020B0604020202020204" pitchFamily="34" charset="0"/>
              <a:buChar char="•"/>
            </a:pPr>
            <a:endParaRPr lang="es-ES" sz="1050">
              <a:solidFill>
                <a:schemeClr val="tx1">
                  <a:lumMod val="65000"/>
                  <a:lumOff val="35000"/>
                </a:schemeClr>
              </a:solidFill>
              <a:latin typeface="HendersonSansW00-BasicLight" panose="02000505030000020004" pitchFamily="2" charset="0"/>
              <a:cs typeface="Arial"/>
            </a:endParaRPr>
          </a:p>
          <a:p>
            <a:r>
              <a:rPr lang="es-ES" sz="1050" b="1">
                <a:solidFill>
                  <a:schemeClr val="tx1">
                    <a:lumMod val="65000"/>
                    <a:lumOff val="35000"/>
                  </a:schemeClr>
                </a:solidFill>
                <a:latin typeface="HendersonSansW00-BasicLight" panose="02000505030000020004" pitchFamily="2" charset="0"/>
                <a:cs typeface="Arial"/>
              </a:rPr>
              <a:t>Problemas:</a:t>
            </a:r>
          </a:p>
          <a:p>
            <a:pPr marL="171450" indent="-171450">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No </a:t>
            </a:r>
            <a:r>
              <a:rPr lang="es-CR" sz="1050">
                <a:solidFill>
                  <a:schemeClr val="tx1">
                    <a:lumMod val="65000"/>
                    <a:lumOff val="35000"/>
                  </a:schemeClr>
                </a:solidFill>
                <a:latin typeface="HendersonSansW00-BasicLight" panose="02000505030000020004" pitchFamily="2" charset="0"/>
                <a:cs typeface="Arial"/>
              </a:rPr>
              <a:t>se tienen identificados problemas al cierre del III Trimestre.</a:t>
            </a:r>
          </a:p>
          <a:p>
            <a:endParaRPr lang="es-CR" sz="1050">
              <a:solidFill>
                <a:schemeClr val="tx1">
                  <a:lumMod val="65000"/>
                  <a:lumOff val="35000"/>
                </a:schemeClr>
              </a:solidFill>
              <a:highlight>
                <a:srgbClr val="FFFF00"/>
              </a:highlight>
              <a:latin typeface="HendersonSansW00-BasicLight" panose="02000505030000020004" pitchFamily="2" charset="0"/>
              <a:cs typeface="Arial"/>
            </a:endParaRPr>
          </a:p>
        </p:txBody>
      </p:sp>
      <p:sp>
        <p:nvSpPr>
          <p:cNvPr id="4" name="CuadroTexto 3">
            <a:extLst>
              <a:ext uri="{FF2B5EF4-FFF2-40B4-BE49-F238E27FC236}">
                <a16:creationId xmlns:a16="http://schemas.microsoft.com/office/drawing/2014/main" id="{0A3F0E44-D050-330F-3E4E-B78835A02B3C}"/>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33293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747252" y="817379"/>
            <a:ext cx="7482348" cy="584775"/>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t>Programa de Renovación de la Infraestructura y Equipamiento Hospitalario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164307" y="6619925"/>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nvGraphicFramePr>
        <p:xfrm>
          <a:off x="1563290" y="1699200"/>
          <a:ext cx="6096000" cy="76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000">
                          <a:latin typeface="HendersonSansW00-BasicLight" panose="02000505030000020004" pitchFamily="2" charset="0"/>
                        </a:rPr>
                        <a:t>Avance físico</a:t>
                      </a:r>
                    </a:p>
                  </a:txBody>
                  <a:tcPr/>
                </a:tc>
                <a:tc>
                  <a:txBody>
                    <a:bodyPr/>
                    <a:lstStyle/>
                    <a:p>
                      <a:pPr algn="ctr"/>
                      <a:r>
                        <a:rPr lang="es-CR" sz="1000">
                          <a:latin typeface="HendersonSansW00-BasicLight" panose="02000505030000020004" pitchFamily="2" charset="0"/>
                        </a:rPr>
                        <a:t>Avance financiero</a:t>
                      </a:r>
                    </a:p>
                  </a:txBody>
                  <a:tcPr/>
                </a:tc>
                <a:tc>
                  <a:txBody>
                    <a:bodyPr/>
                    <a:lstStyle/>
                    <a:p>
                      <a:pPr algn="ctr"/>
                      <a:r>
                        <a:rPr lang="es-CR" sz="1000">
                          <a:latin typeface="HendersonSansW00-BasicLight" panose="02000505030000020004" pitchFamily="2" charset="0"/>
                        </a:rPr>
                        <a:t>Pago de comisiones de compromiso</a:t>
                      </a:r>
                    </a:p>
                  </a:txBody>
                  <a:tcPr/>
                </a:tc>
                <a:extLst>
                  <a:ext uri="{0D108BD9-81ED-4DB2-BD59-A6C34878D82A}">
                    <a16:rowId xmlns:a16="http://schemas.microsoft.com/office/drawing/2014/main" val="840912873"/>
                  </a:ext>
                </a:extLst>
              </a:tr>
              <a:tr h="370840">
                <a:tc>
                  <a:txBody>
                    <a:bodyPr/>
                    <a:lstStyle/>
                    <a:p>
                      <a:pPr algn="ctr"/>
                      <a:r>
                        <a:rPr lang="es-CR" sz="1000">
                          <a:latin typeface="HendersonSansW00-BasicLight" panose="02000505030000020004" pitchFamily="2" charset="0"/>
                        </a:rPr>
                        <a:t>95,04%</a:t>
                      </a:r>
                    </a:p>
                  </a:txBody>
                  <a:tcPr/>
                </a:tc>
                <a:tc>
                  <a:txBody>
                    <a:bodyPr/>
                    <a:lstStyle/>
                    <a:p>
                      <a:pPr algn="ctr"/>
                      <a:r>
                        <a:rPr lang="es-CR" sz="1000">
                          <a:latin typeface="HendersonSansW00-BasicLight" panose="02000505030000020004" pitchFamily="2" charset="0"/>
                        </a:rPr>
                        <a:t>100%</a:t>
                      </a:r>
                    </a:p>
                  </a:txBody>
                  <a:tcPr/>
                </a:tc>
                <a:tc>
                  <a:txBody>
                    <a:bodyPr/>
                    <a:lstStyle/>
                    <a:p>
                      <a:pPr algn="ctr"/>
                      <a:r>
                        <a:rPr lang="es-CR" sz="1000">
                          <a:latin typeface="HendersonSansW00-BasicLight" panose="02000505030000020004" pitchFamily="2" charset="0"/>
                        </a:rPr>
                        <a:t>N/A</a:t>
                      </a:r>
                    </a:p>
                  </a:txBody>
                  <a:tcPr/>
                </a:tc>
                <a:extLst>
                  <a:ext uri="{0D108BD9-81ED-4DB2-BD59-A6C34878D82A}">
                    <a16:rowId xmlns:a16="http://schemas.microsoft.com/office/drawing/2014/main" val="672554053"/>
                  </a:ext>
                </a:extLst>
              </a:tr>
            </a:tbl>
          </a:graphicData>
        </a:graphic>
      </p:graphicFrame>
      <p:sp>
        <p:nvSpPr>
          <p:cNvPr id="7" name="CuadroTexto 6">
            <a:extLst>
              <a:ext uri="{FF2B5EF4-FFF2-40B4-BE49-F238E27FC236}">
                <a16:creationId xmlns:a16="http://schemas.microsoft.com/office/drawing/2014/main" id="{5286780E-0309-9918-A3BA-F7374D9073DB}"/>
              </a:ext>
            </a:extLst>
          </p:cNvPr>
          <p:cNvSpPr txBox="1"/>
          <p:nvPr/>
        </p:nvSpPr>
        <p:spPr>
          <a:xfrm>
            <a:off x="153591" y="2804309"/>
            <a:ext cx="8893969" cy="2839239"/>
          </a:xfrm>
          <a:prstGeom prst="rect">
            <a:avLst/>
          </a:prstGeom>
          <a:noFill/>
        </p:spPr>
        <p:txBody>
          <a:bodyPr wrap="square" lIns="91440" tIns="45720" rIns="91440" bIns="45720" rtlCol="0" anchor="t">
            <a:spAutoFit/>
          </a:bodyPr>
          <a:lstStyle/>
          <a:p>
            <a:pPr algn="just"/>
            <a:r>
              <a:rPr lang="es-ES" sz="1050" b="1">
                <a:solidFill>
                  <a:schemeClr val="tx1">
                    <a:lumMod val="65000"/>
                    <a:lumOff val="35000"/>
                  </a:schemeClr>
                </a:solidFill>
                <a:latin typeface="HendersonSansW00-BasicLight"/>
                <a:cs typeface="Arial"/>
              </a:rPr>
              <a:t>Avances:</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a:cs typeface="Arial"/>
              </a:rPr>
              <a:t>Hospital La Anexión: finalizado. </a:t>
            </a:r>
            <a:endParaRPr lang="es-CR" sz="1050">
              <a:solidFill>
                <a:schemeClr val="tx1">
                  <a:lumMod val="65000"/>
                  <a:lumOff val="35000"/>
                </a:schemeClr>
              </a:solidFill>
              <a:latin typeface="HendersonSansW00-BasicLight" panose="02000505030000020004" pitchFamily="2" charset="0"/>
              <a:cs typeface="Arial"/>
            </a:endParaRP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a:cs typeface="Arial"/>
              </a:rPr>
              <a:t>Torre Este del Hospital Calderón Guardia Etapa 1 y Etapa 2: finalizadas. </a:t>
            </a:r>
            <a:endParaRPr lang="es-CR" sz="1050">
              <a:solidFill>
                <a:schemeClr val="tx1">
                  <a:lumMod val="65000"/>
                  <a:lumOff val="35000"/>
                </a:schemeClr>
              </a:solidFill>
              <a:latin typeface="HendersonSansW00-BasicLight" panose="02000505030000020004" pitchFamily="2" charset="0"/>
              <a:cs typeface="Arial"/>
            </a:endParaRP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a:cs typeface="Arial"/>
              </a:rPr>
              <a:t>Hospital Monseñor Sanabria de Puntarenas, avance físico 60,63%. Se tienen en ejecución más de 90 licitaciones.</a:t>
            </a:r>
          </a:p>
          <a:p>
            <a:pPr marL="171450" indent="-171450" algn="just">
              <a:buFont typeface="Arial" panose="020B0604020202020204" pitchFamily="34" charset="0"/>
              <a:buChar char="•"/>
            </a:pPr>
            <a:endParaRPr lang="es-ES" sz="1050">
              <a:solidFill>
                <a:schemeClr val="tx1">
                  <a:lumMod val="65000"/>
                  <a:lumOff val="35000"/>
                </a:schemeClr>
              </a:solidFill>
              <a:latin typeface="HendersonSansW00-BasicLight" panose="02000505030000020004" pitchFamily="2" charset="0"/>
              <a:cs typeface="Arial"/>
            </a:endParaRPr>
          </a:p>
          <a:p>
            <a:pPr algn="just"/>
            <a:r>
              <a:rPr lang="es-ES" sz="1050" b="1">
                <a:solidFill>
                  <a:schemeClr val="tx1">
                    <a:lumMod val="65000"/>
                    <a:lumOff val="35000"/>
                  </a:schemeClr>
                </a:solidFill>
                <a:latin typeface="HendersonSansW00-BasicLight"/>
                <a:cs typeface="Arial"/>
              </a:rPr>
              <a:t>Problemas:</a:t>
            </a:r>
          </a:p>
          <a:p>
            <a:pPr algn="just"/>
            <a:r>
              <a:rPr lang="es-CR" sz="1050">
                <a:solidFill>
                  <a:schemeClr val="tx1">
                    <a:lumMod val="65000"/>
                    <a:lumOff val="35000"/>
                  </a:schemeClr>
                </a:solidFill>
                <a:latin typeface="HendersonSansW00-BasicLight"/>
                <a:cs typeface="Arial"/>
              </a:rPr>
              <a:t>Incumplimiento de plazos de ejecución del Programa: Esto se debe a 1) problemas en la construcción y equipamiento, retrasando la recepción del proyecto de mayo a agosto de 2024; 2) atrasos en las revisiones y trámites con entidades externas (CNFL, AyA, entre otros). </a:t>
            </a:r>
          </a:p>
          <a:p>
            <a:pPr algn="just"/>
            <a:endParaRPr lang="es-CR" sz="1050">
              <a:solidFill>
                <a:schemeClr val="tx1">
                  <a:lumMod val="65000"/>
                  <a:lumOff val="35000"/>
                </a:schemeClr>
              </a:solidFill>
              <a:latin typeface="HendersonSansW00-BasicLight" panose="02000505030000020004" pitchFamily="2" charset="0"/>
              <a:cs typeface="Arial"/>
            </a:endParaRPr>
          </a:p>
          <a:p>
            <a:pPr algn="just"/>
            <a:r>
              <a:rPr lang="es-CR" sz="1050" b="1">
                <a:solidFill>
                  <a:schemeClr val="tx1">
                    <a:lumMod val="65000"/>
                    <a:lumOff val="35000"/>
                  </a:schemeClr>
                </a:solidFill>
                <a:latin typeface="HendersonSansW00-BasicLight"/>
                <a:cs typeface="Arial"/>
              </a:rPr>
              <a:t>Acciones Tomadas:</a:t>
            </a:r>
            <a:endParaRPr lang="es-ES" sz="1050" b="1">
              <a:solidFill>
                <a:schemeClr val="tx1">
                  <a:lumMod val="65000"/>
                  <a:lumOff val="35000"/>
                </a:schemeClr>
              </a:solidFill>
              <a:latin typeface="HendersonSansW00-BasicLight"/>
              <a:cs typeface="Arial"/>
            </a:endParaRPr>
          </a:p>
          <a:p>
            <a:pPr algn="just"/>
            <a:endParaRPr lang="es-CR" sz="1050" b="1">
              <a:solidFill>
                <a:schemeClr val="tx1">
                  <a:lumMod val="65000"/>
                  <a:lumOff val="35000"/>
                </a:schemeClr>
              </a:solidFill>
              <a:latin typeface="HendersonSansW00-BasicLight" panose="02000505030000020004" pitchFamily="2" charset="0"/>
              <a:cs typeface="Arial"/>
            </a:endParaRPr>
          </a:p>
          <a:p>
            <a:pPr algn="just"/>
            <a:r>
              <a:rPr lang="es-CR" sz="1050">
                <a:solidFill>
                  <a:schemeClr val="tx1">
                    <a:lumMod val="65000"/>
                    <a:lumOff val="35000"/>
                  </a:schemeClr>
                </a:solidFill>
                <a:latin typeface="HendersonSansW00-BasicLight"/>
                <a:cs typeface="Arial"/>
              </a:rPr>
              <a:t>Se procede con una actualización del cronograma, tomando en consideración todos los atrasos, donde se le ha instado al contratista a desarrollar un cronograma optimista que contemple la posibilidad de una entrega anticipada, con el propósito de atenuar las desviaciones del plan original.</a:t>
            </a:r>
          </a:p>
          <a:p>
            <a:pPr algn="just"/>
            <a:endParaRPr lang="es-CR" sz="1050">
              <a:solidFill>
                <a:schemeClr val="tx1">
                  <a:lumMod val="65000"/>
                  <a:lumOff val="35000"/>
                </a:schemeClr>
              </a:solidFill>
              <a:latin typeface="HendersonSansW00-BasicLight" panose="02000505030000020004" pitchFamily="2" charset="0"/>
            </a:endParaRPr>
          </a:p>
        </p:txBody>
      </p:sp>
      <p:sp>
        <p:nvSpPr>
          <p:cNvPr id="2" name="9 CuadroTexto">
            <a:extLst>
              <a:ext uri="{FF2B5EF4-FFF2-40B4-BE49-F238E27FC236}">
                <a16:creationId xmlns:a16="http://schemas.microsoft.com/office/drawing/2014/main" id="{FAE94A43-4D8E-52AD-59F0-377A32E4F91D}"/>
              </a:ext>
            </a:extLst>
          </p:cNvPr>
          <p:cNvSpPr txBox="1"/>
          <p:nvPr/>
        </p:nvSpPr>
        <p:spPr>
          <a:xfrm>
            <a:off x="96439" y="6286853"/>
            <a:ext cx="8951121" cy="215444"/>
          </a:xfrm>
          <a:prstGeom prst="rect">
            <a:avLst/>
          </a:prstGeom>
          <a:noFill/>
        </p:spPr>
        <p:txBody>
          <a:bodyPr wrap="square" lIns="91440" tIns="45720" rIns="91440" bIns="45720" rtlCol="0" anchor="t">
            <a:spAutoFit/>
          </a:bodyPr>
          <a:lstStyle/>
          <a:p>
            <a:r>
              <a:rPr lang="es-CR" sz="800">
                <a:latin typeface="HendersonSansW00-BasicLight" panose="02000505030000020004" pitchFamily="2" charset="0"/>
                <a:cs typeface="Arial"/>
              </a:rPr>
              <a:t>* A agosto 2023.</a:t>
            </a:r>
          </a:p>
        </p:txBody>
      </p:sp>
    </p:spTree>
    <p:extLst>
      <p:ext uri="{BB962C8B-B14F-4D97-AF65-F5344CB8AC3E}">
        <p14:creationId xmlns:p14="http://schemas.microsoft.com/office/powerpoint/2010/main" val="18060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4" y="1145673"/>
            <a:ext cx="8234741" cy="70788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Principales problemáticas vigentes en la Cartera de Programas de la CCSS</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48459" y="665025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3193920475"/>
              </p:ext>
            </p:extLst>
          </p:nvPr>
        </p:nvGraphicFramePr>
        <p:xfrm>
          <a:off x="167148" y="1986116"/>
          <a:ext cx="8662527" cy="3514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99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4" y="1145673"/>
            <a:ext cx="8234741" cy="400110"/>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Recomendaciones</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28613" y="665025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1370916151"/>
              </p:ext>
            </p:extLst>
          </p:nvPr>
        </p:nvGraphicFramePr>
        <p:xfrm>
          <a:off x="328613" y="1674585"/>
          <a:ext cx="8479631" cy="370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9739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2417532"/>
            <a:ext cx="7772400" cy="1470025"/>
          </a:xfrm>
        </p:spPr>
        <p:txBody>
          <a:bodyPr>
            <a:normAutofit/>
          </a:bodyPr>
          <a:lstStyle/>
          <a:p>
            <a:r>
              <a:rPr lang="es-CR" sz="2800">
                <a:latin typeface="HendersonSansW00-BasicBold" panose="02000505030000020004" pitchFamily="2" charset="0"/>
              </a:rPr>
              <a:t>Instituto Costarricense de Acueductos y Alcantarillados (AyA)</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371600" y="4286863"/>
            <a:ext cx="6400800" cy="1096297"/>
          </a:xfrm>
        </p:spPr>
        <p:txBody>
          <a:bodyPr>
            <a:normAutofit/>
          </a:bodyPr>
          <a:lstStyle/>
          <a:p>
            <a:r>
              <a:rPr lang="es-CR" sz="2400">
                <a:latin typeface="HendersonSansW00-BasicSmBd" panose="02000505030000020004" pitchFamily="2" charset="0"/>
              </a:rPr>
              <a:t>Al 30 de Setiembre 2023</a:t>
            </a:r>
          </a:p>
        </p:txBody>
      </p:sp>
      <p:sp>
        <p:nvSpPr>
          <p:cNvPr id="5" name="CuadroTexto 4">
            <a:extLst>
              <a:ext uri="{FF2B5EF4-FFF2-40B4-BE49-F238E27FC236}">
                <a16:creationId xmlns:a16="http://schemas.microsoft.com/office/drawing/2014/main" id="{2D2DC947-3033-8433-BBCB-E7BB0161BAF9}"/>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pic>
        <p:nvPicPr>
          <p:cNvPr id="7" name="Imagen 6">
            <a:extLst>
              <a:ext uri="{FF2B5EF4-FFF2-40B4-BE49-F238E27FC236}">
                <a16:creationId xmlns:a16="http://schemas.microsoft.com/office/drawing/2014/main" id="{03B19BDC-65FD-3E29-72C9-08A77C7ABCFD}"/>
              </a:ext>
            </a:extLst>
          </p:cNvPr>
          <p:cNvPicPr>
            <a:picLocks noChangeAspect="1"/>
          </p:cNvPicPr>
          <p:nvPr/>
        </p:nvPicPr>
        <p:blipFill>
          <a:blip r:embed="rId3"/>
          <a:stretch>
            <a:fillRect/>
          </a:stretch>
        </p:blipFill>
        <p:spPr>
          <a:xfrm>
            <a:off x="3115540" y="147483"/>
            <a:ext cx="2451823" cy="2035277"/>
          </a:xfrm>
          <a:prstGeom prst="rect">
            <a:avLst/>
          </a:prstGeom>
        </p:spPr>
      </p:pic>
    </p:spTree>
    <p:extLst>
      <p:ext uri="{BB962C8B-B14F-4D97-AF65-F5344CB8AC3E}">
        <p14:creationId xmlns:p14="http://schemas.microsoft.com/office/powerpoint/2010/main" val="1810286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CFD36B0-EBED-CFDA-EA7E-98D6081EADC2}"/>
              </a:ext>
            </a:extLst>
          </p:cNvPr>
          <p:cNvPicPr>
            <a:picLocks noChangeAspect="1"/>
          </p:cNvPicPr>
          <p:nvPr/>
        </p:nvPicPr>
        <p:blipFill>
          <a:blip r:embed="rId2"/>
          <a:stretch>
            <a:fillRect/>
          </a:stretch>
        </p:blipFill>
        <p:spPr>
          <a:xfrm>
            <a:off x="-1" y="6858"/>
            <a:ext cx="9156225" cy="6851142"/>
          </a:xfrm>
          <a:prstGeom prst="rect">
            <a:avLst/>
          </a:prstGeom>
        </p:spPr>
      </p:pic>
      <p:sp>
        <p:nvSpPr>
          <p:cNvPr id="3" name="Title 1"/>
          <p:cNvSpPr txBox="1">
            <a:spLocks/>
          </p:cNvSpPr>
          <p:nvPr/>
        </p:nvSpPr>
        <p:spPr bwMode="auto">
          <a:xfrm>
            <a:off x="502348" y="302678"/>
            <a:ext cx="8179515" cy="83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latinLnBrk="0">
              <a:lnSpc>
                <a:spcPct val="100000"/>
              </a:lnSpc>
              <a:spcBef>
                <a:spcPct val="0"/>
              </a:spcBef>
              <a:buClrTx/>
              <a:buSzTx/>
              <a:buFont typeface="Arial" charset="0"/>
              <a:buNone/>
              <a:tabLst/>
              <a:defRPr/>
            </a:pPr>
            <a:r>
              <a:rPr lang="es-CR" altLang="es-ES_tradnl" sz="2000" b="1">
                <a:solidFill>
                  <a:schemeClr val="tx2"/>
                </a:solidFill>
                <a:latin typeface="HendersonSansW00-BasicLight" panose="02000505030000020004" pitchFamily="2" charset="0"/>
                <a:cs typeface="Arial"/>
              </a:rPr>
              <a:t>Estado actual de los Programas/Proyectos financiados por el BCIE</a:t>
            </a:r>
          </a:p>
          <a:p>
            <a:pPr marL="0" marR="0" lvl="0" indent="0" algn="ctr" defTabSz="914400" latinLnBrk="0">
              <a:lnSpc>
                <a:spcPct val="100000"/>
              </a:lnSpc>
              <a:spcBef>
                <a:spcPct val="0"/>
              </a:spcBef>
              <a:buClrTx/>
              <a:buSzTx/>
              <a:buFont typeface="Arial" charset="0"/>
              <a:buNone/>
              <a:tabLst/>
              <a:defRPr/>
            </a:pPr>
            <a:r>
              <a:rPr lang="es-CR" altLang="es-ES_tradnl" sz="1400" b="1">
                <a:solidFill>
                  <a:schemeClr val="tx2"/>
                </a:solidFill>
                <a:latin typeface="HendersonSansW00-BasicLight" panose="02000505030000020004" pitchFamily="2" charset="0"/>
                <a:cs typeface="Arial"/>
              </a:rPr>
              <a:t>En millones de dólares</a:t>
            </a:r>
            <a:endParaRPr lang="en-US" altLang="es-ES_tradnl" sz="1400" b="1">
              <a:solidFill>
                <a:schemeClr val="tx2"/>
              </a:solidFill>
              <a:latin typeface="HendersonSansW00-BasicLight" panose="02000505030000020004" pitchFamily="2"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R" altLang="es-ES_tradnl" sz="2400" b="0" i="0" u="none" strike="noStrike" kern="1200" cap="none" spc="0" normalizeH="0" baseline="0" noProof="0">
              <a:ln>
                <a:noFill/>
              </a:ln>
              <a:solidFill>
                <a:prstClr val="black"/>
              </a:solidFill>
              <a:effectLst/>
              <a:uLnTx/>
              <a:uFillTx/>
              <a:latin typeface="HendersonSansW00-BasicLight" panose="02000505030000020004" pitchFamily="2"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s-ES_tradnl" sz="2400" b="0" i="0" u="none" strike="noStrike" kern="1200" cap="none" spc="0" normalizeH="0" baseline="0" noProof="0">
              <a:ln>
                <a:noFill/>
              </a:ln>
              <a:solidFill>
                <a:prstClr val="black"/>
              </a:solidFill>
              <a:effectLst/>
              <a:uLnTx/>
              <a:uFillTx/>
              <a:latin typeface="HendersonSansW00-BasicLight" panose="02000505030000020004" pitchFamily="2"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510968243"/>
              </p:ext>
            </p:extLst>
          </p:nvPr>
        </p:nvGraphicFramePr>
        <p:xfrm>
          <a:off x="161925" y="1323507"/>
          <a:ext cx="8860362" cy="3282856"/>
        </p:xfrm>
        <a:graphic>
          <a:graphicData uri="http://schemas.openxmlformats.org/drawingml/2006/table">
            <a:tbl>
              <a:tblPr>
                <a:tableStyleId>{3B4B98B0-60AC-42C2-AFA5-B58CD77FA1E5}</a:tableStyleId>
              </a:tblPr>
              <a:tblGrid>
                <a:gridCol w="1131895">
                  <a:extLst>
                    <a:ext uri="{9D8B030D-6E8A-4147-A177-3AD203B41FA5}">
                      <a16:colId xmlns:a16="http://schemas.microsoft.com/office/drawing/2014/main" val="20000"/>
                    </a:ext>
                  </a:extLst>
                </a:gridCol>
                <a:gridCol w="873912">
                  <a:extLst>
                    <a:ext uri="{9D8B030D-6E8A-4147-A177-3AD203B41FA5}">
                      <a16:colId xmlns:a16="http://schemas.microsoft.com/office/drawing/2014/main" val="20001"/>
                    </a:ext>
                  </a:extLst>
                </a:gridCol>
                <a:gridCol w="727440">
                  <a:extLst>
                    <a:ext uri="{9D8B030D-6E8A-4147-A177-3AD203B41FA5}">
                      <a16:colId xmlns:a16="http://schemas.microsoft.com/office/drawing/2014/main" val="20002"/>
                    </a:ext>
                  </a:extLst>
                </a:gridCol>
                <a:gridCol w="638523">
                  <a:extLst>
                    <a:ext uri="{9D8B030D-6E8A-4147-A177-3AD203B41FA5}">
                      <a16:colId xmlns:a16="http://schemas.microsoft.com/office/drawing/2014/main" val="20003"/>
                    </a:ext>
                  </a:extLst>
                </a:gridCol>
                <a:gridCol w="671673">
                  <a:extLst>
                    <a:ext uri="{9D8B030D-6E8A-4147-A177-3AD203B41FA5}">
                      <a16:colId xmlns:a16="http://schemas.microsoft.com/office/drawing/2014/main" val="20004"/>
                    </a:ext>
                  </a:extLst>
                </a:gridCol>
                <a:gridCol w="627269">
                  <a:extLst>
                    <a:ext uri="{9D8B030D-6E8A-4147-A177-3AD203B41FA5}">
                      <a16:colId xmlns:a16="http://schemas.microsoft.com/office/drawing/2014/main" val="20005"/>
                    </a:ext>
                  </a:extLst>
                </a:gridCol>
                <a:gridCol w="968395">
                  <a:extLst>
                    <a:ext uri="{9D8B030D-6E8A-4147-A177-3AD203B41FA5}">
                      <a16:colId xmlns:a16="http://schemas.microsoft.com/office/drawing/2014/main" val="20006"/>
                    </a:ext>
                  </a:extLst>
                </a:gridCol>
                <a:gridCol w="961368">
                  <a:extLst>
                    <a:ext uri="{9D8B030D-6E8A-4147-A177-3AD203B41FA5}">
                      <a16:colId xmlns:a16="http://schemas.microsoft.com/office/drawing/2014/main" val="20007"/>
                    </a:ext>
                  </a:extLst>
                </a:gridCol>
                <a:gridCol w="900623">
                  <a:extLst>
                    <a:ext uri="{9D8B030D-6E8A-4147-A177-3AD203B41FA5}">
                      <a16:colId xmlns:a16="http://schemas.microsoft.com/office/drawing/2014/main" val="20008"/>
                    </a:ext>
                  </a:extLst>
                </a:gridCol>
                <a:gridCol w="694676">
                  <a:extLst>
                    <a:ext uri="{9D8B030D-6E8A-4147-A177-3AD203B41FA5}">
                      <a16:colId xmlns:a16="http://schemas.microsoft.com/office/drawing/2014/main" val="20009"/>
                    </a:ext>
                  </a:extLst>
                </a:gridCol>
                <a:gridCol w="664588">
                  <a:extLst>
                    <a:ext uri="{9D8B030D-6E8A-4147-A177-3AD203B41FA5}">
                      <a16:colId xmlns:a16="http://schemas.microsoft.com/office/drawing/2014/main" val="20010"/>
                    </a:ext>
                  </a:extLst>
                </a:gridCol>
              </a:tblGrid>
              <a:tr h="2847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 / Proyecto</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a:t>
                      </a:r>
                      <a:r>
                        <a:rPr lang="es-CR" sz="900" b="1" u="none" strike="noStrike" kern="1200" cap="none" normalizeH="0" baseline="0">
                          <a:ln>
                            <a:noFill/>
                          </a:ln>
                          <a:solidFill>
                            <a:schemeClr val="tx1"/>
                          </a:solidFill>
                          <a:effectLst/>
                          <a:latin typeface="HendersonSansW00-BasicLight" panose="02000505030000020004" pitchFamily="2" charset="0"/>
                        </a:rPr>
                        <a:t>Set. </a:t>
                      </a:r>
                      <a:r>
                        <a:rPr kumimoji="0" lang="es-CR" sz="900" b="1" u="none" strike="noStrike" kern="1200" cap="none" normalizeH="0" baseline="0">
                          <a:ln>
                            <a:noFill/>
                          </a:ln>
                          <a:solidFill>
                            <a:schemeClr val="tx1"/>
                          </a:solidFill>
                          <a:effectLst/>
                          <a:latin typeface="HendersonSansW00-BasicLight" panose="02000505030000020004" pitchFamily="2" charset="0"/>
                        </a:rPr>
                        <a:t>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a:t>
                      </a:r>
                      <a:r>
                        <a:rPr lang="es-CR" sz="900" b="1" u="none" strike="noStrike" kern="1200" cap="none" normalizeH="0" baseline="0">
                          <a:ln>
                            <a:noFill/>
                          </a:ln>
                          <a:solidFill>
                            <a:schemeClr val="tx1"/>
                          </a:solidFill>
                          <a:effectLst/>
                          <a:latin typeface="HendersonSansW00-BasicLight" panose="02000505030000020004" pitchFamily="2" charset="0"/>
                        </a:rPr>
                        <a:t>Set.</a:t>
                      </a:r>
                      <a:r>
                        <a:rPr kumimoji="0" lang="es-CR" sz="900" b="1" u="none" strike="noStrike" kern="1200" cap="none" normalizeH="0" baseline="0">
                          <a:ln>
                            <a:noFill/>
                          </a:ln>
                          <a:solidFill>
                            <a:schemeClr val="tx1"/>
                          </a:solidFill>
                          <a:effectLst/>
                          <a:latin typeface="HendersonSansW00-BasicLight" panose="02000505030000020004" pitchFamily="2" charset="0"/>
                        </a:rPr>
                        <a: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rPr>
                        <a:t>Contrapartida </a:t>
                      </a:r>
                      <a:r>
                        <a:rPr kumimoji="0" lang="es-CR" sz="900" b="1" i="0" u="none" strike="noStrike" kern="1200" cap="none" normalizeH="0" baseline="30000">
                          <a:ln>
                            <a:noFill/>
                          </a:ln>
                          <a:solidFill>
                            <a:schemeClr val="tx1"/>
                          </a:solidFill>
                          <a:effectLst/>
                          <a:latin typeface="+mn-lt"/>
                          <a:ea typeface="+mn-ea"/>
                          <a:cs typeface="Arial"/>
                        </a:rPr>
                        <a:t>1/</a:t>
                      </a:r>
                      <a:r>
                        <a:rPr lang="es-CR" sz="900" b="1" u="none" strike="noStrike" kern="1200" cap="none" normalizeH="0" baseline="0">
                          <a:ln>
                            <a:noFill/>
                          </a:ln>
                          <a:solidFill>
                            <a:schemeClr val="tx1"/>
                          </a:solidFill>
                          <a:effectLst/>
                        </a:rPr>
                        <a:t> </a:t>
                      </a:r>
                      <a:endParaRPr kumimoji="0" lang="es-CR" sz="900" b="1" i="0" u="none" strike="noStrike" kern="1200" cap="none" normalizeH="0" baseline="0">
                        <a:ln>
                          <a:noFill/>
                        </a:ln>
                        <a:solidFill>
                          <a:schemeClr val="tx1"/>
                        </a:solidFill>
                        <a:effectLst/>
                        <a:latin typeface="+mn-lt"/>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a:t>
                      </a:r>
                      <a:r>
                        <a:rPr lang="es-CR" sz="900" b="1" u="none" strike="noStrike" kern="1200" cap="none" normalizeH="0" baseline="0">
                          <a:ln>
                            <a:noFill/>
                          </a:ln>
                          <a:solidFill>
                            <a:schemeClr val="tx1"/>
                          </a:solidFill>
                          <a:effectLst/>
                          <a:latin typeface="HendersonSansW00-BasicLight" panose="02000505030000020004" pitchFamily="2" charset="0"/>
                          <a:ea typeface="+mn-ea"/>
                          <a:cs typeface="+mn-cs"/>
                        </a:rPr>
                        <a:t>Set. 23</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5117">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37187">
                <a:tc>
                  <a:txBody>
                    <a:bodyPr/>
                    <a:lstStyle/>
                    <a:p>
                      <a:pPr algn="l" fontAlgn="b"/>
                      <a:endParaRPr lang="es-CR" sz="900" b="1" i="0" u="none" strike="noStrike">
                        <a:solidFill>
                          <a:srgbClr val="000000"/>
                        </a:solidFill>
                        <a:effectLst/>
                        <a:latin typeface="+mn-lt"/>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474374">
                <a:tc>
                  <a:txBody>
                    <a:bodyPr/>
                    <a:lstStyle/>
                    <a:p>
                      <a:pPr algn="l" fontAlgn="ctr"/>
                      <a:r>
                        <a:rPr lang="es-CR" sz="900" b="0" i="0" u="none" strike="noStrike">
                          <a:solidFill>
                            <a:schemeClr val="tx1"/>
                          </a:solidFill>
                          <a:effectLst/>
                          <a:latin typeface="HendersonSansW00-BasicLight" panose="02000505030000020004" pitchFamily="2" charset="0"/>
                        </a:rPr>
                        <a:t>Acueductos Urbanos y Alcantarillado Sanitario</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99,45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100,00%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95,10%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69,81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73,21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26/03/2008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solidFill>
                          <a:latin typeface="HendersonSansW00-BasicLight" panose="02000505030000020004" pitchFamily="2" charset="0"/>
                          <a:ea typeface="+mn-ea"/>
                          <a:cs typeface="Arial" charset="0"/>
                        </a:rPr>
                        <a:t>30/12/2016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30/06/2021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ES" sz="900" b="0" i="0" u="none" strike="noStrike">
                          <a:solidFill>
                            <a:schemeClr val="tx1"/>
                          </a:solidFill>
                          <a:effectLst/>
                          <a:latin typeface="HendersonSansW00-BasicLight" panose="02000505030000020004" pitchFamily="2" charset="0"/>
                        </a:rPr>
                        <a:t>3</a:t>
                      </a:r>
                      <a:endParaRPr lang="es-CR" sz="90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900" kern="1200">
                        <a:solidFill>
                          <a:schemeClr val="tx1"/>
                        </a:solidFill>
                        <a:latin typeface="HendersonSansW00-BasicLight" panose="02000505030000020004" pitchFamily="2" charset="0"/>
                        <a:ea typeface="+mn-ea"/>
                        <a:cs typeface="Arial"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r h="585723">
                <a:tc>
                  <a:txBody>
                    <a:bodyPr/>
                    <a:lstStyle/>
                    <a:p>
                      <a:pPr algn="l" fontAlgn="ctr"/>
                      <a:r>
                        <a:rPr lang="es-CR" sz="900" b="0" i="0" u="none" strike="noStrike">
                          <a:solidFill>
                            <a:schemeClr val="tx1"/>
                          </a:solidFill>
                          <a:effectLst/>
                          <a:latin typeface="HendersonSansW00-BasicLight" panose="02000505030000020004" pitchFamily="2" charset="0"/>
                        </a:rPr>
                        <a:t>PAACC</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b"/>
                      <a:r>
                        <a:rPr lang="es-CR" sz="900" b="0" i="0" u="none" strike="noStrike">
                          <a:solidFill>
                            <a:schemeClr val="tx1"/>
                          </a:solidFill>
                          <a:effectLst/>
                          <a:latin typeface="HendersonSansW00-BasicLight" panose="02000505030000020004" pitchFamily="2" charset="0"/>
                        </a:rPr>
                        <a:t>111,13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1,88%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14,14%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900" b="0" i="0" u="none" strike="noStrike">
                          <a:solidFill>
                            <a:schemeClr val="tx1"/>
                          </a:solidFill>
                          <a:effectLst/>
                          <a:latin typeface="HendersonSansW00-BasicLight" panose="02000505030000020004" pitchFamily="2" charset="0"/>
                        </a:rPr>
                        <a:t>28,73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28,73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07/05/2019</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28/04/2026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b="0" i="0" u="none" strike="noStrike">
                        <a:solidFill>
                          <a:srgbClr val="000000"/>
                        </a:solidFill>
                        <a:effectLst/>
                        <a:latin typeface="+mn-lt"/>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639226373"/>
                  </a:ext>
                </a:extLst>
              </a:tr>
              <a:tr h="585723">
                <a:tc>
                  <a:txBody>
                    <a:bodyPr/>
                    <a:lstStyle/>
                    <a:p>
                      <a:pPr algn="l" fontAlgn="ctr"/>
                      <a:r>
                        <a:rPr lang="es-CR" sz="900" b="0" i="0" u="none" strike="noStrike">
                          <a:solidFill>
                            <a:schemeClr val="tx1"/>
                          </a:solidFill>
                          <a:effectLst/>
                          <a:latin typeface="HendersonSansW00-BasicLight" panose="02000505030000020004" pitchFamily="2" charset="0"/>
                        </a:rPr>
                        <a:t>RANC-EE</a:t>
                      </a:r>
                      <a:r>
                        <a:rPr lang="es-CR" sz="900" b="0" i="0" u="none" strike="noStrike" baseline="30000">
                          <a:solidFill>
                            <a:schemeClr val="tx1"/>
                          </a:solidFill>
                          <a:effectLst/>
                          <a:latin typeface="HendersonSansW00-BasicLight" panose="02000505030000020004" pitchFamily="2" charset="0"/>
                        </a:rPr>
                        <a:t>/2</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b"/>
                      <a:r>
                        <a:rPr lang="es-CR" sz="900" b="0" i="0" u="none" strike="noStrike">
                          <a:solidFill>
                            <a:schemeClr val="tx1"/>
                          </a:solidFill>
                          <a:effectLst/>
                          <a:latin typeface="HendersonSansW00-BasicLight" panose="02000505030000020004" pitchFamily="2" charset="0"/>
                        </a:rPr>
                        <a:t>130,00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9,38%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38,05%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30,20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46,93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12/08/2015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12/08/2023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12/08/2025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endParaRPr lang="es-CR" sz="900" b="0" i="0" u="none" strike="noStrike">
                        <a:solidFill>
                          <a:srgbClr val="000000"/>
                        </a:solidFill>
                        <a:effectLst/>
                        <a:latin typeface="+mn-lt"/>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4287776888"/>
                  </a:ext>
                </a:extLst>
              </a:tr>
              <a:tr h="5857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s-CR" sz="900" b="0" i="0" u="none" strike="noStrike" kern="1200">
                          <a:solidFill>
                            <a:schemeClr val="tx1"/>
                          </a:solidFill>
                          <a:effectLst/>
                          <a:latin typeface="HendersonSansW00-BasicLight" panose="02000505030000020004" pitchFamily="2" charset="0"/>
                          <a:ea typeface="+mn-ea"/>
                          <a:cs typeface="+mn-cs"/>
                        </a:rPr>
                        <a:t>Juanito Mora</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9144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154,56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10,90%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25,00%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31,30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31,30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a:r>
                        <a:rPr lang="es-CR" sz="900">
                          <a:solidFill>
                            <a:schemeClr val="tx1"/>
                          </a:solidFill>
                          <a:latin typeface="HendersonSansW00-BasicLight" panose="02000505030000020004" pitchFamily="2" charset="0"/>
                        </a:rPr>
                        <a:t>04/05/2018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R" sz="900" b="0" i="0" u="none" strike="noStrike">
                          <a:solidFill>
                            <a:schemeClr val="tx1"/>
                          </a:solidFill>
                          <a:effectLst/>
                          <a:latin typeface="HendersonSansW00-BasicLight" panose="02000505030000020004" pitchFamily="2" charset="0"/>
                        </a:rPr>
                        <a:t>30/04/2024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r>
                        <a:rPr lang="es-CR" sz="900" b="0" i="0" u="none" strike="noStrike">
                          <a:solidFill>
                            <a:schemeClr val="tx1"/>
                          </a:solidFill>
                          <a:effectLst/>
                          <a:latin typeface="HendersonSansW00-BasicLight" panose="02000505030000020004" pitchFamily="2" charset="0"/>
                        </a:rPr>
                        <a:t>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s-CR" sz="9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4165002843"/>
                  </a:ext>
                </a:extLst>
              </a:tr>
            </a:tbl>
          </a:graphicData>
        </a:graphic>
      </p:graphicFrame>
      <p:sp>
        <p:nvSpPr>
          <p:cNvPr id="5" name="9 CuadroTexto">
            <a:extLst>
              <a:ext uri="{FF2B5EF4-FFF2-40B4-BE49-F238E27FC236}">
                <a16:creationId xmlns:a16="http://schemas.microsoft.com/office/drawing/2014/main" id="{5284F46C-663D-3545-A805-FEC21C379FEC}"/>
              </a:ext>
            </a:extLst>
          </p:cNvPr>
          <p:cNvSpPr txBox="1"/>
          <p:nvPr/>
        </p:nvSpPr>
        <p:spPr>
          <a:xfrm>
            <a:off x="384602" y="5978241"/>
            <a:ext cx="8415008" cy="577081"/>
          </a:xfrm>
          <a:prstGeom prst="rect">
            <a:avLst/>
          </a:prstGeom>
          <a:noFill/>
        </p:spPr>
        <p:txBody>
          <a:bodyPr wrap="square" lIns="91440" tIns="45720" rIns="91440" bIns="45720" rtlCol="0" anchor="t">
            <a:spAutoFit/>
          </a:bodyPr>
          <a:lstStyle/>
          <a:p>
            <a:pPr marL="0" marR="0" lvl="0" indent="0" algn="just" defTabSz="914400" eaLnBrk="1" latinLnBrk="0" hangingPunct="1">
              <a:lnSpc>
                <a:spcPct val="100000"/>
              </a:lnSpc>
              <a:buClrTx/>
              <a:buSzTx/>
              <a:buFontTx/>
              <a:buNone/>
              <a:tabLst/>
              <a:defRPr/>
            </a:pPr>
            <a:r>
              <a:rPr kumimoji="0" lang="es-CR" sz="1000" b="0" i="0" u="none" strike="noStrike" kern="1200" cap="none" spc="0" normalizeH="0" baseline="0" noProof="0">
                <a:ln>
                  <a:noFill/>
                </a:ln>
                <a:solidFill>
                  <a:prstClr val="black"/>
                </a:solidFill>
                <a:effectLst/>
                <a:uLnTx/>
                <a:uFillTx/>
                <a:latin typeface="Calibri"/>
                <a:ea typeface="+mn-ea"/>
                <a:cs typeface="Arial"/>
              </a:rPr>
              <a:t>1</a:t>
            </a:r>
            <a:r>
              <a:rPr lang="es-CR" sz="1050">
                <a:latin typeface="HendersonSansW00-BasicLight" panose="02000505030000020004" pitchFamily="2" charset="0"/>
              </a:rPr>
              <a:t>/ En millones de dólares (USD$).</a:t>
            </a:r>
          </a:p>
          <a:p>
            <a:pPr marL="0" marR="0" lvl="0" indent="0" algn="just" defTabSz="914400" eaLnBrk="1" latinLnBrk="0" hangingPunct="1">
              <a:lnSpc>
                <a:spcPct val="100000"/>
              </a:lnSpc>
              <a:buClrTx/>
              <a:buSzTx/>
              <a:buFontTx/>
              <a:buNone/>
              <a:tabLst/>
              <a:defRPr/>
            </a:pPr>
            <a:r>
              <a:rPr lang="es-CR" sz="1050">
                <a:latin typeface="HendersonSansW00-BasicLight" panose="02000505030000020004" pitchFamily="2" charset="0"/>
              </a:rPr>
              <a:t>2/ AyA gestionó prórroga para el plazo de desembolsos ante el BCIE en agosto 2023, ampliando la fecha límite de desembolsos hasta agosto 2025.</a:t>
            </a:r>
          </a:p>
        </p:txBody>
      </p:sp>
      <p:grpSp>
        <p:nvGrpSpPr>
          <p:cNvPr id="8" name="Grupo 7">
            <a:extLst>
              <a:ext uri="{FF2B5EF4-FFF2-40B4-BE49-F238E27FC236}">
                <a16:creationId xmlns:a16="http://schemas.microsoft.com/office/drawing/2014/main" id="{6B6B5FB9-E548-4663-AC1C-FFCD0AA79408}"/>
              </a:ext>
            </a:extLst>
          </p:cNvPr>
          <p:cNvGrpSpPr/>
          <p:nvPr/>
        </p:nvGrpSpPr>
        <p:grpSpPr>
          <a:xfrm>
            <a:off x="8564117" y="3532684"/>
            <a:ext cx="287337" cy="848309"/>
            <a:chOff x="8585639" y="3370630"/>
            <a:chExt cx="287337" cy="848309"/>
          </a:xfrm>
        </p:grpSpPr>
        <p:sp>
          <p:nvSpPr>
            <p:cNvPr id="20" name="10 Elipse">
              <a:extLst>
                <a:ext uri="{FF2B5EF4-FFF2-40B4-BE49-F238E27FC236}">
                  <a16:creationId xmlns:a16="http://schemas.microsoft.com/office/drawing/2014/main" id="{57E25757-A6EF-42D1-AC69-1EF4E59BABE1}"/>
                </a:ext>
              </a:extLst>
            </p:cNvPr>
            <p:cNvSpPr/>
            <p:nvPr/>
          </p:nvSpPr>
          <p:spPr>
            <a:xfrm>
              <a:off x="8585639" y="3930014"/>
              <a:ext cx="287337" cy="28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10 Elipse">
              <a:extLst>
                <a:ext uri="{FF2B5EF4-FFF2-40B4-BE49-F238E27FC236}">
                  <a16:creationId xmlns:a16="http://schemas.microsoft.com/office/drawing/2014/main" id="{E34EEC17-C247-40AA-9A59-FEDFB6224A22}"/>
                </a:ext>
              </a:extLst>
            </p:cNvPr>
            <p:cNvSpPr/>
            <p:nvPr/>
          </p:nvSpPr>
          <p:spPr>
            <a:xfrm>
              <a:off x="8585639" y="3370630"/>
              <a:ext cx="287337" cy="28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10 Elipse">
            <a:extLst>
              <a:ext uri="{FF2B5EF4-FFF2-40B4-BE49-F238E27FC236}">
                <a16:creationId xmlns:a16="http://schemas.microsoft.com/office/drawing/2014/main" id="{9FFFB13F-FDAE-4B63-9908-0D6C6ACDB857}"/>
              </a:ext>
            </a:extLst>
          </p:cNvPr>
          <p:cNvSpPr/>
          <p:nvPr/>
        </p:nvSpPr>
        <p:spPr>
          <a:xfrm>
            <a:off x="8549380" y="2396644"/>
            <a:ext cx="287337" cy="28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10 Elipse">
            <a:extLst>
              <a:ext uri="{FF2B5EF4-FFF2-40B4-BE49-F238E27FC236}">
                <a16:creationId xmlns:a16="http://schemas.microsoft.com/office/drawing/2014/main" id="{8139E1B3-B4D1-4919-B7FC-D8A62227F010}"/>
              </a:ext>
            </a:extLst>
          </p:cNvPr>
          <p:cNvSpPr/>
          <p:nvPr/>
        </p:nvSpPr>
        <p:spPr>
          <a:xfrm>
            <a:off x="8564117" y="2973261"/>
            <a:ext cx="287337" cy="28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C5001CAA-F4FB-1798-91A8-ADC0D28B152D}"/>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spTree>
    <p:extLst>
      <p:ext uri="{BB962C8B-B14F-4D97-AF65-F5344CB8AC3E}">
        <p14:creationId xmlns:p14="http://schemas.microsoft.com/office/powerpoint/2010/main" val="128144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3"/>
          <a:stretch>
            <a:fillRect/>
          </a:stretch>
        </p:blipFill>
        <p:spPr>
          <a:xfrm>
            <a:off x="-1" y="6858"/>
            <a:ext cx="9156225" cy="6851142"/>
          </a:xfrm>
          <a:prstGeom prst="rect">
            <a:avLst/>
          </a:prstGeom>
        </p:spPr>
      </p:pic>
      <p:sp>
        <p:nvSpPr>
          <p:cNvPr id="10" name="Título 9">
            <a:extLst>
              <a:ext uri="{FF2B5EF4-FFF2-40B4-BE49-F238E27FC236}">
                <a16:creationId xmlns:a16="http://schemas.microsoft.com/office/drawing/2014/main" id="{51BE785A-7814-1FC8-9C9D-797D35D0D8E7}"/>
              </a:ext>
            </a:extLst>
          </p:cNvPr>
          <p:cNvSpPr>
            <a:spLocks noGrp="1"/>
          </p:cNvSpPr>
          <p:nvPr>
            <p:ph type="title"/>
          </p:nvPr>
        </p:nvSpPr>
        <p:spPr>
          <a:xfrm>
            <a:off x="565355" y="216311"/>
            <a:ext cx="8229600" cy="934063"/>
          </a:xfrm>
        </p:spPr>
        <p:txBody>
          <a:bodyPr>
            <a:normAutofit fontScale="90000"/>
          </a:bodyPr>
          <a:lstStyle/>
          <a:p>
            <a:r>
              <a:rPr lang="es-CR" sz="2200" b="1">
                <a:solidFill>
                  <a:schemeClr val="tx2"/>
                </a:solidFill>
                <a:latin typeface="HendersonSansW00-BasicLight" panose="02000505030000020004" pitchFamily="2" charset="0"/>
                <a:ea typeface="+mn-ea"/>
                <a:cs typeface="Arial" charset="0"/>
              </a:rPr>
              <a:t>Participación de los Entes del Estado dentro de la Cartera de proyectos de inversión</a:t>
            </a:r>
            <a:br>
              <a:rPr lang="es-CR" sz="2700" b="1">
                <a:solidFill>
                  <a:schemeClr val="tx2"/>
                </a:solidFill>
                <a:latin typeface="HendersonSansW00-BasicLight" panose="02000505030000020004" pitchFamily="2" charset="0"/>
                <a:ea typeface="+mn-ea"/>
                <a:cs typeface="Arial" charset="0"/>
              </a:rPr>
            </a:br>
            <a:r>
              <a:rPr lang="es-CR" sz="1600" b="1">
                <a:solidFill>
                  <a:schemeClr val="tx2"/>
                </a:solidFill>
                <a:latin typeface="HendersonSansW00-BasicLight" panose="02000505030000020004" pitchFamily="2" charset="0"/>
                <a:ea typeface="+mn-ea"/>
                <a:cs typeface="Arial" charset="0"/>
              </a:rPr>
              <a:t>Al 30 de setiembre 2023</a:t>
            </a:r>
          </a:p>
        </p:txBody>
      </p:sp>
      <p:graphicFrame>
        <p:nvGraphicFramePr>
          <p:cNvPr id="12" name="Gráfico 11">
            <a:extLst>
              <a:ext uri="{FF2B5EF4-FFF2-40B4-BE49-F238E27FC236}">
                <a16:creationId xmlns:a16="http://schemas.microsoft.com/office/drawing/2014/main" id="{520FF576-B745-BE4B-21B0-E7D96EB87527}"/>
              </a:ext>
            </a:extLst>
          </p:cNvPr>
          <p:cNvGraphicFramePr>
            <a:graphicFrameLocks/>
          </p:cNvGraphicFramePr>
          <p:nvPr>
            <p:extLst>
              <p:ext uri="{D42A27DB-BD31-4B8C-83A1-F6EECF244321}">
                <p14:modId xmlns:p14="http://schemas.microsoft.com/office/powerpoint/2010/main" val="3869039981"/>
              </p:ext>
            </p:extLst>
          </p:nvPr>
        </p:nvGraphicFramePr>
        <p:xfrm>
          <a:off x="78658" y="845574"/>
          <a:ext cx="8957187" cy="5515898"/>
        </p:xfrm>
        <a:graphic>
          <a:graphicData uri="http://schemas.openxmlformats.org/drawingml/2006/chart">
            <c:chart xmlns:c="http://schemas.openxmlformats.org/drawingml/2006/chart" xmlns:r="http://schemas.openxmlformats.org/officeDocument/2006/relationships" r:id="rId4"/>
          </a:graphicData>
        </a:graphic>
      </p:graphicFrame>
      <p:sp>
        <p:nvSpPr>
          <p:cNvPr id="2" name="CuadroTexto 4">
            <a:extLst>
              <a:ext uri="{FF2B5EF4-FFF2-40B4-BE49-F238E27FC236}">
                <a16:creationId xmlns:a16="http://schemas.microsoft.com/office/drawing/2014/main" id="{78AC83E6-E49A-0BD3-F3D0-0121E3DA9C61}"/>
              </a:ext>
            </a:extLst>
          </p:cNvPr>
          <p:cNvSpPr txBox="1"/>
          <p:nvPr/>
        </p:nvSpPr>
        <p:spPr>
          <a:xfrm>
            <a:off x="200951" y="6641689"/>
            <a:ext cx="7357181" cy="20774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1223049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DE68790-9849-EA05-B3E3-5567F5B45281}"/>
              </a:ext>
            </a:extLst>
          </p:cNvPr>
          <p:cNvPicPr>
            <a:picLocks noChangeAspect="1"/>
          </p:cNvPicPr>
          <p:nvPr/>
        </p:nvPicPr>
        <p:blipFill>
          <a:blip r:embed="rId3"/>
          <a:stretch>
            <a:fillRect/>
          </a:stretch>
        </p:blipFill>
        <p:spPr>
          <a:xfrm>
            <a:off x="-1" y="6858"/>
            <a:ext cx="9156225" cy="6851142"/>
          </a:xfrm>
          <a:prstGeom prst="rect">
            <a:avLst/>
          </a:prstGeom>
        </p:spPr>
      </p:pic>
      <p:sp>
        <p:nvSpPr>
          <p:cNvPr id="3" name="Title 1"/>
          <p:cNvSpPr txBox="1">
            <a:spLocks/>
          </p:cNvSpPr>
          <p:nvPr/>
        </p:nvSpPr>
        <p:spPr bwMode="auto">
          <a:xfrm>
            <a:off x="511277" y="355871"/>
            <a:ext cx="8033926" cy="81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defRPr/>
            </a:pPr>
            <a:r>
              <a:rPr lang="es-CR" altLang="es-ES_tradnl" sz="2000" b="1">
                <a:solidFill>
                  <a:schemeClr val="tx2"/>
                </a:solidFill>
                <a:latin typeface="HendersonSansW00-BasicLight" panose="02000505030000020004" pitchFamily="2" charset="0"/>
                <a:cs typeface="Arial"/>
              </a:rPr>
              <a:t>Estado actual de los Programas/Proyectos financiados por el BID y KfW</a:t>
            </a:r>
          </a:p>
          <a:p>
            <a:pPr algn="ctr">
              <a:spcBef>
                <a:spcPct val="0"/>
              </a:spcBef>
              <a:buNone/>
              <a:defRPr/>
            </a:pPr>
            <a:r>
              <a:rPr lang="es-CR" altLang="es-ES_tradnl" sz="1400" b="1">
                <a:solidFill>
                  <a:schemeClr val="tx2"/>
                </a:solidFill>
                <a:latin typeface="HendersonSansW00-BasicLight" panose="02000505030000020004" pitchFamily="2" charset="0"/>
                <a:cs typeface="Arial"/>
              </a:rPr>
              <a:t>En millones de dólares</a:t>
            </a:r>
            <a:endParaRPr lang="en-US" altLang="es-ES_tradnl" sz="1400" b="1">
              <a:solidFill>
                <a:schemeClr val="tx2"/>
              </a:solidFill>
              <a:latin typeface="HendersonSansW00-BasicLight" panose="02000505030000020004" pitchFamily="2"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s-ES_tradnl" sz="1600" b="0" i="0" u="none" strike="noStrike" kern="1200" cap="none" spc="0" normalizeH="0" baseline="0" noProof="0">
              <a:ln>
                <a:noFill/>
              </a:ln>
              <a:solidFill>
                <a:prstClr val="black"/>
              </a:solidFill>
              <a:effectLst/>
              <a:uLnTx/>
              <a:uFillTx/>
              <a:latin typeface="HendersonSansW00-BasicLight" panose="02000505030000020004" pitchFamily="2"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921848215"/>
              </p:ext>
            </p:extLst>
          </p:nvPr>
        </p:nvGraphicFramePr>
        <p:xfrm>
          <a:off x="206017" y="1621997"/>
          <a:ext cx="8805633" cy="1795905"/>
        </p:xfrm>
        <a:graphic>
          <a:graphicData uri="http://schemas.openxmlformats.org/drawingml/2006/table">
            <a:tbl>
              <a:tblPr>
                <a:tableStyleId>{3B4B98B0-60AC-42C2-AFA5-B58CD77FA1E5}</a:tableStyleId>
              </a:tblPr>
              <a:tblGrid>
                <a:gridCol w="1372659">
                  <a:extLst>
                    <a:ext uri="{9D8B030D-6E8A-4147-A177-3AD203B41FA5}">
                      <a16:colId xmlns:a16="http://schemas.microsoft.com/office/drawing/2014/main" val="20000"/>
                    </a:ext>
                  </a:extLst>
                </a:gridCol>
                <a:gridCol w="694203">
                  <a:extLst>
                    <a:ext uri="{9D8B030D-6E8A-4147-A177-3AD203B41FA5}">
                      <a16:colId xmlns:a16="http://schemas.microsoft.com/office/drawing/2014/main" val="20001"/>
                    </a:ext>
                  </a:extLst>
                </a:gridCol>
                <a:gridCol w="725458">
                  <a:extLst>
                    <a:ext uri="{9D8B030D-6E8A-4147-A177-3AD203B41FA5}">
                      <a16:colId xmlns:a16="http://schemas.microsoft.com/office/drawing/2014/main" val="20002"/>
                    </a:ext>
                  </a:extLst>
                </a:gridCol>
                <a:gridCol w="628078">
                  <a:extLst>
                    <a:ext uri="{9D8B030D-6E8A-4147-A177-3AD203B41FA5}">
                      <a16:colId xmlns:a16="http://schemas.microsoft.com/office/drawing/2014/main" val="20003"/>
                    </a:ext>
                  </a:extLst>
                </a:gridCol>
                <a:gridCol w="660684">
                  <a:extLst>
                    <a:ext uri="{9D8B030D-6E8A-4147-A177-3AD203B41FA5}">
                      <a16:colId xmlns:a16="http://schemas.microsoft.com/office/drawing/2014/main" val="20004"/>
                    </a:ext>
                  </a:extLst>
                </a:gridCol>
                <a:gridCol w="617008">
                  <a:extLst>
                    <a:ext uri="{9D8B030D-6E8A-4147-A177-3AD203B41FA5}">
                      <a16:colId xmlns:a16="http://schemas.microsoft.com/office/drawing/2014/main" val="20005"/>
                    </a:ext>
                  </a:extLst>
                </a:gridCol>
                <a:gridCol w="909192">
                  <a:extLst>
                    <a:ext uri="{9D8B030D-6E8A-4147-A177-3AD203B41FA5}">
                      <a16:colId xmlns:a16="http://schemas.microsoft.com/office/drawing/2014/main" val="20006"/>
                    </a:ext>
                  </a:extLst>
                </a:gridCol>
                <a:gridCol w="988305">
                  <a:extLst>
                    <a:ext uri="{9D8B030D-6E8A-4147-A177-3AD203B41FA5}">
                      <a16:colId xmlns:a16="http://schemas.microsoft.com/office/drawing/2014/main" val="20007"/>
                    </a:ext>
                  </a:extLst>
                </a:gridCol>
                <a:gridCol w="916719">
                  <a:extLst>
                    <a:ext uri="{9D8B030D-6E8A-4147-A177-3AD203B41FA5}">
                      <a16:colId xmlns:a16="http://schemas.microsoft.com/office/drawing/2014/main" val="20008"/>
                    </a:ext>
                  </a:extLst>
                </a:gridCol>
                <a:gridCol w="663677">
                  <a:extLst>
                    <a:ext uri="{9D8B030D-6E8A-4147-A177-3AD203B41FA5}">
                      <a16:colId xmlns:a16="http://schemas.microsoft.com/office/drawing/2014/main" val="20009"/>
                    </a:ext>
                  </a:extLst>
                </a:gridCol>
                <a:gridCol w="629650">
                  <a:extLst>
                    <a:ext uri="{9D8B030D-6E8A-4147-A177-3AD203B41FA5}">
                      <a16:colId xmlns:a16="http://schemas.microsoft.com/office/drawing/2014/main" val="20010"/>
                    </a:ext>
                  </a:extLst>
                </a:gridCol>
              </a:tblGrid>
              <a:tr h="43925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Programa / Proyecto</a:t>
                      </a: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Monto del Préstamo </a:t>
                      </a:r>
                      <a:r>
                        <a:rPr kumimoji="0" lang="es-CR" sz="900" b="1" u="none" strike="noStrike" kern="1200" cap="none" normalizeH="0" baseline="30000">
                          <a:ln>
                            <a:noFill/>
                          </a:ln>
                          <a:solidFill>
                            <a:schemeClr val="tx1"/>
                          </a:solidFill>
                          <a:effectLst/>
                          <a:latin typeface="HendersonSansW00-BasicLight" panose="02000505030000020004" pitchFamily="2" charset="0"/>
                          <a:ea typeface="+mn-ea"/>
                          <a:cs typeface="+mn-cs"/>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Avance financiero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noProof="0">
                          <a:ln>
                            <a:noFill/>
                          </a:ln>
                          <a:solidFill>
                            <a:schemeClr val="tx1"/>
                          </a:solidFill>
                          <a:effectLst/>
                          <a:latin typeface="HendersonSansW00-BasicLight" panose="02000505030000020004" pitchFamily="2" charset="0"/>
                          <a:ea typeface="+mn-ea"/>
                          <a:cs typeface="+mn-cs"/>
                        </a:rPr>
                        <a:t>Avance </a:t>
                      </a:r>
                      <a:endParaRPr kumimoji="0" lang="en-US" sz="900" b="1" u="none" strike="noStrike" kern="1200" cap="none" normalizeH="0" baseline="0">
                        <a:ln>
                          <a:noFill/>
                        </a:ln>
                        <a:solidFill>
                          <a:schemeClr val="tx1"/>
                        </a:solidFill>
                        <a:effectLst/>
                        <a:latin typeface="HendersonSansW00-BasicLight" panose="02000505030000020004"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noProof="0">
                          <a:ln>
                            <a:noFill/>
                          </a:ln>
                          <a:solidFill>
                            <a:schemeClr val="tx1"/>
                          </a:solidFill>
                          <a:effectLst/>
                          <a:latin typeface="HendersonSansW00-BasicLight" panose="02000505030000020004" pitchFamily="2" charset="0"/>
                          <a:ea typeface="+mn-ea"/>
                          <a:cs typeface="+mn-cs"/>
                        </a:rPr>
                        <a:t>físico a Set.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noProof="0">
                          <a:ln>
                            <a:noFill/>
                          </a:ln>
                          <a:solidFill>
                            <a:schemeClr val="tx1"/>
                          </a:solidFill>
                          <a:effectLst/>
                          <a:latin typeface="HendersonSansW00-BasicLight" panose="02000505030000020004" pitchFamily="2" charset="0"/>
                          <a:ea typeface="+mn-ea"/>
                          <a:cs typeface="+mn-cs"/>
                        </a:rPr>
                        <a:t>2023</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Contrapartida </a:t>
                      </a:r>
                      <a:r>
                        <a:rPr kumimoji="0" lang="es-CR" sz="900" b="1" u="none" strike="noStrike" kern="1200" cap="none" normalizeH="0" baseline="30000">
                          <a:ln>
                            <a:noFill/>
                          </a:ln>
                          <a:solidFill>
                            <a:schemeClr val="tx1"/>
                          </a:solidFill>
                          <a:effectLst/>
                          <a:latin typeface="HendersonSansW00-BasicLight" panose="02000505030000020004" pitchFamily="2" charset="0"/>
                          <a:ea typeface="+mn-ea"/>
                          <a:cs typeface="+mn-cs"/>
                        </a:rPr>
                        <a:t>1/</a:t>
                      </a: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Fecha original de desembolsos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Fecha prórroga de desembolsos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noProof="0">
                          <a:ln>
                            <a:noFill/>
                          </a:ln>
                          <a:solidFill>
                            <a:schemeClr val="tx1"/>
                          </a:solidFill>
                          <a:effectLst/>
                          <a:latin typeface="HendersonSansW00-BasicLight" panose="02000505030000020004" pitchFamily="2" charset="0"/>
                          <a:ea typeface="+mn-ea"/>
                          <a:cs typeface="+mn-cs"/>
                        </a:rPr>
                        <a:t>Estado </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noProof="0">
                          <a:ln>
                            <a:noFill/>
                          </a:ln>
                          <a:solidFill>
                            <a:schemeClr val="tx1"/>
                          </a:solidFill>
                          <a:effectLst/>
                          <a:latin typeface="HendersonSansW00-BasicLight" panose="02000505030000020004" pitchFamily="2" charset="0"/>
                          <a:ea typeface="+mn-ea"/>
                          <a:cs typeface="+mn-cs"/>
                        </a:rPr>
                        <a:t>según </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noProof="0">
                          <a:ln>
                            <a:noFill/>
                          </a:ln>
                          <a:solidFill>
                            <a:schemeClr val="tx1"/>
                          </a:solidFill>
                          <a:effectLst/>
                          <a:latin typeface="HendersonSansW00-BasicLight" panose="02000505030000020004" pitchFamily="2" charset="0"/>
                          <a:ea typeface="+mn-ea"/>
                          <a:cs typeface="+mn-cs"/>
                        </a:rPr>
                        <a:t>DCP    a </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noProof="0">
                          <a:ln>
                            <a:noFill/>
                          </a:ln>
                          <a:solidFill>
                            <a:schemeClr val="tx1"/>
                          </a:solidFill>
                          <a:effectLst/>
                          <a:latin typeface="HendersonSansW00-BasicLight" panose="02000505030000020004" pitchFamily="2" charset="0"/>
                          <a:ea typeface="+mn-ea"/>
                          <a:cs typeface="+mn-cs"/>
                        </a:rPr>
                        <a:t>Set. 23</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10633">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Original</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Vigente</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77245">
                <a:tc>
                  <a:txBody>
                    <a:bodyPr/>
                    <a:lstStyle/>
                    <a:p>
                      <a:pPr marL="0" algn="l" defTabSz="457200" rtl="0" eaLnBrk="1" fontAlgn="ctr" latinLnBrk="0" hangingPunct="1"/>
                      <a:endParaRPr lang="es-CR" sz="1200" b="1" kern="1200">
                        <a:solidFill>
                          <a:schemeClr val="tx1"/>
                        </a:solidFill>
                        <a:latin typeface="+mn-lt"/>
                        <a:ea typeface="+mn-ea"/>
                        <a:cs typeface="+mn-cs"/>
                      </a:endParaRPr>
                    </a:p>
                    <a:p>
                      <a:pPr marL="0" algn="l" defTabSz="457200" rtl="0" eaLnBrk="1" fontAlgn="ctr" latinLnBrk="0" hangingPunct="1"/>
                      <a:endParaRPr lang="es-CR" sz="1200" b="1" kern="1200">
                        <a:solidFill>
                          <a:schemeClr val="tx1"/>
                        </a:solidFill>
                        <a:latin typeface="+mn-lt"/>
                        <a:ea typeface="+mn-ea"/>
                        <a:cs typeface="+mn-cs"/>
                      </a:endParaRPr>
                    </a:p>
                  </a:txBody>
                  <a:tcPr marL="0" marR="0" marT="0" marB="0" anchor="ctr">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s-CR" sz="1200" b="0" i="0" u="none" strike="noStrike">
                        <a:solidFill>
                          <a:schemeClr val="tx1"/>
                        </a:solidFill>
                        <a:effectLst/>
                        <a:latin typeface="+mn-lt"/>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ctr" defTabSz="457200" rtl="0" eaLnBrk="1" fontAlgn="ctr" latinLnBrk="0" hangingPunct="1"/>
                      <a:endParaRPr lang="es-CR" sz="1200" b="0" i="0" u="none" strike="noStrike" kern="1200">
                        <a:solidFill>
                          <a:schemeClr val="tx1"/>
                        </a:solidFill>
                        <a:effectLst/>
                        <a:highlight>
                          <a:srgbClr val="FFFF00"/>
                        </a:highlight>
                        <a:latin typeface="+mn-lt"/>
                        <a:ea typeface="+mn-ea"/>
                        <a:cs typeface="+mn-cs"/>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680261">
                <a:tc>
                  <a:txBody>
                    <a:bodyPr/>
                    <a:lstStyle/>
                    <a:p>
                      <a:pPr algn="l" fontAlgn="ctr"/>
                      <a:r>
                        <a:rPr lang="es-CR" sz="900" b="0" i="0" u="none" strike="noStrike" kern="1200">
                          <a:solidFill>
                            <a:schemeClr val="tx1"/>
                          </a:solidFill>
                          <a:effectLst/>
                          <a:latin typeface="HendersonSansW00-BasicLight" panose="02000505030000020004" pitchFamily="2" charset="0"/>
                          <a:ea typeface="+mn-ea"/>
                          <a:cs typeface="+mn-cs"/>
                        </a:rPr>
                        <a:t>Prog. de Agua Potable y Saneamiento</a:t>
                      </a:r>
                    </a:p>
                  </a:txBody>
                  <a:tcPr marL="0" marR="0" marT="0" marB="0" anchor="ctr">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b"/>
                      <a:r>
                        <a:rPr lang="es-CR" sz="900" b="0" i="0" u="none" strike="noStrike" kern="1200">
                          <a:solidFill>
                            <a:schemeClr val="tx1"/>
                          </a:solidFill>
                          <a:effectLst/>
                          <a:latin typeface="HendersonSansW00-BasicLight" panose="02000505030000020004" pitchFamily="2" charset="0"/>
                          <a:ea typeface="+mn-ea"/>
                          <a:cs typeface="+mn-cs"/>
                        </a:rPr>
                        <a:t>73,00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CR" sz="900" b="0" i="0" u="none" strike="noStrike" kern="1200">
                          <a:solidFill>
                            <a:schemeClr val="tx1"/>
                          </a:solidFill>
                          <a:effectLst/>
                          <a:latin typeface="HendersonSansW00-BasicLight" panose="02000505030000020004" pitchFamily="2" charset="0"/>
                          <a:ea typeface="+mn-ea"/>
                          <a:cs typeface="+mn-cs"/>
                        </a:rPr>
                        <a:t>96,35%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CR" sz="900" b="0" i="0" u="none" strike="noStrike" kern="1200">
                          <a:solidFill>
                            <a:schemeClr val="tx1"/>
                          </a:solidFill>
                          <a:effectLst/>
                          <a:latin typeface="HendersonSansW00-BasicLight" panose="02000505030000020004" pitchFamily="2" charset="0"/>
                          <a:ea typeface="+mn-ea"/>
                          <a:cs typeface="+mn-cs"/>
                        </a:rPr>
                        <a:t>96,63%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CR" sz="900" b="0" i="0" u="none" strike="noStrike" kern="1200">
                          <a:solidFill>
                            <a:schemeClr val="tx1"/>
                          </a:solidFill>
                          <a:effectLst/>
                          <a:latin typeface="HendersonSansW00-BasicLight" panose="02000505030000020004" pitchFamily="2" charset="0"/>
                          <a:ea typeface="+mn-ea"/>
                          <a:cs typeface="+mn-cs"/>
                        </a:rPr>
                        <a:t>12,02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CR" sz="900" b="0" i="0" u="none" strike="noStrike" kern="1200">
                          <a:solidFill>
                            <a:schemeClr val="tx1"/>
                          </a:solidFill>
                          <a:effectLst/>
                          <a:latin typeface="HendersonSansW00-BasicLight" panose="02000505030000020004" pitchFamily="2" charset="0"/>
                          <a:ea typeface="+mn-ea"/>
                          <a:cs typeface="+mn-cs"/>
                        </a:rPr>
                        <a:t>16,34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CR" sz="900" b="0" i="0" u="none" strike="noStrike" kern="1200">
                          <a:solidFill>
                            <a:schemeClr val="tx1"/>
                          </a:solidFill>
                          <a:effectLst/>
                          <a:latin typeface="HendersonSansW00-BasicLight" panose="02000505030000020004" pitchFamily="2" charset="0"/>
                          <a:ea typeface="+mn-ea"/>
                          <a:cs typeface="+mn-cs"/>
                        </a:rPr>
                        <a:t>26/09/2012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CR" sz="900" b="0" i="0" u="none" strike="noStrike" kern="1200">
                          <a:solidFill>
                            <a:schemeClr val="tx1"/>
                          </a:solidFill>
                          <a:effectLst/>
                          <a:latin typeface="HendersonSansW00-BasicLight" panose="02000505030000020004" pitchFamily="2" charset="0"/>
                          <a:ea typeface="+mn-ea"/>
                          <a:cs typeface="+mn-cs"/>
                        </a:rPr>
                        <a:t>24/09/2013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CR" sz="900" b="0" i="0" u="none" strike="noStrike" kern="1200">
                          <a:solidFill>
                            <a:schemeClr val="tx1"/>
                          </a:solidFill>
                          <a:effectLst/>
                          <a:latin typeface="HendersonSansW00-BasicLight" panose="02000505030000020004" pitchFamily="2" charset="0"/>
                          <a:ea typeface="+mn-ea"/>
                          <a:cs typeface="+mn-cs"/>
                        </a:rPr>
                        <a:t>24/07/2024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r>
                        <a:rPr lang="es-ES" sz="900" b="0" i="0" u="none" strike="noStrike" kern="1200">
                          <a:solidFill>
                            <a:schemeClr val="tx1"/>
                          </a:solidFill>
                          <a:effectLst/>
                          <a:latin typeface="HendersonSansW00-BasicLight" panose="02000505030000020004" pitchFamily="2" charset="0"/>
                          <a:ea typeface="+mn-ea"/>
                          <a:cs typeface="+mn-cs"/>
                        </a:rPr>
                        <a:t>2</a:t>
                      </a:r>
                      <a:endParaRPr lang="es-CR" sz="900" b="0" i="0" u="none" strike="noStrike" kern="1200">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l" fontAlgn="ctr"/>
                      <a:endParaRPr lang="es-CR" sz="1200" u="none" strike="noStrike">
                        <a:solidFill>
                          <a:schemeClr val="tx1"/>
                        </a:solidFill>
                        <a:effectLst/>
                        <a:latin typeface="+mn-lt"/>
                      </a:endParaRPr>
                    </a:p>
                  </a:txBody>
                  <a:tcPr marL="0" marR="0" marT="0" marB="0" anchor="ctr">
                    <a:lnL w="12700" cap="flat" cmpd="sng" algn="ctr">
                      <a:solidFill>
                        <a:srgbClr val="F8F8F8"/>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extLst>
                  <a:ext uri="{0D108BD9-81ED-4DB2-BD59-A6C34878D82A}">
                    <a16:rowId xmlns:a16="http://schemas.microsoft.com/office/drawing/2014/main" val="2589263884"/>
                  </a:ext>
                </a:extLst>
              </a:tr>
            </a:tbl>
          </a:graphicData>
        </a:graphic>
      </p:graphicFrame>
      <p:sp>
        <p:nvSpPr>
          <p:cNvPr id="14" name="10 Elipse">
            <a:extLst>
              <a:ext uri="{FF2B5EF4-FFF2-40B4-BE49-F238E27FC236}">
                <a16:creationId xmlns:a16="http://schemas.microsoft.com/office/drawing/2014/main" id="{53F8B1E2-E0B9-492F-9C4D-AFE7F1166913}"/>
              </a:ext>
            </a:extLst>
          </p:cNvPr>
          <p:cNvSpPr/>
          <p:nvPr/>
        </p:nvSpPr>
        <p:spPr>
          <a:xfrm>
            <a:off x="8545202" y="2936287"/>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id="{E5997F82-5BC8-4911-ECC6-BC62AC35236F}"/>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graphicFrame>
        <p:nvGraphicFramePr>
          <p:cNvPr id="8" name="3 Tabla">
            <a:extLst>
              <a:ext uri="{FF2B5EF4-FFF2-40B4-BE49-F238E27FC236}">
                <a16:creationId xmlns:a16="http://schemas.microsoft.com/office/drawing/2014/main" id="{7FC4875E-607C-4157-B6EE-4B9734FD812C}"/>
              </a:ext>
            </a:extLst>
          </p:cNvPr>
          <p:cNvGraphicFramePr>
            <a:graphicFrameLocks noGrp="1"/>
          </p:cNvGraphicFramePr>
          <p:nvPr>
            <p:extLst>
              <p:ext uri="{D42A27DB-BD31-4B8C-83A1-F6EECF244321}">
                <p14:modId xmlns:p14="http://schemas.microsoft.com/office/powerpoint/2010/main" val="2206822658"/>
              </p:ext>
            </p:extLst>
          </p:nvPr>
        </p:nvGraphicFramePr>
        <p:xfrm>
          <a:off x="168387" y="4045128"/>
          <a:ext cx="8816629" cy="1707390"/>
        </p:xfrm>
        <a:graphic>
          <a:graphicData uri="http://schemas.openxmlformats.org/drawingml/2006/table">
            <a:tbl>
              <a:tblPr>
                <a:tableStyleId>{3B4B98B0-60AC-42C2-AFA5-B58CD77FA1E5}</a:tableStyleId>
              </a:tblPr>
              <a:tblGrid>
                <a:gridCol w="1374373">
                  <a:extLst>
                    <a:ext uri="{9D8B030D-6E8A-4147-A177-3AD203B41FA5}">
                      <a16:colId xmlns:a16="http://schemas.microsoft.com/office/drawing/2014/main" val="20000"/>
                    </a:ext>
                  </a:extLst>
                </a:gridCol>
                <a:gridCol w="695070">
                  <a:extLst>
                    <a:ext uri="{9D8B030D-6E8A-4147-A177-3AD203B41FA5}">
                      <a16:colId xmlns:a16="http://schemas.microsoft.com/office/drawing/2014/main" val="20001"/>
                    </a:ext>
                  </a:extLst>
                </a:gridCol>
                <a:gridCol w="726364">
                  <a:extLst>
                    <a:ext uri="{9D8B030D-6E8A-4147-A177-3AD203B41FA5}">
                      <a16:colId xmlns:a16="http://schemas.microsoft.com/office/drawing/2014/main" val="20002"/>
                    </a:ext>
                  </a:extLst>
                </a:gridCol>
                <a:gridCol w="628862">
                  <a:extLst>
                    <a:ext uri="{9D8B030D-6E8A-4147-A177-3AD203B41FA5}">
                      <a16:colId xmlns:a16="http://schemas.microsoft.com/office/drawing/2014/main" val="20003"/>
                    </a:ext>
                  </a:extLst>
                </a:gridCol>
                <a:gridCol w="661509">
                  <a:extLst>
                    <a:ext uri="{9D8B030D-6E8A-4147-A177-3AD203B41FA5}">
                      <a16:colId xmlns:a16="http://schemas.microsoft.com/office/drawing/2014/main" val="20004"/>
                    </a:ext>
                  </a:extLst>
                </a:gridCol>
                <a:gridCol w="617778">
                  <a:extLst>
                    <a:ext uri="{9D8B030D-6E8A-4147-A177-3AD203B41FA5}">
                      <a16:colId xmlns:a16="http://schemas.microsoft.com/office/drawing/2014/main" val="20005"/>
                    </a:ext>
                  </a:extLst>
                </a:gridCol>
                <a:gridCol w="910327">
                  <a:extLst>
                    <a:ext uri="{9D8B030D-6E8A-4147-A177-3AD203B41FA5}">
                      <a16:colId xmlns:a16="http://schemas.microsoft.com/office/drawing/2014/main" val="20006"/>
                    </a:ext>
                  </a:extLst>
                </a:gridCol>
                <a:gridCol w="989540">
                  <a:extLst>
                    <a:ext uri="{9D8B030D-6E8A-4147-A177-3AD203B41FA5}">
                      <a16:colId xmlns:a16="http://schemas.microsoft.com/office/drawing/2014/main" val="20007"/>
                    </a:ext>
                  </a:extLst>
                </a:gridCol>
                <a:gridCol w="887119">
                  <a:extLst>
                    <a:ext uri="{9D8B030D-6E8A-4147-A177-3AD203B41FA5}">
                      <a16:colId xmlns:a16="http://schemas.microsoft.com/office/drawing/2014/main" val="20008"/>
                    </a:ext>
                  </a:extLst>
                </a:gridCol>
                <a:gridCol w="684735">
                  <a:extLst>
                    <a:ext uri="{9D8B030D-6E8A-4147-A177-3AD203B41FA5}">
                      <a16:colId xmlns:a16="http://schemas.microsoft.com/office/drawing/2014/main" val="20009"/>
                    </a:ext>
                  </a:extLst>
                </a:gridCol>
                <a:gridCol w="640952">
                  <a:extLst>
                    <a:ext uri="{9D8B030D-6E8A-4147-A177-3AD203B41FA5}">
                      <a16:colId xmlns:a16="http://schemas.microsoft.com/office/drawing/2014/main" val="20010"/>
                    </a:ext>
                  </a:extLst>
                </a:gridCol>
              </a:tblGrid>
              <a:tr h="43925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Programa / Proyecto</a:t>
                      </a: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Monto del Préstamo </a:t>
                      </a:r>
                      <a:r>
                        <a:rPr kumimoji="0" lang="es-CR" sz="900" b="1" u="none" strike="noStrike" kern="1200" cap="none" normalizeH="0" baseline="30000">
                          <a:ln>
                            <a:noFill/>
                          </a:ln>
                          <a:solidFill>
                            <a:schemeClr val="tx1"/>
                          </a:solidFill>
                          <a:effectLst/>
                          <a:latin typeface="HendersonSansW00-BasicLight" panose="02000505030000020004" pitchFamily="2" charset="0"/>
                          <a:ea typeface="+mn-ea"/>
                          <a:cs typeface="+mn-cs"/>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Avance financiero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Avance físico a Set.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Contrapartida </a:t>
                      </a:r>
                      <a:r>
                        <a:rPr kumimoji="0" lang="es-CR" sz="900" b="1" u="none" strike="noStrike" kern="1200" cap="none" normalizeH="0" baseline="30000">
                          <a:ln>
                            <a:noFill/>
                          </a:ln>
                          <a:solidFill>
                            <a:schemeClr val="tx1"/>
                          </a:solidFill>
                          <a:effectLst/>
                          <a:latin typeface="HendersonSansW00-BasicLight" panose="02000505030000020004" pitchFamily="2" charset="0"/>
                          <a:ea typeface="+mn-ea"/>
                          <a:cs typeface="+mn-cs"/>
                        </a:rPr>
                        <a:t>1/</a:t>
                      </a: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Fecha original de desembolsos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Fecha prórroga de desembolsos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Set. 2023</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10633">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Original</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Vigente</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77245">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9"/>
                  </a:ext>
                </a:extLst>
              </a:tr>
              <a:tr h="680261">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Programa de Saneamiento en Zonas Prioritarias </a:t>
                      </a:r>
                      <a:r>
                        <a:rPr lang="es-CR" sz="900" b="0" i="0" u="none" strike="noStrike" kern="1200" baseline="30000">
                          <a:solidFill>
                            <a:schemeClr val="tx1"/>
                          </a:solidFill>
                          <a:effectLst/>
                          <a:latin typeface="HendersonSansW00-BasicLight" panose="02000505030000020004" pitchFamily="2" charset="0"/>
                          <a:ea typeface="+mn-ea"/>
                          <a:cs typeface="+mn-cs"/>
                        </a:rPr>
                        <a:t>2/</a:t>
                      </a:r>
                    </a:p>
                  </a:txBody>
                  <a:tcPr marL="0" marR="0" marT="0" marB="0" anchor="ctr">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83,83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1,28%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22,35%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9,94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9,23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20/12/2018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30/06/2024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lvl="0" algn="ctr" defTabSz="457200" rtl="0" eaLnBrk="1" fontAlgn="ctr" latinLnBrk="0" hangingPunct="1">
                        <a:buNone/>
                      </a:pPr>
                      <a:r>
                        <a:rPr lang="es-ES" sz="900" b="0" i="0" u="none" strike="noStrike" kern="1200">
                          <a:solidFill>
                            <a:schemeClr val="tx1"/>
                          </a:solidFill>
                          <a:effectLst/>
                          <a:latin typeface="HendersonSansW00-BasicLight" panose="02000505030000020004" pitchFamily="2" charset="0"/>
                          <a:ea typeface="+mn-ea"/>
                          <a:cs typeface="+mn-cs"/>
                        </a:rPr>
                        <a:t>0</a:t>
                      </a:r>
                      <a:endParaRPr lang="en-US" sz="900" b="0" i="0" u="none" strike="noStrike" kern="1200">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l" defTabSz="457200" rtl="0" eaLnBrk="1" fontAlgn="ctr" latinLnBrk="0" hangingPunct="1"/>
                      <a:endParaRPr lang="es-CR" sz="800" b="0" i="0" u="none" strike="noStrike" kern="1200">
                        <a:solidFill>
                          <a:schemeClr val="tx1"/>
                        </a:solidFill>
                        <a:effectLst/>
                        <a:latin typeface="HendersonSansW00-BasicSmBd"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extLst>
                  <a:ext uri="{0D108BD9-81ED-4DB2-BD59-A6C34878D82A}">
                    <a16:rowId xmlns:a16="http://schemas.microsoft.com/office/drawing/2014/main" val="2589263884"/>
                  </a:ext>
                </a:extLst>
              </a:tr>
            </a:tbl>
          </a:graphicData>
        </a:graphic>
      </p:graphicFrame>
      <p:sp>
        <p:nvSpPr>
          <p:cNvPr id="9" name="CuadroTexto 8">
            <a:extLst>
              <a:ext uri="{FF2B5EF4-FFF2-40B4-BE49-F238E27FC236}">
                <a16:creationId xmlns:a16="http://schemas.microsoft.com/office/drawing/2014/main" id="{662B13DA-0554-46D7-FD85-3C39C120DEBB}"/>
              </a:ext>
            </a:extLst>
          </p:cNvPr>
          <p:cNvSpPr txBox="1"/>
          <p:nvPr/>
        </p:nvSpPr>
        <p:spPr>
          <a:xfrm>
            <a:off x="158980" y="1170083"/>
            <a:ext cx="2387575" cy="338554"/>
          </a:xfrm>
          <a:prstGeom prst="rect">
            <a:avLst/>
          </a:prstGeom>
          <a:noFill/>
        </p:spPr>
        <p:txBody>
          <a:bodyPr wrap="square" rtlCol="0">
            <a:spAutoFit/>
          </a:bodyPr>
          <a:lstStyle/>
          <a:p>
            <a:r>
              <a:rPr lang="es-CR" sz="1600" b="1">
                <a:solidFill>
                  <a:schemeClr val="tx2"/>
                </a:solidFill>
                <a:latin typeface="HendersonSansW00-BasicLight" panose="02000505030000020004" pitchFamily="2" charset="0"/>
                <a:cs typeface="Arial"/>
              </a:rPr>
              <a:t>BID</a:t>
            </a:r>
          </a:p>
        </p:txBody>
      </p:sp>
      <p:sp>
        <p:nvSpPr>
          <p:cNvPr id="10" name="CuadroTexto 9">
            <a:extLst>
              <a:ext uri="{FF2B5EF4-FFF2-40B4-BE49-F238E27FC236}">
                <a16:creationId xmlns:a16="http://schemas.microsoft.com/office/drawing/2014/main" id="{784BB7AB-715C-F530-9B27-8787F97CF965}"/>
              </a:ext>
            </a:extLst>
          </p:cNvPr>
          <p:cNvSpPr txBox="1"/>
          <p:nvPr/>
        </p:nvSpPr>
        <p:spPr>
          <a:xfrm>
            <a:off x="161715" y="3645681"/>
            <a:ext cx="2387575" cy="338554"/>
          </a:xfrm>
          <a:prstGeom prst="rect">
            <a:avLst/>
          </a:prstGeom>
          <a:noFill/>
        </p:spPr>
        <p:txBody>
          <a:bodyPr wrap="square" rtlCol="0">
            <a:spAutoFit/>
          </a:bodyPr>
          <a:lstStyle/>
          <a:p>
            <a:r>
              <a:rPr lang="es-CR" sz="1600" b="1">
                <a:solidFill>
                  <a:schemeClr val="tx2"/>
                </a:solidFill>
                <a:latin typeface="HendersonSansW00-BasicLight" panose="02000505030000020004" pitchFamily="2" charset="0"/>
                <a:cs typeface="Arial"/>
              </a:rPr>
              <a:t>KfW</a:t>
            </a:r>
          </a:p>
        </p:txBody>
      </p:sp>
      <p:sp>
        <p:nvSpPr>
          <p:cNvPr id="11" name="10 Elipse">
            <a:extLst>
              <a:ext uri="{FF2B5EF4-FFF2-40B4-BE49-F238E27FC236}">
                <a16:creationId xmlns:a16="http://schemas.microsoft.com/office/drawing/2014/main" id="{23139C97-96D6-5CA5-8637-D75A03143029}"/>
              </a:ext>
            </a:extLst>
          </p:cNvPr>
          <p:cNvSpPr/>
          <p:nvPr/>
        </p:nvSpPr>
        <p:spPr>
          <a:xfrm>
            <a:off x="8498165" y="5281835"/>
            <a:ext cx="287337" cy="28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4 CuadroTexto">
            <a:extLst>
              <a:ext uri="{FF2B5EF4-FFF2-40B4-BE49-F238E27FC236}">
                <a16:creationId xmlns:a16="http://schemas.microsoft.com/office/drawing/2014/main" id="{EDFBB2CD-C35E-6730-17F6-7A6D2BB819D0}"/>
              </a:ext>
            </a:extLst>
          </p:cNvPr>
          <p:cNvSpPr txBox="1"/>
          <p:nvPr/>
        </p:nvSpPr>
        <p:spPr>
          <a:xfrm>
            <a:off x="91701" y="5817800"/>
            <a:ext cx="8893315" cy="600164"/>
          </a:xfrm>
          <a:prstGeom prst="rect">
            <a:avLst/>
          </a:prstGeom>
          <a:noFill/>
        </p:spPr>
        <p:txBody>
          <a:bodyPr wrap="square" lIns="91440" tIns="45720" rIns="91440" bIns="45720" rtlCol="0" anchor="t">
            <a:spAutoFit/>
          </a:bodyPr>
          <a:lstStyle>
            <a:defPPr>
              <a:defRPr lang="es-C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s-CR" sz="800">
                <a:latin typeface="HendersonSansW00-BasicLight" panose="02000505030000020004" pitchFamily="2" charset="0"/>
              </a:rPr>
              <a:t>1/ En millones de dólares (USD</a:t>
            </a:r>
            <a:r>
              <a:rPr lang="es-CR" sz="900">
                <a:latin typeface="HendersonSansW00-BasicLight" panose="02000505030000020004" pitchFamily="2" charset="0"/>
              </a:rPr>
              <a:t>$</a:t>
            </a:r>
            <a:r>
              <a:rPr lang="es-CR" sz="800">
                <a:latin typeface="HendersonSansW00-BasicLight" panose="02000505030000020004" pitchFamily="2" charset="0"/>
              </a:rPr>
              <a:t>). En el caso del  P. Saneamiento en Zonas Prioritarias, el monto en moneda del préstamo es EUR 79.278.591,00, y el de la contrapartida es EUR 8.724.118,00 .</a:t>
            </a:r>
          </a:p>
          <a:p>
            <a:r>
              <a:rPr lang="es-CR" sz="800">
                <a:latin typeface="HendersonSansW00-BasicLight" panose="02000505030000020004" pitchFamily="2" charset="0"/>
              </a:rPr>
              <a:t>2/ El 18 de setiembre se notificó al KfW el Oficio MH-DM-OF-1445-2023, según el cual se notificó renuncia a los fondos aún no solicitados para desembolso.</a:t>
            </a:r>
            <a:endParaRPr lang="es-CR" sz="1000"/>
          </a:p>
        </p:txBody>
      </p:sp>
    </p:spTree>
    <p:extLst>
      <p:ext uri="{BB962C8B-B14F-4D97-AF65-F5344CB8AC3E}">
        <p14:creationId xmlns:p14="http://schemas.microsoft.com/office/powerpoint/2010/main" val="404084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483A69-4A5E-EB94-9B61-A2E9C3737352}"/>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467544" y="285181"/>
            <a:ext cx="7985347" cy="1077218"/>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ltLang="es-CR"/>
              <a:t>Programa Abastecimiento del Área Metropolitana de San José, Acueductos Urbanos y Alcantarillado Sanitario de Puerto Viejo de Limón</a:t>
            </a:r>
            <a:r>
              <a:rPr lang="es-CR"/>
              <a:t>, BCIE 1725</a:t>
            </a:r>
            <a:r>
              <a:rPr lang="es-CR" altLang="es-CR"/>
              <a:t>1/   </a:t>
            </a:r>
            <a:endParaRPr lang="es-CR"/>
          </a:p>
          <a:p>
            <a:endParaRPr lang="es-CR" altLang="es-CR"/>
          </a:p>
        </p:txBody>
      </p:sp>
      <p:sp>
        <p:nvSpPr>
          <p:cNvPr id="6" name="7 CuadroTexto">
            <a:extLst>
              <a:ext uri="{FF2B5EF4-FFF2-40B4-BE49-F238E27FC236}">
                <a16:creationId xmlns:a16="http://schemas.microsoft.com/office/drawing/2014/main" id="{79E48D24-4F04-455C-A5E7-D00C34D920A0}"/>
              </a:ext>
            </a:extLst>
          </p:cNvPr>
          <p:cNvSpPr txBox="1"/>
          <p:nvPr/>
        </p:nvSpPr>
        <p:spPr>
          <a:xfrm>
            <a:off x="126239" y="1068235"/>
            <a:ext cx="8891522" cy="5501506"/>
          </a:xfrm>
          <a:prstGeom prst="rect">
            <a:avLst/>
          </a:prstGeom>
          <a:noFill/>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s-CR" sz="1600" b="1">
              <a:solidFill>
                <a:schemeClr val="tx2"/>
              </a:solidFill>
              <a:latin typeface="HendersonSansW00-BasicSmBd" panose="02000505030000020004" pitchFamily="2"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Avances:</a:t>
            </a:r>
            <a:endParaRPr kumimoji="0" lang="es-CR" sz="1050" b="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endParaRPr>
          </a:p>
          <a:p>
            <a:pPr marL="285750" marR="0" lvl="0" indent="-285750" algn="just" defTabSz="914400" rtl="0" eaLnBrk="1" fontAlgn="base" latinLnBrk="0" hangingPunct="1">
              <a:lnSpc>
                <a:spcPct val="100000"/>
              </a:lnSpc>
              <a:spcBef>
                <a:spcPct val="0"/>
              </a:spcBef>
              <a:spcAft>
                <a:spcPct val="0"/>
              </a:spcAft>
              <a:buClrTx/>
              <a:buSzTx/>
              <a:buFont typeface="Arial,Sans-Serif"/>
              <a:buChar char="•"/>
              <a:tabLst/>
              <a:defRPr/>
            </a:pPr>
            <a:r>
              <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Construcción de tubería de impulsión alcanzó 85,00%, en el Acueducto de Ciudad Neilly, Canoas, Laurel y Vereh.</a:t>
            </a:r>
          </a:p>
          <a:p>
            <a:pPr marL="285750" marR="0" lvl="0" indent="-285750" algn="just" defTabSz="914400" rtl="0" eaLnBrk="1" fontAlgn="base" latinLnBrk="0" hangingPunct="1">
              <a:lnSpc>
                <a:spcPct val="100000"/>
              </a:lnSpc>
              <a:spcBef>
                <a:spcPct val="0"/>
              </a:spcBef>
              <a:spcAft>
                <a:spcPct val="0"/>
              </a:spcAft>
              <a:buClrTx/>
              <a:buSzTx/>
              <a:buFont typeface="Arial,Sans-Serif"/>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Estudios de factibilidad y diseños de 8 proyectos, alcanzó 90% en estudio de campo, 100% en planeamiento conceptual y avances sustanciales en el diseño de cada proyecto.</a:t>
            </a:r>
          </a:p>
          <a:p>
            <a:pPr marL="285750" lvl="0" indent="-285750" algn="just">
              <a:buFont typeface="Arial,Sans-Serif"/>
              <a:buChar char="•"/>
              <a:defRPr/>
            </a:pPr>
            <a:r>
              <a:rPr lang="es-CR" sz="1050">
                <a:solidFill>
                  <a:schemeClr val="tx1">
                    <a:lumMod val="65000"/>
                    <a:lumOff val="35000"/>
                  </a:schemeClr>
                </a:solidFill>
                <a:latin typeface="HendersonSansW00-BasicLight" panose="02000505030000020004" pitchFamily="2" charset="0"/>
                <a:ea typeface="Calibri"/>
                <a:cs typeface="Calibri"/>
              </a:rPr>
              <a:t>Factibilidad preliminar del </a:t>
            </a:r>
            <a:r>
              <a:rPr kumimoji="0" lang="es-CR" sz="1050" b="0" i="0" u="none" strike="noStrike" kern="1200" cap="none" spc="0" normalizeH="0" noProof="0">
                <a:ln>
                  <a:noFill/>
                </a:ln>
                <a:solidFill>
                  <a:schemeClr val="tx1">
                    <a:lumMod val="65000"/>
                    <a:lumOff val="35000"/>
                  </a:schemeClr>
                </a:solidFill>
                <a:effectLst/>
                <a:uLnTx/>
                <a:uFillTx/>
                <a:latin typeface="HendersonSansW00-BasicLight" panose="02000505030000020004" pitchFamily="2" charset="0"/>
                <a:ea typeface="Calibri"/>
                <a:cs typeface="Calibri"/>
              </a:rPr>
              <a:t>Diseño de Quinta Etapa de Ampliación del Acueducto Metropolitano, fue </a:t>
            </a:r>
            <a:r>
              <a:rPr lang="es-CR" sz="1050">
                <a:solidFill>
                  <a:schemeClr val="tx1">
                    <a:lumMod val="65000"/>
                    <a:lumOff val="35000"/>
                  </a:schemeClr>
                </a:solidFill>
                <a:latin typeface="HendersonSansW00-BasicLight" panose="02000505030000020004" pitchFamily="2" charset="0"/>
                <a:ea typeface="Calibri"/>
                <a:cs typeface="Calibri"/>
              </a:rPr>
              <a:t>enviado a MIDEPLAN nuevamente en setiembre, </a:t>
            </a:r>
            <a:r>
              <a:rPr kumimoji="0" lang="es-CR" sz="1050" b="0" i="0" u="none" strike="noStrike" kern="1200" cap="none" spc="0" normalizeH="0" noProof="0">
                <a:ln>
                  <a:noFill/>
                </a:ln>
                <a:solidFill>
                  <a:schemeClr val="tx1">
                    <a:lumMod val="65000"/>
                    <a:lumOff val="35000"/>
                  </a:schemeClr>
                </a:solidFill>
                <a:effectLst/>
                <a:uLnTx/>
                <a:uFillTx/>
                <a:latin typeface="HendersonSansW00-BasicLight" panose="02000505030000020004" pitchFamily="2" charset="0"/>
                <a:ea typeface="Calibri"/>
                <a:cs typeface="Calibri"/>
              </a:rPr>
              <a:t>siendo atendidas ya las observaciones realizadas en agosto.</a:t>
            </a:r>
            <a:endPar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050" b="1"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s-CR" sz="1050" b="1">
                <a:solidFill>
                  <a:schemeClr val="tx1">
                    <a:lumMod val="65000"/>
                    <a:lumOff val="35000"/>
                  </a:schemeClr>
                </a:solidFill>
                <a:latin typeface="HendersonSansW00-BasicLight" panose="02000505030000020004" pitchFamily="2" charset="0"/>
                <a:ea typeface="Calibri"/>
                <a:cs typeface="Calibri"/>
              </a:rPr>
              <a:t>Problemas:</a:t>
            </a:r>
            <a:endParaRPr lang="es-ES" sz="1050" b="1">
              <a:solidFill>
                <a:schemeClr val="tx1">
                  <a:lumMod val="65000"/>
                  <a:lumOff val="35000"/>
                </a:schemeClr>
              </a:solidFill>
              <a:latin typeface="HendersonSansW00-BasicLight" panose="02000505030000020004" pitchFamily="2" charset="0"/>
              <a:ea typeface="Calibri"/>
              <a:cs typeface="Calibri"/>
            </a:endParaRPr>
          </a:p>
          <a:p>
            <a:pPr marL="285750" marR="0" lvl="0" indent="-285750" algn="just" defTabSz="914400" rtl="0" eaLnBrk="1" fontAlgn="base" latinLnBrk="0" hangingPunct="1">
              <a:lnSpc>
                <a:spcPct val="100000"/>
              </a:lnSpc>
              <a:spcBef>
                <a:spcPct val="0"/>
              </a:spcBef>
              <a:spcAft>
                <a:spcPct val="0"/>
              </a:spcAft>
              <a:buClrTx/>
              <a:buSzTx/>
              <a:buFont typeface="Arial"/>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Gran cantidad de inconvenientes en la ejecución contractual de sus licitaciones (Ej. Alcantarillado Sanitario de Puerto Viejo y Sistema de Abastecimiento de Ciudad Cortés).</a:t>
            </a:r>
          </a:p>
          <a:p>
            <a:pPr marL="285750" lvl="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Falta de conocimiento del mercado, lo cual induce a carteles que no responden a realidad del mismo y contrataciones infructuosas (Ej., concurso para el sistema de tratamiento de lodos de Planta de Mira Flores).</a:t>
            </a:r>
          </a:p>
          <a:p>
            <a:pPr marL="28575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Concentración de comunicaciones/decisiones en una única persona de la UE AyA/BCIE, con consecuente efecto en rendimiento del Programa. </a:t>
            </a:r>
          </a:p>
          <a:p>
            <a:pPr marL="285750" marR="0" lvl="0" indent="-285750" algn="just" defTabSz="914400" rtl="0" eaLnBrk="1" fontAlgn="base" latinLnBrk="0" hangingPunct="1">
              <a:lnSpc>
                <a:spcPct val="100000"/>
              </a:lnSpc>
              <a:spcBef>
                <a:spcPct val="0"/>
              </a:spcBef>
              <a:spcAft>
                <a:spcPct val="0"/>
              </a:spcAft>
              <a:buClrTx/>
              <a:buSzTx/>
              <a:buFont typeface="Arial"/>
              <a:buChar char="•"/>
              <a:tabLst/>
              <a:defRPr/>
            </a:pPr>
            <a:endParaRPr kumimoji="0" lang="es-CR" sz="1050" b="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algn="just">
              <a:defRPr/>
            </a:pPr>
            <a:r>
              <a:rPr lang="es-CR" sz="1050" b="1">
                <a:solidFill>
                  <a:schemeClr val="tx1">
                    <a:lumMod val="65000"/>
                    <a:lumOff val="35000"/>
                  </a:schemeClr>
                </a:solidFill>
                <a:latin typeface="HendersonSansW00-BasicLight" panose="02000505030000020004" pitchFamily="2" charset="0"/>
                <a:ea typeface="Calibri"/>
                <a:cs typeface="Calibri"/>
              </a:rPr>
              <a:t>Acciones tomadas:</a:t>
            </a:r>
          </a:p>
          <a:p>
            <a:pPr marL="28575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Ambos proyectos fueron recibidos bajo protesta. Tras coordinaciones/retención de último pago, Contratistas avanzan con detalles pendientes (proceso finalizó exitosamente en C. Cortés y continúa en Pto. Viejo).</a:t>
            </a:r>
          </a:p>
          <a:p>
            <a:pPr marL="28575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Se inició revisión y ajuste del pliego de condiciones y trámites orientados a realizar contratación de lechos de secado de Planta de Mira Flores por 2</a:t>
            </a:r>
            <a:r>
              <a:rPr lang="es-CR" sz="1050" baseline="30000">
                <a:solidFill>
                  <a:schemeClr val="tx1">
                    <a:lumMod val="65000"/>
                    <a:lumOff val="35000"/>
                  </a:schemeClr>
                </a:solidFill>
                <a:latin typeface="HendersonSansW00-BasicLight" panose="02000505030000020004" pitchFamily="2" charset="0"/>
                <a:ea typeface="Calibri"/>
                <a:cs typeface="Calibri"/>
              </a:rPr>
              <a:t>da</a:t>
            </a:r>
            <a:r>
              <a:rPr lang="es-CR" sz="1050">
                <a:solidFill>
                  <a:schemeClr val="tx1">
                    <a:lumMod val="65000"/>
                    <a:lumOff val="35000"/>
                  </a:schemeClr>
                </a:solidFill>
                <a:latin typeface="HendersonSansW00-BasicLight" panose="02000505030000020004" pitchFamily="2" charset="0"/>
                <a:ea typeface="Calibri"/>
                <a:cs typeface="Calibri"/>
              </a:rPr>
              <a:t> vez, debido a la declaratoria de infructuosa del primer concurso.</a:t>
            </a:r>
          </a:p>
          <a:p>
            <a:pPr marL="28575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Nuevo Liderazgo de UE ordenó revisión financiera-contable desde 2008 hasta la fecha, para garantizar precisión de la información.</a:t>
            </a:r>
          </a:p>
          <a:p>
            <a:pPr marL="285750" indent="-285750" algn="just">
              <a:buFont typeface="Arial"/>
              <a:buChar char="•"/>
              <a:defRPr/>
            </a:pPr>
            <a:endParaRPr lang="es-CR" sz="1000">
              <a:solidFill>
                <a:prstClr val="black"/>
              </a:solidFill>
              <a:highlight>
                <a:srgbClr val="FFFF00"/>
              </a:highlight>
              <a:latin typeface="HendersonSansW00-BasicLight" panose="02000505030000020004" pitchFamily="2" charset="0"/>
              <a:ea typeface="Calibri"/>
              <a:cs typeface="Calibri"/>
            </a:endParaRPr>
          </a:p>
          <a:p>
            <a:pPr algn="just">
              <a:defRPr/>
            </a:pPr>
            <a:endParaRPr lang="es-ES" sz="1000" b="1" i="1">
              <a:solidFill>
                <a:prstClr val="black"/>
              </a:solidFill>
              <a:latin typeface="HendersonSansW00-BasicBold" panose="02000505030000020004" pitchFamily="2" charset="0"/>
              <a:ea typeface="Calibri"/>
              <a:cs typeface="Calibri"/>
            </a:endParaRPr>
          </a:p>
          <a:p>
            <a:pPr marL="285750" marR="0" lvl="0" indent="-285750" algn="just" defTabSz="914400" rtl="0" eaLnBrk="1" fontAlgn="base" latinLnBrk="0" hangingPunct="1">
              <a:lnSpc>
                <a:spcPct val="100000"/>
              </a:lnSpc>
              <a:spcBef>
                <a:spcPct val="0"/>
              </a:spcBef>
              <a:spcAft>
                <a:spcPct val="0"/>
              </a:spcAft>
              <a:buClrTx/>
              <a:buSzTx/>
              <a:buFont typeface="Arial"/>
              <a:buChar char="•"/>
              <a:tabLst/>
              <a:defRPr/>
            </a:pPr>
            <a:endParaRPr kumimoji="0" lang="es-CR" sz="1300" b="0" i="0" u="none" strike="noStrike" kern="1200" cap="none" spc="0" normalizeH="0" baseline="0" noProof="0">
              <a:ln>
                <a:noFill/>
              </a:ln>
              <a:solidFill>
                <a:prstClr val="black"/>
              </a:solidFill>
              <a:effectLst/>
              <a:uLnTx/>
              <a:uFillTx/>
              <a:latin typeface="Calibri"/>
              <a:ea typeface="Calibri"/>
              <a:cs typeface="Calibri"/>
            </a:endParaRPr>
          </a:p>
          <a:p>
            <a:pPr marR="0" lvl="0" defTabSz="914400" eaLnBrk="1" latinLnBrk="0" hangingPunct="1">
              <a:lnSpc>
                <a:spcPct val="100000"/>
              </a:lnSpc>
              <a:buClrTx/>
              <a:buSzTx/>
              <a:tabLst/>
              <a:defRPr/>
            </a:pPr>
            <a:r>
              <a:rPr lang="es-CR" sz="900">
                <a:latin typeface="HendersonSansW00-BasicLight" panose="02000505030000020004" pitchFamily="2" charset="0"/>
              </a:rPr>
              <a:t>1/ Del Crédito se rescindieron US$4,05 millones. </a:t>
            </a:r>
          </a:p>
        </p:txBody>
      </p:sp>
      <p:sp>
        <p:nvSpPr>
          <p:cNvPr id="7" name="CuadroTexto 6">
            <a:extLst>
              <a:ext uri="{FF2B5EF4-FFF2-40B4-BE49-F238E27FC236}">
                <a16:creationId xmlns:a16="http://schemas.microsoft.com/office/drawing/2014/main" id="{F1ED3FC1-4667-31FE-B883-1E9FE8793A99}"/>
              </a:ext>
            </a:extLst>
          </p:cNvPr>
          <p:cNvSpPr txBox="1"/>
          <p:nvPr/>
        </p:nvSpPr>
        <p:spPr>
          <a:xfrm>
            <a:off x="353389" y="660567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graphicFrame>
        <p:nvGraphicFramePr>
          <p:cNvPr id="2" name="Tabla 6">
            <a:extLst>
              <a:ext uri="{FF2B5EF4-FFF2-40B4-BE49-F238E27FC236}">
                <a16:creationId xmlns:a16="http://schemas.microsoft.com/office/drawing/2014/main" id="{253360A7-3B1B-E111-C156-902CABC1229E}"/>
              </a:ext>
            </a:extLst>
          </p:cNvPr>
          <p:cNvGraphicFramePr>
            <a:graphicFrameLocks noGrp="1"/>
          </p:cNvGraphicFramePr>
          <p:nvPr>
            <p:extLst>
              <p:ext uri="{D42A27DB-BD31-4B8C-83A1-F6EECF244321}">
                <p14:modId xmlns:p14="http://schemas.microsoft.com/office/powerpoint/2010/main" val="3752154283"/>
              </p:ext>
            </p:extLst>
          </p:nvPr>
        </p:nvGraphicFramePr>
        <p:xfrm>
          <a:off x="1524000" y="1216145"/>
          <a:ext cx="6096000" cy="767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000">
                          <a:latin typeface="HendersonSansW00-BasicLight" panose="02000505030000020004" pitchFamily="2" charset="0"/>
                        </a:rPr>
                        <a:t>Avance físico</a:t>
                      </a:r>
                    </a:p>
                  </a:txBody>
                  <a:tcPr/>
                </a:tc>
                <a:tc>
                  <a:txBody>
                    <a:bodyPr/>
                    <a:lstStyle/>
                    <a:p>
                      <a:pPr algn="ctr"/>
                      <a:r>
                        <a:rPr lang="es-CR" sz="1000">
                          <a:latin typeface="HendersonSansW00-BasicLight" panose="02000505030000020004" pitchFamily="2" charset="0"/>
                        </a:rPr>
                        <a:t>Avance financiero</a:t>
                      </a:r>
                    </a:p>
                  </a:txBody>
                  <a:tcPr/>
                </a:tc>
                <a:tc>
                  <a:txBody>
                    <a:bodyPr/>
                    <a:lstStyle/>
                    <a:p>
                      <a:pPr algn="ctr"/>
                      <a:r>
                        <a:rPr lang="es-CR" sz="1000">
                          <a:latin typeface="HendersonSansW00-BasicLight" panose="02000505030000020004" pitchFamily="2" charset="0"/>
                        </a:rPr>
                        <a:t>Pago de comisiones de compromiso</a:t>
                      </a:r>
                    </a:p>
                  </a:txBody>
                  <a:tcPr/>
                </a:tc>
                <a:extLst>
                  <a:ext uri="{0D108BD9-81ED-4DB2-BD59-A6C34878D82A}">
                    <a16:rowId xmlns:a16="http://schemas.microsoft.com/office/drawing/2014/main" val="840912873"/>
                  </a:ext>
                </a:extLst>
              </a:tr>
              <a:tr h="370840">
                <a:tc>
                  <a:txBody>
                    <a:bodyPr/>
                    <a:lstStyle/>
                    <a:p>
                      <a:pPr algn="ctr"/>
                      <a:r>
                        <a:rPr lang="es-CR" sz="1000">
                          <a:latin typeface="HendersonSansW00-BasicLight" panose="02000505030000020004" pitchFamily="2" charset="0"/>
                        </a:rPr>
                        <a:t>95,10%</a:t>
                      </a:r>
                    </a:p>
                  </a:txBody>
                  <a:tcPr anchor="ctr"/>
                </a:tc>
                <a:tc>
                  <a:txBody>
                    <a:bodyPr/>
                    <a:lstStyle/>
                    <a:p>
                      <a:pPr algn="ctr"/>
                      <a:r>
                        <a:rPr lang="es-CR" sz="1000">
                          <a:latin typeface="HendersonSansW00-BasicLight" panose="02000505030000020004" pitchFamily="2" charset="0"/>
                        </a:rPr>
                        <a:t>100,00%</a:t>
                      </a:r>
                    </a:p>
                  </a:txBody>
                  <a:tcPr anchor="ctr"/>
                </a:tc>
                <a:tc>
                  <a:txBody>
                    <a:bodyPr/>
                    <a:lstStyle/>
                    <a:p>
                      <a:pPr algn="ctr"/>
                      <a:r>
                        <a:rPr lang="es-CR" sz="1000">
                          <a:latin typeface="HendersonSansW00-BasicLight" panose="02000505030000020004" pitchFamily="2" charset="0"/>
                        </a:rPr>
                        <a:t>US$ 2.825.444,28</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254977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C6BE22F-0163-B61F-6E9E-78EF4A086CFE}"/>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648643" y="106777"/>
            <a:ext cx="7846000" cy="584775"/>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ltLang="es-CR"/>
              <a:t>Programa de Agua y Saneamiento de Zonas Costeras, Gestión de la Calidad y Eficiencia del Servicio </a:t>
            </a:r>
            <a:r>
              <a:rPr lang="es-ES" altLang="es-CR"/>
              <a:t>(PAACC)</a:t>
            </a:r>
            <a:endParaRPr lang="es-ES"/>
          </a:p>
        </p:txBody>
      </p:sp>
      <p:sp>
        <p:nvSpPr>
          <p:cNvPr id="5" name="7 CuadroTexto">
            <a:extLst>
              <a:ext uri="{FF2B5EF4-FFF2-40B4-BE49-F238E27FC236}">
                <a16:creationId xmlns:a16="http://schemas.microsoft.com/office/drawing/2014/main" id="{216A502E-C73F-611A-266D-025D849F4D5C}"/>
              </a:ext>
            </a:extLst>
          </p:cNvPr>
          <p:cNvSpPr txBox="1"/>
          <p:nvPr/>
        </p:nvSpPr>
        <p:spPr>
          <a:xfrm>
            <a:off x="135776" y="1603744"/>
            <a:ext cx="8871735" cy="4778231"/>
          </a:xfrm>
          <a:prstGeom prst="rect">
            <a:avLst/>
          </a:prstGeom>
          <a:solidFill>
            <a:schemeClr val="bg1"/>
          </a:solidFill>
        </p:spPr>
        <p:txBody>
          <a:bodyPr wrap="square" lIns="91440" tIns="45720" rIns="91440" bIns="45720" anchor="t">
            <a:spAutoFit/>
          </a:bodyPr>
          <a:lstStyle/>
          <a:p>
            <a:pPr marL="0" marR="0" lvl="0" indent="0" algn="just" defTabSz="914400" eaLnBrk="1" latinLnBrk="0" hangingPunct="1">
              <a:lnSpc>
                <a:spcPct val="100000"/>
              </a:lnSpc>
              <a:buClrTx/>
              <a:buSzTx/>
              <a:buFontTx/>
              <a:buNone/>
              <a:tabLst/>
              <a:defRPr/>
            </a:pPr>
            <a:r>
              <a:rPr lang="es-CR" sz="1050" b="1">
                <a:solidFill>
                  <a:schemeClr val="tx1">
                    <a:lumMod val="65000"/>
                    <a:lumOff val="35000"/>
                  </a:schemeClr>
                </a:solidFill>
                <a:latin typeface="HendersonSansW00-BasicLight" panose="02000505030000020004" pitchFamily="2" charset="0"/>
                <a:ea typeface="Calibri"/>
                <a:cs typeface="Calibri"/>
              </a:rPr>
              <a:t>Avances</a:t>
            </a:r>
            <a:r>
              <a:rPr lang="es-CR" sz="1050" b="1" i="1">
                <a:solidFill>
                  <a:schemeClr val="tx1">
                    <a:lumMod val="65000"/>
                    <a:lumOff val="35000"/>
                  </a:schemeClr>
                </a:solidFill>
                <a:latin typeface="HendersonSansW00-BasicLight" panose="02000505030000020004" pitchFamily="2" charset="0"/>
                <a:ea typeface="Calibri"/>
                <a:cs typeface="Calibri"/>
              </a:rPr>
              <a:t>: </a:t>
            </a:r>
            <a:r>
              <a:rPr lang="es-CR" sz="1050" b="1">
                <a:solidFill>
                  <a:schemeClr val="tx1">
                    <a:lumMod val="65000"/>
                    <a:lumOff val="35000"/>
                  </a:schemeClr>
                </a:solidFill>
                <a:latin typeface="HendersonSansW00-BasicSmBd"/>
                <a:ea typeface="Calibri"/>
                <a:cs typeface="Calibri"/>
              </a:rPr>
              <a:t> </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Los seis proyectos sustanciales del Programa presentan un avance físico inferior al 25%. Las dos obras que presentaron mayor avance en el trimestre son:</a:t>
            </a:r>
          </a:p>
          <a:p>
            <a:pPr marL="0" marR="0" lvl="0" indent="0" algn="just" defTabSz="914400" eaLnBrk="1" latinLnBrk="0" hangingPunct="1">
              <a:lnSpc>
                <a:spcPct val="100000"/>
              </a:lnSpc>
              <a:buClrTx/>
              <a:buSzTx/>
              <a:buFontTx/>
              <a:buNone/>
              <a:tabLst/>
              <a:defRPr/>
            </a:pPr>
            <a:endParaRPr lang="es-CR" sz="1050">
              <a:solidFill>
                <a:schemeClr val="tx1">
                  <a:lumMod val="65000"/>
                  <a:lumOff val="35000"/>
                </a:schemeClr>
              </a:solidFill>
              <a:latin typeface="HendersonSansW00-BasicLight" panose="02000505030000020004" pitchFamily="2" charset="0"/>
              <a:ea typeface="Calibri"/>
              <a:cs typeface="Calibri"/>
            </a:endParaRPr>
          </a:p>
          <a:p>
            <a:pPr marL="0" marR="0" lvl="0" indent="0" algn="just" defTabSz="914400" eaLnBrk="1" latinLnBrk="0" hangingPunct="1">
              <a:lnSpc>
                <a:spcPct val="100000"/>
              </a:lnSpc>
              <a:buClrTx/>
              <a:buSzTx/>
              <a:buFontTx/>
              <a:buNone/>
              <a:tabLst/>
              <a:defRPr/>
            </a:pPr>
            <a:r>
              <a:rPr lang="es-CR" sz="1050" u="sng">
                <a:solidFill>
                  <a:schemeClr val="tx1">
                    <a:lumMod val="65000"/>
                    <a:lumOff val="35000"/>
                  </a:schemeClr>
                </a:solidFill>
                <a:latin typeface="HendersonSansW00-BasicLight" panose="02000505030000020004" pitchFamily="2" charset="0"/>
                <a:cs typeface="Calibri"/>
              </a:rPr>
              <a:t>Mejoras al acueducto de Guácimo: </a:t>
            </a:r>
            <a:endParaRPr lang="es-CR" sz="1050" u="sng">
              <a:solidFill>
                <a:schemeClr val="tx1">
                  <a:lumMod val="65000"/>
                  <a:lumOff val="35000"/>
                </a:schemeClr>
              </a:solidFill>
              <a:latin typeface="HendersonSansW00-BasicLight" panose="02000505030000020004" pitchFamily="2" charset="0"/>
              <a:ea typeface="Calibri"/>
              <a:cs typeface="Calibri"/>
            </a:endParaRP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Avances en pruebas físicas-químicas y microbiólogas para nuevas fuentes de producción.</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Ejecución de los trabajos de Rescate Arqueológico en el sitio del Tanque La Guaira.  </a:t>
            </a:r>
          </a:p>
          <a:p>
            <a:pPr marL="171450" marR="0" lvl="0" indent="-171450" algn="just" defTabSz="914400" eaLnBrk="1" latinLnBrk="0" hangingPunct="1">
              <a:lnSpc>
                <a:spcPct val="100000"/>
              </a:lnSpc>
              <a:buClrTx/>
              <a:buSzTx/>
              <a:buFont typeface="Arial" panose="020B0604020202020204" pitchFamily="34" charset="0"/>
              <a:buChar char="•"/>
              <a:tabLst/>
              <a:defRPr/>
            </a:pPr>
            <a:endParaRPr lang="es-CR" sz="1050">
              <a:solidFill>
                <a:schemeClr val="tx1">
                  <a:lumMod val="65000"/>
                  <a:lumOff val="35000"/>
                </a:schemeClr>
              </a:solidFill>
              <a:latin typeface="HendersonSansW00-BasicLight"/>
              <a:cs typeface="Arial"/>
            </a:endParaRPr>
          </a:p>
          <a:p>
            <a:pPr marL="0" marR="0" lvl="0" indent="0" algn="just" defTabSz="914400" eaLnBrk="1" latinLnBrk="0" hangingPunct="1">
              <a:lnSpc>
                <a:spcPct val="100000"/>
              </a:lnSpc>
              <a:buClrTx/>
              <a:buSzTx/>
              <a:buFontTx/>
              <a:buNone/>
              <a:tabLst/>
              <a:defRPr/>
            </a:pPr>
            <a:r>
              <a:rPr lang="es-CR" sz="1050" u="sng">
                <a:solidFill>
                  <a:schemeClr val="tx1">
                    <a:lumMod val="65000"/>
                    <a:lumOff val="35000"/>
                  </a:schemeClr>
                </a:solidFill>
                <a:latin typeface="HendersonSansW00-BasicLight" panose="02000505030000020004" pitchFamily="2" charset="0"/>
                <a:cs typeface="Calibri"/>
              </a:rPr>
              <a:t>Mejoras al sistema de abastecimiento de agua potable de Limón:</a:t>
            </a:r>
            <a:r>
              <a:rPr lang="es-CR" sz="1050">
                <a:solidFill>
                  <a:schemeClr val="tx1">
                    <a:lumMod val="65000"/>
                    <a:lumOff val="35000"/>
                  </a:schemeClr>
                </a:solidFill>
                <a:latin typeface="HendersonSansW00-BasicLight" panose="02000505030000020004" pitchFamily="2" charset="0"/>
                <a:cs typeface="Calibri"/>
              </a:rPr>
              <a:t> </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En Limón Tanques y Redes, se avanzó en la factibilidad y los diseños preliminares, se iniciaron estudios geotécnicos y se continúa la comunicación con la UTP para la sustitución de pozos y limpieza en el Campo de Pozos de La Bomba.</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En Limón Producción, se concluyó el proceso de licitación para estudios geotécnicos y se aprobaron los estudios complementarios pendientes.</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En la construcción de la línea Búfalo, se está a la espera de la No Objeción por parte del KFW y del BCIE para la publicación en SICOP de este proyecto.</a:t>
            </a:r>
          </a:p>
          <a:p>
            <a:pPr marL="285750" marR="0" lvl="0" indent="-285750" algn="just" defTabSz="914400" eaLnBrk="1" latinLnBrk="0" hangingPunct="1">
              <a:lnSpc>
                <a:spcPct val="100000"/>
              </a:lnSpc>
              <a:buClrTx/>
              <a:buSzTx/>
              <a:buFont typeface="Arial,Sans-Serif"/>
              <a:buChar char="•"/>
              <a:tabLst/>
              <a:defRPr/>
            </a:pPr>
            <a:endParaRPr lang="es-CR" sz="1050" b="1">
              <a:solidFill>
                <a:schemeClr val="tx1">
                  <a:lumMod val="65000"/>
                  <a:lumOff val="35000"/>
                </a:schemeClr>
              </a:solidFill>
              <a:latin typeface="HendersonSansW00-BasicSmBd"/>
              <a:ea typeface="Calibri"/>
              <a:cs typeface="Calibri"/>
            </a:endParaRPr>
          </a:p>
          <a:p>
            <a:pPr marL="0" marR="0" lvl="0" indent="0" algn="just" defTabSz="914400" eaLnBrk="1" latinLnBrk="0" hangingPunct="1">
              <a:lnSpc>
                <a:spcPct val="100000"/>
              </a:lnSpc>
              <a:buClrTx/>
              <a:buSzTx/>
              <a:buFontTx/>
              <a:buNone/>
              <a:tabLst/>
              <a:defRPr/>
            </a:pPr>
            <a:r>
              <a:rPr lang="es-CR" sz="1050" b="1">
                <a:solidFill>
                  <a:schemeClr val="tx1">
                    <a:lumMod val="65000"/>
                    <a:lumOff val="35000"/>
                  </a:schemeClr>
                </a:solidFill>
                <a:latin typeface="HendersonSansW00-BasicLight" panose="02000505030000020004" pitchFamily="2" charset="0"/>
                <a:ea typeface="Calibri"/>
                <a:cs typeface="Calibri"/>
              </a:rPr>
              <a:t>Problemas: </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Estudios y diseños desactualizados o incompletos afectan negativamente la fase de ejecución del Programa.</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Problemas en el desarrollo de licitaciones, con varias declaratorias de licitaciones infructuosas o desiertas.</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Retrasos en la designación de gerentes de proyecto y personal clave en la Unidad Ejecutora, causando sobrecargas de trabajo y retrasos en la ejecución.</a:t>
            </a:r>
          </a:p>
          <a:p>
            <a:pPr marL="285750" indent="-285750" algn="just">
              <a:buFont typeface="Arial,Sans-Serif"/>
              <a:buChar char="•"/>
              <a:defRPr/>
            </a:pPr>
            <a:endParaRPr lang="es-CR" sz="1050">
              <a:solidFill>
                <a:schemeClr val="tx1">
                  <a:lumMod val="65000"/>
                  <a:lumOff val="35000"/>
                </a:schemeClr>
              </a:solidFill>
              <a:latin typeface="HendersonSansW00-BasicSmBd"/>
              <a:ea typeface="Calibri"/>
              <a:cs typeface="Calibri"/>
            </a:endParaRPr>
          </a:p>
          <a:p>
            <a:pPr algn="just">
              <a:defRPr/>
            </a:pPr>
            <a:r>
              <a:rPr lang="es-CR" sz="1050" b="1">
                <a:solidFill>
                  <a:schemeClr val="tx1">
                    <a:lumMod val="65000"/>
                    <a:lumOff val="35000"/>
                  </a:schemeClr>
                </a:solidFill>
                <a:latin typeface="HendersonSansW00-BasicLight" panose="02000505030000020004" pitchFamily="2" charset="0"/>
                <a:ea typeface="Calibri"/>
                <a:cs typeface="Calibri"/>
              </a:rPr>
              <a:t>Acciones:</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Se han establecido cronogramas de trabajo con un consultor de implementación para avanzar en la actualización de diseños. </a:t>
            </a:r>
          </a:p>
          <a:p>
            <a:pPr marL="171450" indent="-171450" algn="just">
              <a:buFont typeface="Arial" panose="020B0604020202020204" pitchFamily="34" charset="0"/>
              <a:buChar char="•"/>
              <a:defRPr/>
            </a:pPr>
            <a:r>
              <a:rPr lang="es-CR" sz="1050">
                <a:solidFill>
                  <a:schemeClr val="tx1">
                    <a:lumMod val="65000"/>
                    <a:lumOff val="35000"/>
                  </a:schemeClr>
                </a:solidFill>
                <a:latin typeface="HendersonSansW00-BasicLight"/>
                <a:cs typeface="Arial"/>
              </a:rPr>
              <a:t>Se realiza una revisión exhaustiva de documentos relacionados con licitaciones, incluyendo el cartel, documentos licitatorios y ofertas, así como consultas técnicas. Además, se está en proceso de contratar a un director de pre-inversión con una fecha prevista de ingreso en noviembre de 2023.</a:t>
            </a:r>
          </a:p>
        </p:txBody>
      </p:sp>
      <p:sp>
        <p:nvSpPr>
          <p:cNvPr id="7" name="CuadroTexto 6">
            <a:extLst>
              <a:ext uri="{FF2B5EF4-FFF2-40B4-BE49-F238E27FC236}">
                <a16:creationId xmlns:a16="http://schemas.microsoft.com/office/drawing/2014/main" id="{7C1D7F1F-C1A3-F3BA-BB24-414FEF68B4B8}"/>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graphicFrame>
        <p:nvGraphicFramePr>
          <p:cNvPr id="2" name="Tabla 6">
            <a:extLst>
              <a:ext uri="{FF2B5EF4-FFF2-40B4-BE49-F238E27FC236}">
                <a16:creationId xmlns:a16="http://schemas.microsoft.com/office/drawing/2014/main" id="{D994FC16-D385-F7E5-87B0-1B84555FAE29}"/>
              </a:ext>
            </a:extLst>
          </p:cNvPr>
          <p:cNvGraphicFramePr>
            <a:graphicFrameLocks noGrp="1"/>
          </p:cNvGraphicFramePr>
          <p:nvPr>
            <p:extLst>
              <p:ext uri="{D42A27DB-BD31-4B8C-83A1-F6EECF244321}">
                <p14:modId xmlns:p14="http://schemas.microsoft.com/office/powerpoint/2010/main" val="3576770031"/>
              </p:ext>
            </p:extLst>
          </p:nvPr>
        </p:nvGraphicFramePr>
        <p:xfrm>
          <a:off x="1614570" y="730854"/>
          <a:ext cx="6096000" cy="7700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000">
                          <a:latin typeface="HendersonSansW00-BasicLight" panose="02000505030000020004" pitchFamily="2" charset="0"/>
                        </a:rPr>
                        <a:t>Avance físico</a:t>
                      </a:r>
                    </a:p>
                  </a:txBody>
                  <a:tcPr anchor="ctr"/>
                </a:tc>
                <a:tc>
                  <a:txBody>
                    <a:bodyPr/>
                    <a:lstStyle/>
                    <a:p>
                      <a:pPr algn="ctr"/>
                      <a:r>
                        <a:rPr lang="es-CR" sz="1000">
                          <a:latin typeface="HendersonSansW00-BasicLight" panose="02000505030000020004" pitchFamily="2" charset="0"/>
                        </a:rPr>
                        <a:t>Avance financiero</a:t>
                      </a:r>
                    </a:p>
                  </a:txBody>
                  <a:tcPr anchor="ctr"/>
                </a:tc>
                <a:tc>
                  <a:txBody>
                    <a:bodyPr/>
                    <a:lstStyle/>
                    <a:p>
                      <a:pPr algn="ctr"/>
                      <a:r>
                        <a:rPr lang="es-CR" sz="10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000">
                          <a:latin typeface="HendersonSansW00-BasicLight" panose="02000505030000020004" pitchFamily="2" charset="0"/>
                        </a:rPr>
                        <a:t>14,14%</a:t>
                      </a:r>
                    </a:p>
                  </a:txBody>
                  <a:tcPr anchor="ctr"/>
                </a:tc>
                <a:tc>
                  <a:txBody>
                    <a:bodyPr/>
                    <a:lstStyle/>
                    <a:p>
                      <a:pPr algn="ctr"/>
                      <a:r>
                        <a:rPr lang="es-CR" sz="1000">
                          <a:latin typeface="HendersonSansW00-BasicLight" panose="02000505030000020004" pitchFamily="2" charset="0"/>
                        </a:rPr>
                        <a:t>1,88%</a:t>
                      </a:r>
                    </a:p>
                  </a:txBody>
                  <a:tcPr anchor="ctr"/>
                </a:tc>
                <a:tc>
                  <a:txBody>
                    <a:bodyPr/>
                    <a:lstStyle/>
                    <a:p>
                      <a:pPr algn="ctr"/>
                      <a:r>
                        <a:rPr lang="es-CR" sz="1000">
                          <a:latin typeface="HendersonSansW00-BasicLight" panose="02000505030000020004" pitchFamily="2" charset="0"/>
                        </a:rPr>
                        <a:t>US$ 887.056,85</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82605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ABA3755-2223-E804-AF32-1C9FF3B6A968}"/>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813369" y="284826"/>
            <a:ext cx="7786202" cy="584775"/>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CR" altLang="es-CR"/>
              <a:t>Proyecto de Reducción de Agua No Contabilizada y Optimización de la Eficiencia Energética en el GAM (RANC-EE), BCIE 2129</a:t>
            </a:r>
          </a:p>
        </p:txBody>
      </p:sp>
      <p:sp>
        <p:nvSpPr>
          <p:cNvPr id="10" name="7 CuadroTexto">
            <a:extLst>
              <a:ext uri="{FF2B5EF4-FFF2-40B4-BE49-F238E27FC236}">
                <a16:creationId xmlns:a16="http://schemas.microsoft.com/office/drawing/2014/main" id="{0BE507A7-DF6C-4703-9B63-F61174F0A91C}"/>
              </a:ext>
            </a:extLst>
          </p:cNvPr>
          <p:cNvSpPr txBox="1"/>
          <p:nvPr/>
        </p:nvSpPr>
        <p:spPr>
          <a:xfrm>
            <a:off x="108670" y="2105149"/>
            <a:ext cx="8926657" cy="3400931"/>
          </a:xfrm>
          <a:prstGeom prst="rect">
            <a:avLst/>
          </a:prstGeom>
          <a:noFill/>
        </p:spPr>
        <p:txBody>
          <a:bodyPr wrap="square" lIns="91440" tIns="45720" rIns="91440" bIns="45720" anchor="t">
            <a:spAutoFit/>
          </a:bodyPr>
          <a:lstStyle/>
          <a:p>
            <a:pPr algn="ju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Avances: </a:t>
            </a:r>
            <a:r>
              <a:rPr lang="es-CR" sz="1050">
                <a:solidFill>
                  <a:schemeClr val="tx1">
                    <a:lumMod val="65000"/>
                    <a:lumOff val="35000"/>
                  </a:schemeClr>
                </a:solidFill>
                <a:latin typeface="HendersonSansW00-BasicLight" panose="02000505030000020004" pitchFamily="2" charset="0"/>
                <a:ea typeface="Calibri"/>
                <a:cs typeface="Calibri"/>
              </a:rPr>
              <a:t> </a:t>
            </a:r>
          </a:p>
          <a:p>
            <a:pPr algn="just">
              <a:defRPr/>
            </a:pPr>
            <a:endPar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Desarrollo del Cuadro de Mando Integral, el Sistema de Gestión del Parque de Medidores, el Plan Maestro de Medición Inteligente, el Proyecto Piloto RANC en Limón y la Modelación y la Sustitución de Tuberías.</a:t>
            </a:r>
            <a:endParaRPr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050" b="1"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Problemas: </a:t>
            </a:r>
          </a:p>
          <a:p>
            <a:pPr marL="0" marR="0" lvl="0" indent="0" algn="just" defTabSz="914400" rtl="0" eaLnBrk="1" fontAlgn="base" latinLnBrk="0" hangingPunct="1">
              <a:lnSpc>
                <a:spcPct val="100000"/>
              </a:lnSpc>
              <a:spcBef>
                <a:spcPct val="0"/>
              </a:spcBef>
              <a:spcAft>
                <a:spcPct val="0"/>
              </a:spcAft>
              <a:buClrTx/>
              <a:buSzTx/>
              <a:buFontTx/>
              <a:buNone/>
              <a:tabLst/>
              <a:defRPr/>
            </a:pPr>
            <a:endParaRPr lang="es-CR" sz="1050" b="1"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Retrasos por falta de Personal y alta Rotación</a:t>
            </a:r>
            <a:endParaRPr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Atrasos por incumplimiento en los plazos establecidos para las etapas de contratación.</a:t>
            </a:r>
            <a:endParaRPr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285750" indent="-285750" algn="just">
              <a:buFont typeface="Wingdings" panose="05000000000000000000" pitchFamily="2" charset="2"/>
              <a:buChar char="§"/>
              <a:defRPr/>
            </a:pPr>
            <a:r>
              <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Errores en el procedimiento en algunas contrataciones requeridas por el Proyecto, entre ellas la contratación del Consultor Especializado, quien tiene grandes responsabilidades en la ejecución del proyecto.</a:t>
            </a:r>
            <a:r>
              <a:rPr lang="es-CR" sz="1050">
                <a:solidFill>
                  <a:schemeClr val="tx1">
                    <a:lumMod val="65000"/>
                    <a:lumOff val="35000"/>
                  </a:schemeClr>
                </a:solidFill>
                <a:latin typeface="HendersonSansW00-BasicLight" panose="02000505030000020004" pitchFamily="2" charset="0"/>
                <a:ea typeface="Calibri"/>
                <a:cs typeface="Calibri"/>
              </a:rPr>
              <a:t> </a:t>
            </a:r>
            <a:endParaRPr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s-ES" sz="1050" b="1"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algn="just">
              <a:defRPr/>
            </a:pPr>
            <a:r>
              <a:rPr lang="es-CR" sz="1050" b="1">
                <a:solidFill>
                  <a:schemeClr val="tx1">
                    <a:lumMod val="65000"/>
                    <a:lumOff val="35000"/>
                  </a:schemeClr>
                </a:solidFill>
                <a:latin typeface="HendersonSansW00-BasicLight" panose="02000505030000020004" pitchFamily="2" charset="0"/>
                <a:cs typeface="Calibri"/>
              </a:rPr>
              <a:t>Acciones tomadas</a:t>
            </a: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a:rPr>
              <a:t>: </a:t>
            </a:r>
          </a:p>
          <a:p>
            <a:pPr algn="just">
              <a:defRPr/>
            </a:pPr>
            <a:endParaRPr lang="es-CR" sz="1050" b="1"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Calibri"/>
              </a:rPr>
              <a:t>Revisión por parte del AyA de los puestos de trabajo tanto para la Unidad Ejecutora, así como para las Zonas Periféricas, con el fin de minimizar la rotación. </a:t>
            </a:r>
            <a:endParaRPr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Calibri"/>
              </a:rPr>
              <a:t>Revisión de tiempos en conjunto con el Consultor Especializado. </a:t>
            </a:r>
            <a:endParaRPr lang="es-CR" sz="105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Revisión de procedimientos a lo interno del AyA para las contrataciones. </a:t>
            </a:r>
            <a:endParaRPr lang="es-CR" sz="1050">
              <a:solidFill>
                <a:schemeClr val="tx1">
                  <a:lumMod val="65000"/>
                  <a:lumOff val="35000"/>
                </a:schemeClr>
              </a:solidFill>
              <a:latin typeface="HendersonSansW00-BasicLight" panose="02000505030000020004" pitchFamily="2" charset="0"/>
              <a:ea typeface="Calibri"/>
              <a:cs typeface="Calibri" panose="020F0502020204030204" pitchFamily="34" charset="0"/>
            </a:endParaRPr>
          </a:p>
          <a:p>
            <a:pPr marL="285750" indent="-285750" algn="just">
              <a:buFont typeface="Wingdings" panose="05000000000000000000" pitchFamily="2" charset="2"/>
              <a:buChar char="§"/>
              <a:defRPr/>
            </a:pPr>
            <a:endParaRPr lang="es-CR" sz="1300">
              <a:solidFill>
                <a:prstClr val="black"/>
              </a:solidFill>
              <a:ea typeface="Calibri" pitchFamily="34" charset="0"/>
              <a:cs typeface="Calibri" panose="020F0502020204030204" pitchFamily="34" charset="0"/>
            </a:endParaRPr>
          </a:p>
          <a:p>
            <a:pPr marL="285750" indent="-285750" algn="just">
              <a:buFont typeface="Wingdings" panose="05000000000000000000" pitchFamily="2" charset="2"/>
              <a:buChar char="§"/>
              <a:defRPr/>
            </a:pPr>
            <a:endParaRPr lang="es-ES" sz="1300" b="1" i="1">
              <a:solidFill>
                <a:prstClr val="black"/>
              </a:solidFill>
              <a:ea typeface="Calibri"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8099602F-39C8-FFC4-17E3-1C4805E28AB8}"/>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graphicFrame>
        <p:nvGraphicFramePr>
          <p:cNvPr id="2" name="Tabla 6">
            <a:extLst>
              <a:ext uri="{FF2B5EF4-FFF2-40B4-BE49-F238E27FC236}">
                <a16:creationId xmlns:a16="http://schemas.microsoft.com/office/drawing/2014/main" id="{7DC69E82-64DE-4FBE-91B6-7CE195762B54}"/>
              </a:ext>
            </a:extLst>
          </p:cNvPr>
          <p:cNvGraphicFramePr>
            <a:graphicFrameLocks noGrp="1"/>
          </p:cNvGraphicFramePr>
          <p:nvPr>
            <p:extLst>
              <p:ext uri="{D42A27DB-BD31-4B8C-83A1-F6EECF244321}">
                <p14:modId xmlns:p14="http://schemas.microsoft.com/office/powerpoint/2010/main" val="1140632040"/>
              </p:ext>
            </p:extLst>
          </p:nvPr>
        </p:nvGraphicFramePr>
        <p:xfrm>
          <a:off x="1523999" y="1225482"/>
          <a:ext cx="6096000" cy="77000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000">
                          <a:latin typeface="HendersonSansW00-BasicLight" panose="02000505030000020004" pitchFamily="2" charset="0"/>
                        </a:rPr>
                        <a:t>Avance físico</a:t>
                      </a:r>
                    </a:p>
                  </a:txBody>
                  <a:tcPr anchor="ctr"/>
                </a:tc>
                <a:tc>
                  <a:txBody>
                    <a:bodyPr/>
                    <a:lstStyle/>
                    <a:p>
                      <a:pPr algn="ctr"/>
                      <a:r>
                        <a:rPr lang="es-CR" sz="1000">
                          <a:latin typeface="HendersonSansW00-BasicLight" panose="02000505030000020004" pitchFamily="2" charset="0"/>
                        </a:rPr>
                        <a:t>Avance financiero</a:t>
                      </a:r>
                    </a:p>
                  </a:txBody>
                  <a:tcPr anchor="ctr"/>
                </a:tc>
                <a:tc>
                  <a:txBody>
                    <a:bodyPr/>
                    <a:lstStyle/>
                    <a:p>
                      <a:pPr algn="ctr"/>
                      <a:r>
                        <a:rPr lang="es-CR" sz="10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000">
                          <a:latin typeface="HendersonSansW00-BasicLight" panose="02000505030000020004" pitchFamily="2" charset="0"/>
                        </a:rPr>
                        <a:t>38,05%</a:t>
                      </a:r>
                    </a:p>
                  </a:txBody>
                  <a:tcPr anchor="ctr"/>
                </a:tc>
                <a:tc>
                  <a:txBody>
                    <a:bodyPr/>
                    <a:lstStyle/>
                    <a:p>
                      <a:pPr algn="ctr"/>
                      <a:r>
                        <a:rPr lang="es-CR" sz="1000">
                          <a:latin typeface="HendersonSansW00-BasicLight" panose="02000505030000020004" pitchFamily="2" charset="0"/>
                        </a:rPr>
                        <a:t>9,38%</a:t>
                      </a:r>
                    </a:p>
                  </a:txBody>
                  <a:tcPr anchor="ctr"/>
                </a:tc>
                <a:tc>
                  <a:txBody>
                    <a:bodyPr/>
                    <a:lstStyle/>
                    <a:p>
                      <a:pPr algn="ctr"/>
                      <a:r>
                        <a:rPr lang="es-CR" sz="1000">
                          <a:latin typeface="HendersonSansW00-BasicLight" panose="02000505030000020004" pitchFamily="2" charset="0"/>
                        </a:rPr>
                        <a:t>US$2.381.790,26</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8656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67FFCF9-D7EE-D190-B0EF-56D02C334BDE}"/>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207388" y="144070"/>
            <a:ext cx="8209025" cy="830997"/>
          </a:xfrm>
          <a:prstGeom prst="rect">
            <a:avLst/>
          </a:prstGeom>
          <a:noFill/>
        </p:spPr>
        <p:txBody>
          <a:bodyPr wrap="square" rtlCol="0">
            <a:spAutoFit/>
          </a:bodyPr>
          <a:lstStyle>
            <a:defPPr>
              <a:defRPr lang="es-CR"/>
            </a:defPPr>
            <a:lvl1pPr algn="ctr" fontAlgn="ctr">
              <a:defRPr sz="1600" b="1">
                <a:solidFill>
                  <a:schemeClr val="tx2"/>
                </a:solidFill>
                <a:latin typeface="HendersonSansW00-BasicLight" panose="02000505030000020004" pitchFamily="2" charset="0"/>
                <a:cs typeface="Arial"/>
              </a:defRPr>
            </a:lvl1pPr>
          </a:lstStyle>
          <a:p>
            <a:r>
              <a:rPr lang="es-ES" altLang="es-CR"/>
              <a:t>Programa de Abastecimiento de Agua Potable del Área Metropolitana de San José, Acueductos Urbanos II y Alcantarillado Sanitario Juanito Mora</a:t>
            </a:r>
            <a:endParaRPr lang="es-ES"/>
          </a:p>
        </p:txBody>
      </p:sp>
      <p:sp>
        <p:nvSpPr>
          <p:cNvPr id="5" name="7 CuadroTexto">
            <a:extLst>
              <a:ext uri="{FF2B5EF4-FFF2-40B4-BE49-F238E27FC236}">
                <a16:creationId xmlns:a16="http://schemas.microsoft.com/office/drawing/2014/main" id="{CCB6E224-66F5-D3BD-E2B1-96F475C83E2E}"/>
              </a:ext>
            </a:extLst>
          </p:cNvPr>
          <p:cNvSpPr txBox="1"/>
          <p:nvPr/>
        </p:nvSpPr>
        <p:spPr>
          <a:xfrm>
            <a:off x="203290" y="1888086"/>
            <a:ext cx="8737420" cy="3939540"/>
          </a:xfrm>
          <a:prstGeom prst="rect">
            <a:avLst/>
          </a:prstGeom>
          <a:noFill/>
        </p:spPr>
        <p:txBody>
          <a:bodyPr wrap="square" lIns="91440" tIns="45720" rIns="91440" bIns="45720" anchor="t">
            <a:spAutoFit/>
          </a:bodyPr>
          <a:lstStyle/>
          <a:p>
            <a:pPr algn="just">
              <a:defRPr/>
            </a:pPr>
            <a:r>
              <a:rPr lang="es-CR" sz="1000" b="1">
                <a:solidFill>
                  <a:schemeClr val="tx1">
                    <a:lumMod val="65000"/>
                    <a:lumOff val="35000"/>
                  </a:schemeClr>
                </a:solidFill>
                <a:latin typeface="HendersonSansW00-BasicLight" panose="02000505030000020004" pitchFamily="2" charset="0"/>
                <a:cs typeface="Arial"/>
              </a:rPr>
              <a:t>Avances: </a:t>
            </a:r>
            <a:endParaRPr lang="es-ES" sz="1000">
              <a:solidFill>
                <a:schemeClr val="tx1">
                  <a:lumMod val="65000"/>
                  <a:lumOff val="35000"/>
                </a:schemeClr>
              </a:solidFill>
              <a:latin typeface="HendersonSansW00-BasicLight" panose="02000505030000020004" pitchFamily="2" charset="0"/>
            </a:endParaRPr>
          </a:p>
          <a:p>
            <a:pPr algn="just">
              <a:defRPr/>
            </a:pPr>
            <a:endParaRPr lang="es-CR" sz="1000" b="1" i="1">
              <a:solidFill>
                <a:schemeClr val="tx1">
                  <a:lumMod val="65000"/>
                  <a:lumOff val="35000"/>
                </a:schemeClr>
              </a:solidFill>
              <a:latin typeface="HendersonSansW00-BasicLight" panose="02000505030000020004" pitchFamily="2" charset="0"/>
              <a:cs typeface="Arial"/>
            </a:endParaRPr>
          </a:p>
          <a:p>
            <a:pPr marL="171450" indent="-171450" algn="just">
              <a:buFont typeface="Wingdings"/>
              <a:buChar char="§"/>
              <a:defRPr/>
            </a:pPr>
            <a:r>
              <a:rPr lang="es-CR" sz="1000">
                <a:solidFill>
                  <a:schemeClr val="tx1">
                    <a:lumMod val="65000"/>
                    <a:lumOff val="35000"/>
                  </a:schemeClr>
                </a:solidFill>
                <a:latin typeface="HendersonSansW00-BasicLight" panose="02000505030000020004" pitchFamily="2" charset="0"/>
                <a:cs typeface="Arial"/>
              </a:rPr>
              <a:t>Las obras con mayor avance son las que actualmente están en fase de ejecución: Mejoras al sistema de acueducto de </a:t>
            </a:r>
            <a:r>
              <a:rPr lang="es-CR" sz="1000" err="1">
                <a:solidFill>
                  <a:schemeClr val="tx1">
                    <a:lumMod val="65000"/>
                    <a:lumOff val="35000"/>
                  </a:schemeClr>
                </a:solidFill>
                <a:latin typeface="HendersonSansW00-BasicLight" panose="02000505030000020004" pitchFamily="2" charset="0"/>
                <a:cs typeface="Arial"/>
              </a:rPr>
              <a:t>Cóbano</a:t>
            </a:r>
            <a:r>
              <a:rPr lang="es-CR" sz="1000">
                <a:solidFill>
                  <a:schemeClr val="tx1">
                    <a:lumMod val="65000"/>
                    <a:lumOff val="35000"/>
                  </a:schemeClr>
                </a:solidFill>
                <a:latin typeface="HendersonSansW00-BasicLight" panose="02000505030000020004" pitchFamily="2" charset="0"/>
                <a:cs typeface="Arial"/>
              </a:rPr>
              <a:t> de Puntarenas, etapa II (avance constructivo 23%) en construcción de válvulas reductoras de presión, relleno y sello de concreto – Componente II; Mejoras al Sistema de Abastecimiento de Agua Potable para la Zona Oeste de San José, Tanque Monasterio  (avance constructivo 75%) en instalación de tuberías de conducción y distribución y colocación de caja de válvulas.</a:t>
            </a:r>
          </a:p>
          <a:p>
            <a:pPr algn="just">
              <a:defRPr/>
            </a:pPr>
            <a:endParaRPr lang="es-CR" sz="1000">
              <a:solidFill>
                <a:schemeClr val="tx1">
                  <a:lumMod val="65000"/>
                  <a:lumOff val="35000"/>
                </a:schemeClr>
              </a:solidFill>
              <a:latin typeface="HendersonSansW00-BasicLight" panose="02000505030000020004" pitchFamily="2" charset="0"/>
              <a:cs typeface="Arial"/>
            </a:endParaRPr>
          </a:p>
          <a:p>
            <a:pPr algn="just">
              <a:defRPr/>
            </a:pPr>
            <a:r>
              <a:rPr lang="es-CR" sz="1000" b="1">
                <a:solidFill>
                  <a:schemeClr val="tx1">
                    <a:lumMod val="65000"/>
                    <a:lumOff val="35000"/>
                  </a:schemeClr>
                </a:solidFill>
                <a:latin typeface="HendersonSansW00-BasicLight" panose="02000505030000020004" pitchFamily="2" charset="0"/>
                <a:cs typeface="Arial"/>
              </a:rPr>
              <a:t>Problemas:</a:t>
            </a:r>
            <a:r>
              <a:rPr lang="es-CR" sz="1000">
                <a:solidFill>
                  <a:schemeClr val="tx1">
                    <a:lumMod val="65000"/>
                    <a:lumOff val="35000"/>
                  </a:schemeClr>
                </a:solidFill>
                <a:latin typeface="HendersonSansW00-BasicLight" panose="02000505030000020004" pitchFamily="2" charset="0"/>
                <a:cs typeface="Arial"/>
              </a:rPr>
              <a:t> </a:t>
            </a:r>
          </a:p>
          <a:p>
            <a:pPr algn="just">
              <a:defRPr/>
            </a:pPr>
            <a:endParaRPr lang="es-CR" sz="1000">
              <a:solidFill>
                <a:schemeClr val="tx1">
                  <a:lumMod val="65000"/>
                  <a:lumOff val="35000"/>
                </a:schemeClr>
              </a:solidFill>
              <a:latin typeface="HendersonSansW00-BasicLight" panose="02000505030000020004" pitchFamily="2" charset="0"/>
              <a:cs typeface="Arial"/>
            </a:endParaRPr>
          </a:p>
          <a:p>
            <a:pPr marL="171450" indent="-171450" algn="just">
              <a:buFont typeface="Wingdings"/>
              <a:buChar char="§"/>
              <a:defRPr/>
            </a:pPr>
            <a:r>
              <a:rPr lang="es-CR" sz="1000">
                <a:solidFill>
                  <a:schemeClr val="tx1">
                    <a:lumMod val="65000"/>
                    <a:lumOff val="35000"/>
                  </a:schemeClr>
                </a:solidFill>
                <a:latin typeface="HendersonSansW00-BasicLight" panose="02000505030000020004" pitchFamily="2" charset="0"/>
                <a:cs typeface="Arial"/>
              </a:rPr>
              <a:t>Estudios y diseños base desactualizados y/o incompletos, lo cual tiene efecto multiplicador negativo durante la fase de ejecución del Programa. </a:t>
            </a:r>
          </a:p>
          <a:p>
            <a:pPr marL="171450" indent="-171450" algn="just">
              <a:buFont typeface="Wingdings"/>
              <a:buChar char="§"/>
              <a:defRPr/>
            </a:pPr>
            <a:r>
              <a:rPr lang="es-CR" sz="1000">
                <a:solidFill>
                  <a:schemeClr val="tx1">
                    <a:lumMod val="65000"/>
                    <a:lumOff val="35000"/>
                  </a:schemeClr>
                </a:solidFill>
                <a:latin typeface="HendersonSansW00-BasicLight" panose="02000505030000020004" pitchFamily="2" charset="0"/>
                <a:cs typeface="Arial"/>
              </a:rPr>
              <a:t>Incumplimiento en los plazos establecidos para los procesos/etapas de contratación, lo cual deriva en adjudicaciones tardías y retrasos a nivel de plazos establecidos en cronogramas.</a:t>
            </a:r>
          </a:p>
          <a:p>
            <a:pPr marL="171450" indent="-171450" algn="just">
              <a:buFont typeface="Wingdings"/>
              <a:buChar char="§"/>
              <a:defRPr/>
            </a:pPr>
            <a:r>
              <a:rPr lang="es-CR" sz="1000">
                <a:solidFill>
                  <a:schemeClr val="tx1">
                    <a:lumMod val="65000"/>
                    <a:lumOff val="35000"/>
                  </a:schemeClr>
                </a:solidFill>
                <a:latin typeface="HendersonSansW00-BasicLight" panose="02000505030000020004" pitchFamily="2" charset="0"/>
                <a:cs typeface="Arial"/>
              </a:rPr>
              <a:t>Falta de financiamiento para los proyectos que están alcanzando etapas maduras de la etapa de inversión, debido a que los costos financiados por el PGI del programa son insuficientes.</a:t>
            </a:r>
          </a:p>
          <a:p>
            <a:pPr algn="just">
              <a:defRPr/>
            </a:pPr>
            <a:endParaRPr lang="es-CR" sz="1000">
              <a:solidFill>
                <a:schemeClr val="tx1">
                  <a:lumMod val="65000"/>
                  <a:lumOff val="35000"/>
                </a:schemeClr>
              </a:solidFill>
              <a:latin typeface="HendersonSansW00-BasicLight" panose="02000505030000020004" pitchFamily="2" charset="0"/>
              <a:cs typeface="Arial"/>
            </a:endParaRPr>
          </a:p>
          <a:p>
            <a:pPr algn="just">
              <a:defRPr/>
            </a:pPr>
            <a:r>
              <a:rPr lang="es-CR" sz="1000" b="1">
                <a:solidFill>
                  <a:schemeClr val="tx1">
                    <a:lumMod val="65000"/>
                    <a:lumOff val="35000"/>
                  </a:schemeClr>
                </a:solidFill>
                <a:latin typeface="HendersonSansW00-BasicLight" panose="02000505030000020004" pitchFamily="2" charset="0"/>
                <a:cs typeface="Arial"/>
              </a:rPr>
              <a:t>Acciones:</a:t>
            </a:r>
          </a:p>
          <a:p>
            <a:pPr algn="just">
              <a:defRPr/>
            </a:pPr>
            <a:endParaRPr lang="es-CR" sz="1000" b="1">
              <a:solidFill>
                <a:schemeClr val="tx1">
                  <a:lumMod val="65000"/>
                  <a:lumOff val="35000"/>
                </a:schemeClr>
              </a:solidFill>
              <a:latin typeface="HendersonSansW00-BasicLight" panose="02000505030000020004" pitchFamily="2" charset="0"/>
              <a:cs typeface="Arial"/>
            </a:endParaRPr>
          </a:p>
          <a:p>
            <a:pPr marL="171450" indent="-171450" algn="just">
              <a:buFont typeface="Wingdings"/>
              <a:buChar char="§"/>
              <a:defRPr/>
            </a:pPr>
            <a:r>
              <a:rPr lang="es-CR" sz="1000">
                <a:solidFill>
                  <a:schemeClr val="tx1">
                    <a:lumMod val="65000"/>
                    <a:lumOff val="35000"/>
                  </a:schemeClr>
                </a:solidFill>
                <a:latin typeface="HendersonSansW00-BasicLight" panose="02000505030000020004" pitchFamily="2" charset="0"/>
                <a:cs typeface="Arial"/>
              </a:rPr>
              <a:t>Realizar valoración de etapas de madurez y avances por proyecto. </a:t>
            </a:r>
          </a:p>
          <a:p>
            <a:pPr marL="171450" indent="-171450" algn="just">
              <a:buFont typeface="Wingdings"/>
              <a:buChar char="§"/>
              <a:defRPr/>
            </a:pPr>
            <a:r>
              <a:rPr lang="es-CR" sz="1000">
                <a:solidFill>
                  <a:schemeClr val="tx1">
                    <a:lumMod val="65000"/>
                    <a:lumOff val="35000"/>
                  </a:schemeClr>
                </a:solidFill>
                <a:latin typeface="HendersonSansW00-BasicLight" panose="02000505030000020004" pitchFamily="2" charset="0"/>
                <a:cs typeface="Arial"/>
              </a:rPr>
              <a:t>Definición de prioridades de proyectos según estado de avance y otras variables definidas. </a:t>
            </a:r>
          </a:p>
          <a:p>
            <a:pPr marL="171450" indent="-171450" algn="just">
              <a:buFont typeface="Wingdings"/>
              <a:buChar char="§"/>
              <a:defRPr/>
            </a:pPr>
            <a:r>
              <a:rPr lang="es-CR" sz="1000">
                <a:solidFill>
                  <a:schemeClr val="tx1">
                    <a:lumMod val="65000"/>
                    <a:lumOff val="35000"/>
                  </a:schemeClr>
                </a:solidFill>
                <a:latin typeface="HendersonSansW00-BasicLight" panose="02000505030000020004" pitchFamily="2" charset="0"/>
                <a:cs typeface="Arial"/>
              </a:rPr>
              <a:t>A la fecha se encuentra lista la valoración de etapas de cada proyecto, así mismo se avanza con la definición de prioridades utilizando un conjunto de criterios, para posteriormente preparar la propuesta de cambio al Plan Global de Inversiones (PGI).</a:t>
            </a:r>
          </a:p>
          <a:p>
            <a:pPr marL="171450" indent="-171450" algn="just">
              <a:buFont typeface="Wingdings"/>
              <a:buChar char="§"/>
              <a:defRPr/>
            </a:pPr>
            <a:endParaRPr lang="es-CR" sz="1000">
              <a:solidFill>
                <a:schemeClr val="tx1">
                  <a:lumMod val="65000"/>
                  <a:lumOff val="35000"/>
                </a:schemeClr>
              </a:solidFill>
              <a:latin typeface="HendersonSansW00-BasicLight"/>
              <a:cs typeface="Arial"/>
            </a:endParaRPr>
          </a:p>
        </p:txBody>
      </p:sp>
      <p:sp>
        <p:nvSpPr>
          <p:cNvPr id="7" name="CuadroTexto 6">
            <a:extLst>
              <a:ext uri="{FF2B5EF4-FFF2-40B4-BE49-F238E27FC236}">
                <a16:creationId xmlns:a16="http://schemas.microsoft.com/office/drawing/2014/main" id="{9F2C248C-DF51-9E8F-091F-BA96A2CC6385}"/>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graphicFrame>
        <p:nvGraphicFramePr>
          <p:cNvPr id="2" name="Tabla 6">
            <a:extLst>
              <a:ext uri="{FF2B5EF4-FFF2-40B4-BE49-F238E27FC236}">
                <a16:creationId xmlns:a16="http://schemas.microsoft.com/office/drawing/2014/main" id="{EED7698E-9B80-4DE5-1D90-4FAA84D6F82D}"/>
              </a:ext>
            </a:extLst>
          </p:cNvPr>
          <p:cNvGraphicFramePr>
            <a:graphicFrameLocks noGrp="1"/>
          </p:cNvGraphicFramePr>
          <p:nvPr>
            <p:extLst>
              <p:ext uri="{D42A27DB-BD31-4B8C-83A1-F6EECF244321}">
                <p14:modId xmlns:p14="http://schemas.microsoft.com/office/powerpoint/2010/main" val="104633874"/>
              </p:ext>
            </p:extLst>
          </p:nvPr>
        </p:nvGraphicFramePr>
        <p:xfrm>
          <a:off x="1524000" y="1028015"/>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25,00%</a:t>
                      </a:r>
                    </a:p>
                  </a:txBody>
                  <a:tcPr anchor="ctr"/>
                </a:tc>
                <a:tc>
                  <a:txBody>
                    <a:bodyPr/>
                    <a:lstStyle/>
                    <a:p>
                      <a:pPr algn="ctr"/>
                      <a:r>
                        <a:rPr lang="es-CR" sz="1100" b="0">
                          <a:latin typeface="HendersonSansW00-BasicLight" panose="02000505030000020004" pitchFamily="2" charset="0"/>
                        </a:rPr>
                        <a:t>10,90%</a:t>
                      </a:r>
                    </a:p>
                  </a:txBody>
                  <a:tcPr anchor="ctr"/>
                </a:tc>
                <a:tc>
                  <a:txBody>
                    <a:bodyPr/>
                    <a:lstStyle/>
                    <a:p>
                      <a:pPr algn="ctr"/>
                      <a:r>
                        <a:rPr lang="es-CR" sz="1100" b="0">
                          <a:latin typeface="HendersonSansW00-BasicLight" panose="02000505030000020004" pitchFamily="2" charset="0"/>
                        </a:rPr>
                        <a:t>US$0,00</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267238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4F7D92-E68E-42FA-7A22-6A8D314BDEDB}"/>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245623" y="275400"/>
            <a:ext cx="8652754" cy="338554"/>
          </a:xfrm>
          <a:prstGeom prst="rect">
            <a:avLst/>
          </a:prstGeom>
          <a:noFill/>
        </p:spPr>
        <p:txBody>
          <a:bodyPr wrap="square" rtlCol="0">
            <a:spAutoFit/>
          </a:bodyPr>
          <a:lstStyle/>
          <a:p>
            <a:pPr algn="ctr" eaLnBrk="0" hangingPunct="0">
              <a:defRPr/>
            </a:pPr>
            <a:r>
              <a:rPr lang="es-CR" altLang="es-CR" sz="1600" b="1">
                <a:solidFill>
                  <a:schemeClr val="tx2"/>
                </a:solidFill>
                <a:latin typeface="HendersonSansW00-BasicLight" panose="02000505030000020004" pitchFamily="2" charset="0"/>
                <a:cs typeface="Arial"/>
              </a:rPr>
              <a:t>Programa de Agua Potable y Saneamiento, BID 2493/OC-CR </a:t>
            </a:r>
          </a:p>
        </p:txBody>
      </p:sp>
      <p:sp>
        <p:nvSpPr>
          <p:cNvPr id="10" name="7 CuadroTexto">
            <a:extLst>
              <a:ext uri="{FF2B5EF4-FFF2-40B4-BE49-F238E27FC236}">
                <a16:creationId xmlns:a16="http://schemas.microsoft.com/office/drawing/2014/main" id="{0BE507A7-DF6C-4703-9B63-F61174F0A91C}"/>
              </a:ext>
            </a:extLst>
          </p:cNvPr>
          <p:cNvSpPr txBox="1"/>
          <p:nvPr/>
        </p:nvSpPr>
        <p:spPr>
          <a:xfrm>
            <a:off x="245623" y="1821627"/>
            <a:ext cx="8652754" cy="4147289"/>
          </a:xfrm>
          <a:prstGeom prst="rect">
            <a:avLst/>
          </a:prstGeom>
          <a:noFill/>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Avances:  </a:t>
            </a:r>
            <a:endPar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algn="just">
              <a:defRPr/>
            </a:pPr>
            <a:endParaRPr lang="es-CR" sz="1050">
              <a:solidFill>
                <a:schemeClr val="tx1">
                  <a:lumMod val="65000"/>
                  <a:lumOff val="35000"/>
                </a:schemeClr>
              </a:solidFill>
              <a:latin typeface="HendersonSansW00-BasicLight" panose="02000505030000020004" pitchFamily="2" charset="0"/>
              <a:ea typeface="Calibri"/>
              <a:cs typeface="Calibri"/>
            </a:endParaRPr>
          </a:p>
          <a:p>
            <a:pPr marL="285750" indent="-285750" algn="just">
              <a:buFont typeface="Wingdings"/>
              <a:buChar char="§"/>
              <a:defRPr/>
            </a:pPr>
            <a:r>
              <a:rPr lang="es-CR" sz="1050">
                <a:solidFill>
                  <a:schemeClr val="tx1">
                    <a:lumMod val="65000"/>
                    <a:lumOff val="35000"/>
                  </a:schemeClr>
                </a:solidFill>
                <a:latin typeface="HendersonSansW00-BasicLight" panose="02000505030000020004" pitchFamily="2" charset="0"/>
                <a:ea typeface="Calibri"/>
                <a:cs typeface="Calibri"/>
              </a:rPr>
              <a:t>Finalización de la ejecución de la obra Redes Zona Sur (Componente I).</a:t>
            </a:r>
          </a:p>
          <a:p>
            <a:pPr marL="285750" indent="-285750" algn="just">
              <a:buFont typeface="Wingdings"/>
              <a:buChar char="§"/>
              <a:defRPr/>
            </a:pPr>
            <a:r>
              <a:rPr lang="es-CR" sz="1050">
                <a:solidFill>
                  <a:schemeClr val="tx1">
                    <a:lumMod val="65000"/>
                    <a:lumOff val="35000"/>
                  </a:schemeClr>
                </a:solidFill>
                <a:latin typeface="HendersonSansW00-BasicLight" panose="02000505030000020004" pitchFamily="2" charset="0"/>
                <a:ea typeface="Calibri"/>
                <a:cs typeface="Calibri"/>
              </a:rPr>
              <a:t>Desvío María Aguilar Extensión Aserrí (Componente I), se encuentra en el Período de Notificación de Defectos, el cual finaliza el 12 de octubre 2023.</a:t>
            </a:r>
          </a:p>
          <a:p>
            <a:pPr marL="285750" indent="-285750" algn="just">
              <a:buFont typeface="Wingdings"/>
              <a:buChar char="§"/>
              <a:defRPr/>
            </a:pPr>
            <a:r>
              <a:rPr lang="es-CR" sz="1050">
                <a:solidFill>
                  <a:schemeClr val="tx1">
                    <a:lumMod val="65000"/>
                    <a:lumOff val="35000"/>
                  </a:schemeClr>
                </a:solidFill>
                <a:latin typeface="HendersonSansW00-BasicLight" panose="02000505030000020004" pitchFamily="2" charset="0"/>
                <a:ea typeface="Calibri"/>
                <a:cs typeface="Calibri"/>
              </a:rPr>
              <a:t>En el Contrato Colector Sur Desvío Tiribí (Componente I), se resolvió favorablemente la quinta Controversia del Contratista mediante una Resolución de la CRC. También se llevaron a cabo cinco reuniones para lograr una solución amigable en las primeras cuatro Controversias.</a:t>
            </a:r>
          </a:p>
          <a:p>
            <a:pPr marL="285750" indent="-285750" algn="just">
              <a:buFont typeface="Wingdings"/>
              <a:buChar char="§"/>
              <a:defRPr/>
            </a:pPr>
            <a:r>
              <a:rPr lang="es-CR" sz="1050">
                <a:solidFill>
                  <a:schemeClr val="tx1">
                    <a:lumMod val="65000"/>
                    <a:lumOff val="35000"/>
                  </a:schemeClr>
                </a:solidFill>
                <a:latin typeface="HendersonSansW00-BasicLight" panose="02000505030000020004" pitchFamily="2" charset="0"/>
                <a:ea typeface="Calibri"/>
                <a:cs typeface="Calibri"/>
              </a:rPr>
              <a:t>Finalización de la ejecución del contrato del acueducto El Llano de Alajuelita y Tanque La Carpio (Componente III).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050"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Times New Roman"/>
              </a:rPr>
              <a:t>Problemas: </a:t>
            </a:r>
            <a:endPar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Times New Roman"/>
            </a:endParaRPr>
          </a:p>
          <a:p>
            <a:pPr algn="just">
              <a:defRPr/>
            </a:pPr>
            <a:endParaRPr lang="es-CR" sz="1050" i="1">
              <a:solidFill>
                <a:schemeClr val="tx1">
                  <a:lumMod val="65000"/>
                  <a:lumOff val="35000"/>
                </a:schemeClr>
              </a:solidFill>
              <a:latin typeface="HendersonSansW00-BasicLight" panose="02000505030000020004" pitchFamily="2" charset="0"/>
              <a:cs typeface="Times New Roman"/>
            </a:endParaRPr>
          </a:p>
          <a:p>
            <a:pPr marL="285750" marR="0" lvl="0" indent="-285750" algn="just" defTabSz="914400" eaLnBrk="1" latinLnBrk="0" hangingPunct="1">
              <a:lnSpc>
                <a:spcPct val="100000"/>
              </a:lnSpc>
              <a:buClrTx/>
              <a:buSzTx/>
              <a:buFont typeface="Wingdings"/>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Necesidad de recursos económicos para finalizar en su totalidad la fase I del Plan Global de Inversión del “Proyecto de Mejoramiento del Medio Ambiente del Área Metropolitana de San José”, de tal forma que se logre el objetivo de hacer uso del 65% de la capacidad instalada de la Plan de Tratamiento de Aguas Residuales Los Tajos.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ES" sz="105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es-CR" sz="1050" b="1">
                <a:solidFill>
                  <a:schemeClr val="tx1">
                    <a:lumMod val="65000"/>
                    <a:lumOff val="35000"/>
                  </a:schemeClr>
                </a:solidFill>
                <a:latin typeface="HendersonSansW00-BasicLight" panose="02000505030000020004" pitchFamily="2" charset="0"/>
                <a:cs typeface="Times New Roman"/>
              </a:rPr>
              <a:t>Acciones</a:t>
            </a: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Times New Roman"/>
              </a:rPr>
              <a:t>: </a:t>
            </a:r>
            <a:endParaRPr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Times New Roman"/>
            </a:endParaRPr>
          </a:p>
          <a:p>
            <a:pPr algn="just">
              <a:defRPr/>
            </a:pPr>
            <a:endParaRPr lang="es-CR" sz="1050" i="1">
              <a:solidFill>
                <a:schemeClr val="tx1">
                  <a:lumMod val="65000"/>
                  <a:lumOff val="35000"/>
                </a:schemeClr>
              </a:solidFill>
              <a:latin typeface="HendersonSansW00-BasicLight" panose="02000505030000020004" pitchFamily="2" charset="0"/>
              <a:ea typeface="Calibri"/>
              <a:cs typeface="Times New Roman"/>
            </a:endParaRPr>
          </a:p>
          <a:p>
            <a:pPr marL="285750" indent="-285750" algn="just">
              <a:buFont typeface="Wingdings"/>
              <a:buChar char="§"/>
              <a:defRPr/>
            </a:pPr>
            <a:r>
              <a:rPr lang="es-ES" sz="1050">
                <a:solidFill>
                  <a:schemeClr val="tx1">
                    <a:lumMod val="65000"/>
                    <a:lumOff val="35000"/>
                  </a:schemeClr>
                </a:solidFill>
                <a:latin typeface="HendersonSansW00-BasicLight" panose="02000505030000020004" pitchFamily="2" charset="0"/>
                <a:ea typeface="Calibri"/>
                <a:cs typeface="Calibri"/>
              </a:rPr>
              <a:t>Se realizó una actualización general del monto de los paquetes pendientes de licitar y este ascendió a US$ 261.15 millones, por lo que se valora la opción de financiar dichas obras con un préstamo de US$ 200 millones con el BID y el resto con contrapartida AyA. Esta valoración se encuentra en proceso.</a:t>
            </a:r>
            <a:endParaRPr lang="es-CR" sz="1050">
              <a:solidFill>
                <a:schemeClr val="tx1">
                  <a:lumMod val="65000"/>
                  <a:lumOff val="35000"/>
                </a:schemeClr>
              </a:solidFill>
              <a:latin typeface="HendersonSansW00-BasicLight" panose="02000505030000020004" pitchFamily="2" charset="0"/>
              <a:ea typeface="Calibri"/>
              <a:cs typeface="Calibri"/>
            </a:endParaRPr>
          </a:p>
          <a:p>
            <a:pPr marL="285750" indent="-285750" algn="just">
              <a:buFont typeface="Wingdings" panose="05000000000000000000" pitchFamily="2" charset="2"/>
              <a:buChar char="§"/>
              <a:defRPr/>
            </a:pPr>
            <a:endParaRPr lang="es-CR" sz="1100" i="1">
              <a:solidFill>
                <a:prstClr val="black"/>
              </a:solidFill>
              <a:latin typeface="HendersonSansW00-BasicSmBd"/>
              <a:ea typeface="Calibri"/>
              <a:cs typeface="Times New Roman"/>
            </a:endParaRPr>
          </a:p>
          <a:p>
            <a:pPr marL="285750" indent="-285750" algn="just">
              <a:buFont typeface="Wingdings" panose="05000000000000000000" pitchFamily="2" charset="2"/>
              <a:buChar char="§"/>
              <a:defRPr/>
            </a:pPr>
            <a:endParaRPr lang="es-CR" sz="1100">
              <a:solidFill>
                <a:prstClr val="black"/>
              </a:solidFill>
              <a:latin typeface="HendersonSansW00-BasicSmBd"/>
              <a:ea typeface="Calibri"/>
              <a:cs typeface="Times New Roman"/>
            </a:endParaRPr>
          </a:p>
        </p:txBody>
      </p:sp>
      <p:sp>
        <p:nvSpPr>
          <p:cNvPr id="6" name="CuadroTexto 5">
            <a:extLst>
              <a:ext uri="{FF2B5EF4-FFF2-40B4-BE49-F238E27FC236}">
                <a16:creationId xmlns:a16="http://schemas.microsoft.com/office/drawing/2014/main" id="{DE3B2099-F8BC-7E72-D011-78D72F423627}"/>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graphicFrame>
        <p:nvGraphicFramePr>
          <p:cNvPr id="2" name="Tabla 6">
            <a:extLst>
              <a:ext uri="{FF2B5EF4-FFF2-40B4-BE49-F238E27FC236}">
                <a16:creationId xmlns:a16="http://schemas.microsoft.com/office/drawing/2014/main" id="{FE37C4E6-9B41-E8C5-6F94-8F66AE6E51BD}"/>
              </a:ext>
            </a:extLst>
          </p:cNvPr>
          <p:cNvGraphicFramePr>
            <a:graphicFrameLocks noGrp="1"/>
          </p:cNvGraphicFramePr>
          <p:nvPr>
            <p:extLst>
              <p:ext uri="{D42A27DB-BD31-4B8C-83A1-F6EECF244321}">
                <p14:modId xmlns:p14="http://schemas.microsoft.com/office/powerpoint/2010/main" val="2958272665"/>
              </p:ext>
            </p:extLst>
          </p:nvPr>
        </p:nvGraphicFramePr>
        <p:xfrm>
          <a:off x="1524000" y="760017"/>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1">
                          <a:latin typeface="HendersonSansW00-BasicLight" panose="02000505030000020004" pitchFamily="2" charset="0"/>
                        </a:rPr>
                        <a:t>96,63%</a:t>
                      </a:r>
                    </a:p>
                  </a:txBody>
                  <a:tcPr anchor="ctr"/>
                </a:tc>
                <a:tc>
                  <a:txBody>
                    <a:bodyPr/>
                    <a:lstStyle/>
                    <a:p>
                      <a:pPr algn="ctr"/>
                      <a:r>
                        <a:rPr lang="es-CR" sz="1100" b="1">
                          <a:latin typeface="HendersonSansW00-BasicLight" panose="02000505030000020004" pitchFamily="2" charset="0"/>
                        </a:rPr>
                        <a:t>96,35%</a:t>
                      </a:r>
                    </a:p>
                  </a:txBody>
                  <a:tcPr anchor="ctr"/>
                </a:tc>
                <a:tc>
                  <a:txBody>
                    <a:bodyPr/>
                    <a:lstStyle/>
                    <a:p>
                      <a:pPr algn="ctr"/>
                      <a:r>
                        <a:rPr lang="es-CR" sz="1100" b="1">
                          <a:latin typeface="HendersonSansW00-BasicLight" panose="02000505030000020004" pitchFamily="2" charset="0"/>
                        </a:rPr>
                        <a:t>US$ 2.460.452,73</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71872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ABA3755-2223-E804-AF32-1C9FF3B6A968}"/>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176980" y="284826"/>
            <a:ext cx="8790039" cy="338554"/>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ltLang="es-CR"/>
              <a:t>Programa de Saneamiento en Zonas Prioritarias, KfW 28568/1</a:t>
            </a:r>
          </a:p>
        </p:txBody>
      </p:sp>
      <p:sp>
        <p:nvSpPr>
          <p:cNvPr id="10" name="7 CuadroTexto">
            <a:extLst>
              <a:ext uri="{FF2B5EF4-FFF2-40B4-BE49-F238E27FC236}">
                <a16:creationId xmlns:a16="http://schemas.microsoft.com/office/drawing/2014/main" id="{0BE507A7-DF6C-4703-9B63-F61174F0A91C}"/>
              </a:ext>
            </a:extLst>
          </p:cNvPr>
          <p:cNvSpPr txBox="1"/>
          <p:nvPr/>
        </p:nvSpPr>
        <p:spPr>
          <a:xfrm>
            <a:off x="176980" y="1884378"/>
            <a:ext cx="8790039" cy="4131900"/>
          </a:xfrm>
          <a:prstGeom prst="rect">
            <a:avLst/>
          </a:prstGeom>
          <a:noFill/>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a:rPr>
              <a:t>Avances: </a:t>
            </a:r>
            <a:r>
              <a:rPr kumimoji="0" lang="es-CR" sz="1050" b="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Wingdings"/>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Documentos de Licitación conjunta de Jacó y Palmares, son remitidos al KfW. No Objeción es recibida para proceder con la licitación, supeditada a aval del MH a planteamiento del AyA sobre reducción del alcance.</a:t>
            </a:r>
          </a:p>
          <a:p>
            <a:pPr marL="285750" marR="0" lvl="0" indent="-285750" algn="just" defTabSz="914400" rtl="0" eaLnBrk="1" fontAlgn="base" latinLnBrk="0" hangingPunct="1">
              <a:lnSpc>
                <a:spcPct val="100000"/>
              </a:lnSpc>
              <a:spcBef>
                <a:spcPct val="0"/>
              </a:spcBef>
              <a:spcAft>
                <a:spcPct val="0"/>
              </a:spcAft>
              <a:buClrTx/>
              <a:buSzTx/>
              <a:buFont typeface="Wingdings"/>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EUR 987.107,89 desembolsados en setiembre, ligados a pago de servicios del Consultor de Implementación (CI).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050" b="1"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a:rPr>
              <a:t>Problemas: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050" b="1" i="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marL="285750" lvl="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MH comunica al KfW el 18 de setiembre, renuncia definitiva al desembolso de los recursos aún no solicitados, derivado de resultados deficientes de ejecución del AyA durante años, sobreprecio de más del 100% y planteamiento de más del 50% de reducción de alcance del Programa, a pesar de intervenciones del MH.</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Ociosidad de terrenos adquiridos para construcción de plantas de tratamiento de aguas residuales (PTAR’s).</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Vencimiento de  viabilidades ambientales, declaratorias de conveniencia nacional y permisos sanitarios.</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s-CR" sz="1050" b="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cs typeface="Calibri" panose="020F0502020204030204" pitchFamily="34" charset="0"/>
            </a:endParaRPr>
          </a:p>
          <a:p>
            <a:pPr lvl="0" algn="just">
              <a:defRPr/>
            </a:pPr>
            <a:r>
              <a:rPr lang="es-CR" sz="1050" b="1">
                <a:solidFill>
                  <a:schemeClr val="tx1">
                    <a:lumMod val="65000"/>
                    <a:lumOff val="35000"/>
                  </a:schemeClr>
                </a:solidFill>
                <a:latin typeface="HendersonSansW00-BasicLight" panose="02000505030000020004" pitchFamily="2" charset="0"/>
                <a:cs typeface="Calibri"/>
              </a:rPr>
              <a:t>Acciones tomadas:</a:t>
            </a:r>
          </a:p>
          <a:p>
            <a:pPr lvl="0" algn="just">
              <a:defRPr/>
            </a:pPr>
            <a:endParaRPr lang="es-CR" sz="1050" b="1" i="1">
              <a:solidFill>
                <a:schemeClr val="tx1">
                  <a:lumMod val="65000"/>
                  <a:lumOff val="35000"/>
                </a:schemeClr>
              </a:solidFill>
              <a:latin typeface="HendersonSansW00-BasicLight" panose="02000505030000020004" pitchFamily="2" charset="0"/>
              <a:cs typeface="Calibri"/>
            </a:endParaRP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AyA deberá tomar las previsiones para el cierre ordenado del Programa (determinación del Instituto, dado cierre del financiamiento requerido por MH), y de la única licitación en ejecución (CI).</a:t>
            </a:r>
          </a:p>
          <a:p>
            <a:pPr marL="285750" lvl="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AyA deberá dar mantenimiento y custodia extendida a los terrenos, para evitar invasiones y futuros problemas.</a:t>
            </a:r>
          </a:p>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lang="es-CR" sz="1050">
                <a:solidFill>
                  <a:schemeClr val="tx1">
                    <a:lumMod val="65000"/>
                    <a:lumOff val="35000"/>
                  </a:schemeClr>
                </a:solidFill>
                <a:latin typeface="HendersonSansW00-BasicLight" panose="02000505030000020004" pitchFamily="2" charset="0"/>
                <a:ea typeface="Calibri"/>
                <a:cs typeface="Calibri"/>
              </a:rPr>
              <a:t>Instituto realizará a futuro todas las gestiones pertinentes, en caso de decidir construcción futura de las 4 PTAR’s.    </a:t>
            </a:r>
          </a:p>
        </p:txBody>
      </p:sp>
      <p:sp>
        <p:nvSpPr>
          <p:cNvPr id="6" name="CuadroTexto 5">
            <a:extLst>
              <a:ext uri="{FF2B5EF4-FFF2-40B4-BE49-F238E27FC236}">
                <a16:creationId xmlns:a16="http://schemas.microsoft.com/office/drawing/2014/main" id="{8099602F-39C8-FFC4-17E3-1C4805E28AB8}"/>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sp>
        <p:nvSpPr>
          <p:cNvPr id="8" name="9 CuadroTexto">
            <a:extLst>
              <a:ext uri="{FF2B5EF4-FFF2-40B4-BE49-F238E27FC236}">
                <a16:creationId xmlns:a16="http://schemas.microsoft.com/office/drawing/2014/main" id="{A554BB34-F882-1017-F112-1FB7FB461410}"/>
              </a:ext>
            </a:extLst>
          </p:cNvPr>
          <p:cNvSpPr txBox="1"/>
          <p:nvPr/>
        </p:nvSpPr>
        <p:spPr>
          <a:xfrm>
            <a:off x="176980" y="6041915"/>
            <a:ext cx="8415008" cy="523220"/>
          </a:xfrm>
          <a:prstGeom prst="rect">
            <a:avLst/>
          </a:prstGeom>
          <a:noFill/>
        </p:spPr>
        <p:txBody>
          <a:bodyPr wrap="square" lIns="91440" tIns="45720" rIns="91440" bIns="45720" rtlCol="0" anchor="t">
            <a:spAutoFit/>
          </a:bodyPr>
          <a:lstStyle/>
          <a:p>
            <a:pPr fontAlgn="ctr"/>
            <a:r>
              <a:rPr lang="es-CR" sz="800">
                <a:latin typeface="HendersonSansW00-BasicLight"/>
                <a:cs typeface="Arial"/>
              </a:rPr>
              <a:t>1/ Cierre del crédito fue comunicado al AyA y KfW durante III Trim. 2023.</a:t>
            </a:r>
            <a:endParaRPr lang="es-CR" sz="800">
              <a:latin typeface="HendersonSansW00-BasicLight" panose="02000505030000020004" pitchFamily="2" charset="0"/>
              <a:cs typeface="Arial"/>
            </a:endParaRPr>
          </a:p>
          <a:p>
            <a:pPr fontAlgn="ctr"/>
            <a:endParaRPr lang="es-CR" sz="800">
              <a:latin typeface="HendersonSansW00-BasicLight" panose="02000505030000020004" pitchFamily="2" charset="0"/>
              <a:cs typeface="Arial"/>
            </a:endParaRPr>
          </a:p>
          <a:p>
            <a:endParaRPr lang="es-CR" sz="1200">
              <a:latin typeface="Calibri"/>
              <a:cs typeface="Arial"/>
            </a:endParaRPr>
          </a:p>
        </p:txBody>
      </p:sp>
      <p:graphicFrame>
        <p:nvGraphicFramePr>
          <p:cNvPr id="2" name="Tabla 6">
            <a:extLst>
              <a:ext uri="{FF2B5EF4-FFF2-40B4-BE49-F238E27FC236}">
                <a16:creationId xmlns:a16="http://schemas.microsoft.com/office/drawing/2014/main" id="{C026F1DA-9B46-E202-D770-80E5CD9DFC73}"/>
              </a:ext>
            </a:extLst>
          </p:cNvPr>
          <p:cNvGraphicFramePr>
            <a:graphicFrameLocks noGrp="1"/>
          </p:cNvGraphicFramePr>
          <p:nvPr>
            <p:extLst>
              <p:ext uri="{D42A27DB-BD31-4B8C-83A1-F6EECF244321}">
                <p14:modId xmlns:p14="http://schemas.microsoft.com/office/powerpoint/2010/main" val="3369850749"/>
              </p:ext>
            </p:extLst>
          </p:nvPr>
        </p:nvGraphicFramePr>
        <p:xfrm>
          <a:off x="1524000" y="820254"/>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1">
                          <a:latin typeface="HendersonSansW00-BasicLight" panose="02000505030000020004" pitchFamily="2" charset="0"/>
                        </a:rPr>
                        <a:t>22,35%</a:t>
                      </a:r>
                    </a:p>
                  </a:txBody>
                  <a:tcPr anchor="ctr"/>
                </a:tc>
                <a:tc>
                  <a:txBody>
                    <a:bodyPr/>
                    <a:lstStyle/>
                    <a:p>
                      <a:pPr algn="ctr"/>
                      <a:r>
                        <a:rPr lang="es-CR" sz="1100" b="1">
                          <a:latin typeface="HendersonSansW00-BasicLight" panose="02000505030000020004" pitchFamily="2" charset="0"/>
                        </a:rPr>
                        <a:t>1,36%</a:t>
                      </a:r>
                    </a:p>
                  </a:txBody>
                  <a:tcPr anchor="ctr"/>
                </a:tc>
                <a:tc>
                  <a:txBody>
                    <a:bodyPr/>
                    <a:lstStyle/>
                    <a:p>
                      <a:pPr algn="ctr"/>
                      <a:r>
                        <a:rPr lang="es-CR" sz="1100" b="1">
                          <a:latin typeface="HendersonSansW00-BasicLight" panose="02000505030000020004" pitchFamily="2" charset="0"/>
                        </a:rPr>
                        <a:t>US$ 860.462,94</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19494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0AC3628-566B-9BA8-9C3C-237D685733BB}"/>
              </a:ext>
            </a:extLst>
          </p:cNvPr>
          <p:cNvPicPr>
            <a:picLocks noChangeAspect="1"/>
          </p:cNvPicPr>
          <p:nvPr/>
        </p:nvPicPr>
        <p:blipFill>
          <a:blip r:embed="rId2"/>
          <a:stretch>
            <a:fillRect/>
          </a:stretch>
        </p:blipFill>
        <p:spPr>
          <a:xfrm>
            <a:off x="-1" y="6858"/>
            <a:ext cx="9156225" cy="6851142"/>
          </a:xfrm>
          <a:prstGeom prst="rect">
            <a:avLst/>
          </a:prstGeom>
        </p:spPr>
      </p:pic>
      <p:sp>
        <p:nvSpPr>
          <p:cNvPr id="3" name="Title 1"/>
          <p:cNvSpPr txBox="1">
            <a:spLocks/>
          </p:cNvSpPr>
          <p:nvPr/>
        </p:nvSpPr>
        <p:spPr bwMode="auto">
          <a:xfrm>
            <a:off x="356972" y="163024"/>
            <a:ext cx="8414072" cy="7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defRPr/>
            </a:pPr>
            <a:r>
              <a:rPr lang="es-ES" altLang="es-CR" sz="2000" b="1">
                <a:solidFill>
                  <a:schemeClr val="tx2"/>
                </a:solidFill>
                <a:latin typeface="HendersonSansW00-BasicLight" panose="02000505030000020004" pitchFamily="2" charset="0"/>
                <a:cs typeface="Arial"/>
              </a:rPr>
              <a:t>Principales problemáticas identificadas en la Cartera de Programas/Proyectos del </a:t>
            </a:r>
            <a:r>
              <a:rPr lang="es-ES" altLang="es-CR" sz="2000" b="1" err="1">
                <a:solidFill>
                  <a:schemeClr val="tx2"/>
                </a:solidFill>
                <a:latin typeface="HendersonSansW00-BasicLight" panose="02000505030000020004" pitchFamily="2" charset="0"/>
                <a:cs typeface="Arial"/>
              </a:rPr>
              <a:t>AyA</a:t>
            </a:r>
            <a:endParaRPr lang="es-ES" altLang="es-CR" sz="2000" b="1">
              <a:solidFill>
                <a:schemeClr val="tx2"/>
              </a:solidFill>
              <a:latin typeface="HendersonSansW00-BasicLight" panose="02000505030000020004" pitchFamily="2" charset="0"/>
              <a:cs typeface="Arial"/>
            </a:endParaRPr>
          </a:p>
        </p:txBody>
      </p:sp>
      <p:grpSp>
        <p:nvGrpSpPr>
          <p:cNvPr id="2" name="Grupo 1">
            <a:extLst>
              <a:ext uri="{FF2B5EF4-FFF2-40B4-BE49-F238E27FC236}">
                <a16:creationId xmlns:a16="http://schemas.microsoft.com/office/drawing/2014/main" id="{F13B2C13-A458-4ED8-B506-074E32332004}"/>
              </a:ext>
            </a:extLst>
          </p:cNvPr>
          <p:cNvGrpSpPr/>
          <p:nvPr/>
        </p:nvGrpSpPr>
        <p:grpSpPr>
          <a:xfrm>
            <a:off x="766563" y="1260346"/>
            <a:ext cx="7845591" cy="4585163"/>
            <a:chOff x="766563" y="1260346"/>
            <a:chExt cx="7845591" cy="4585163"/>
          </a:xfrm>
        </p:grpSpPr>
        <p:sp>
          <p:nvSpPr>
            <p:cNvPr id="33" name="Rectángulo: esquinas redondeadas 32">
              <a:extLst>
                <a:ext uri="{FF2B5EF4-FFF2-40B4-BE49-F238E27FC236}">
                  <a16:creationId xmlns:a16="http://schemas.microsoft.com/office/drawing/2014/main" id="{64485C10-0728-4DB7-A259-43FCCDDF7BAC}"/>
                </a:ext>
              </a:extLst>
            </p:cNvPr>
            <p:cNvSpPr/>
            <p:nvPr/>
          </p:nvSpPr>
          <p:spPr>
            <a:xfrm>
              <a:off x="766563" y="1260346"/>
              <a:ext cx="3600000" cy="2052000"/>
            </a:xfrm>
            <a:prstGeom prst="roundRect">
              <a:avLst/>
            </a:prstGeom>
            <a:solidFill>
              <a:schemeClr val="tx2">
                <a:lumMod val="40000"/>
                <a:lumOff val="6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Estudios y diseños base desactualizados y/o incompletos.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Pobre </a:t>
              </a:r>
              <a:r>
                <a:rPr kumimoji="0" lang="es-CR" sz="1100" b="0" i="0" u="none" strike="noStrike" kern="1200" cap="none" spc="0" normalizeH="0" baseline="0" noProof="0" err="1">
                  <a:ln>
                    <a:noFill/>
                  </a:ln>
                  <a:solidFill>
                    <a:prstClr val="black"/>
                  </a:solidFill>
                  <a:effectLst/>
                  <a:uLnTx/>
                  <a:uFillTx/>
                  <a:latin typeface="HendersonSansW00-BasicLight" panose="02000505030000020004" pitchFamily="2" charset="0"/>
                </a:rPr>
                <a:t>pre-inversión</a:t>
              </a: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 de proyectos.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Costos no contemplados en </a:t>
              </a:r>
              <a:r>
                <a:rPr kumimoji="0" lang="es-CR" sz="1100" b="0" i="0" u="none" strike="noStrike" kern="1200" cap="none" spc="0" normalizeH="0" baseline="0" noProof="0" err="1">
                  <a:ln>
                    <a:noFill/>
                  </a:ln>
                  <a:solidFill>
                    <a:prstClr val="black"/>
                  </a:solidFill>
                  <a:effectLst/>
                  <a:uLnTx/>
                  <a:uFillTx/>
                  <a:latin typeface="HendersonSansW00-BasicLight" panose="02000505030000020004" pitchFamily="2" charset="0"/>
                </a:rPr>
                <a:t>pre-inversión</a:t>
              </a: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Recurrente gestión de imprevistos.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Constante variación de proyectos.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Falta de claridad en el alcance de los proyectos.</a:t>
              </a:r>
            </a:p>
          </p:txBody>
        </p:sp>
        <p:sp>
          <p:nvSpPr>
            <p:cNvPr id="40" name="Rectángulo: esquinas redondeadas 39">
              <a:extLst>
                <a:ext uri="{FF2B5EF4-FFF2-40B4-BE49-F238E27FC236}">
                  <a16:creationId xmlns:a16="http://schemas.microsoft.com/office/drawing/2014/main" id="{B3840547-322E-4215-848C-1EAA95BDCF32}"/>
                </a:ext>
              </a:extLst>
            </p:cNvPr>
            <p:cNvSpPr/>
            <p:nvPr/>
          </p:nvSpPr>
          <p:spPr>
            <a:xfrm>
              <a:off x="766563" y="3757509"/>
              <a:ext cx="3600000" cy="2088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Cultura de contratación no competitiva.</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Fuerte cultura de apelaciones.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Carteles y licitaciones mal estructurados.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Incumplimiento en los plazos establecidos en los procesos de contratación.</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Incumplimiento de contratistas.</a:t>
              </a:r>
            </a:p>
          </p:txBody>
        </p:sp>
        <p:sp>
          <p:nvSpPr>
            <p:cNvPr id="43" name="Rectángulo: esquinas redondeadas 42">
              <a:extLst>
                <a:ext uri="{FF2B5EF4-FFF2-40B4-BE49-F238E27FC236}">
                  <a16:creationId xmlns:a16="http://schemas.microsoft.com/office/drawing/2014/main" id="{C2FBE90B-ADD2-4FCD-B1C0-29DB836EAA70}"/>
                </a:ext>
              </a:extLst>
            </p:cNvPr>
            <p:cNvSpPr/>
            <p:nvPr/>
          </p:nvSpPr>
          <p:spPr>
            <a:xfrm>
              <a:off x="5012154" y="1260346"/>
              <a:ext cx="3600000" cy="2052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Ausencia de una cultura organizacional de proyectos.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No existen estructuras permanentes de proyectos.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No hay cultura de seguimiento y rendición de cuentas.</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Resultados de ejecución muestran la no aplicación de las lecciones aprendidas durante años.</a:t>
              </a:r>
            </a:p>
          </p:txBody>
        </p:sp>
        <p:sp>
          <p:nvSpPr>
            <p:cNvPr id="46" name="Rectángulo: esquinas redondeadas 45">
              <a:extLst>
                <a:ext uri="{FF2B5EF4-FFF2-40B4-BE49-F238E27FC236}">
                  <a16:creationId xmlns:a16="http://schemas.microsoft.com/office/drawing/2014/main" id="{30562D22-39CD-4EC0-8CC6-BCBC9C04CBB7}"/>
                </a:ext>
              </a:extLst>
            </p:cNvPr>
            <p:cNvSpPr/>
            <p:nvPr/>
          </p:nvSpPr>
          <p:spPr>
            <a:xfrm>
              <a:off x="5012154" y="3757509"/>
              <a:ext cx="3600000" cy="2052000"/>
            </a:xfrm>
            <a:prstGeom prst="round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Relocalización o provisión de servicios públicos.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Costos no contemplados en </a:t>
              </a:r>
              <a:r>
                <a:rPr kumimoji="0" lang="es-CR" sz="1100" b="0" i="0" u="none" strike="noStrike" kern="1200" cap="none" spc="0" normalizeH="0" baseline="0" noProof="0" err="1">
                  <a:ln>
                    <a:noFill/>
                  </a:ln>
                  <a:solidFill>
                    <a:prstClr val="black"/>
                  </a:solidFill>
                  <a:effectLst/>
                  <a:uLnTx/>
                  <a:uFillTx/>
                  <a:latin typeface="HendersonSansW00-BasicLight" panose="02000505030000020004" pitchFamily="2" charset="0"/>
                </a:rPr>
                <a:t>pre-inversión</a:t>
              </a: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Segmentación de fuentes de financiamiento.</a:t>
              </a: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CR" sz="1100" b="0" i="0" u="none" strike="noStrike" kern="1200" cap="none" spc="0" normalizeH="0" baseline="0" noProof="0">
                  <a:ln>
                    <a:noFill/>
                  </a:ln>
                  <a:solidFill>
                    <a:prstClr val="black"/>
                  </a:solidFill>
                  <a:effectLst/>
                  <a:uLnTx/>
                  <a:uFillTx/>
                  <a:latin typeface="HendersonSansW00-BasicLight" panose="02000505030000020004" pitchFamily="2" charset="0"/>
                </a:rPr>
                <a:t>Poca coordinación institucional.</a:t>
              </a:r>
            </a:p>
          </p:txBody>
        </p:sp>
      </p:grpSp>
      <p:sp>
        <p:nvSpPr>
          <p:cNvPr id="5" name="CuadroTexto 4">
            <a:extLst>
              <a:ext uri="{FF2B5EF4-FFF2-40B4-BE49-F238E27FC236}">
                <a16:creationId xmlns:a16="http://schemas.microsoft.com/office/drawing/2014/main" id="{1D73A094-9841-9E9F-B3EA-CADC30481E0F}"/>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spTree>
    <p:extLst>
      <p:ext uri="{BB962C8B-B14F-4D97-AF65-F5344CB8AC3E}">
        <p14:creationId xmlns:p14="http://schemas.microsoft.com/office/powerpoint/2010/main" val="5249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967A9B2-1085-F93C-F415-163875EF2A60}"/>
              </a:ext>
            </a:extLst>
          </p:cNvPr>
          <p:cNvPicPr>
            <a:picLocks noChangeAspect="1"/>
          </p:cNvPicPr>
          <p:nvPr/>
        </p:nvPicPr>
        <p:blipFill>
          <a:blip r:embed="rId2"/>
          <a:stretch>
            <a:fillRect/>
          </a:stretch>
        </p:blipFill>
        <p:spPr>
          <a:xfrm>
            <a:off x="-1" y="6858"/>
            <a:ext cx="9156225" cy="6851142"/>
          </a:xfrm>
          <a:prstGeom prst="rect">
            <a:avLst/>
          </a:prstGeom>
        </p:spPr>
      </p:pic>
      <p:grpSp>
        <p:nvGrpSpPr>
          <p:cNvPr id="5" name="Grupo 4">
            <a:extLst>
              <a:ext uri="{FF2B5EF4-FFF2-40B4-BE49-F238E27FC236}">
                <a16:creationId xmlns:a16="http://schemas.microsoft.com/office/drawing/2014/main" id="{7B99E412-6A0C-4119-84E1-4B1C34DEB6A1}"/>
              </a:ext>
            </a:extLst>
          </p:cNvPr>
          <p:cNvGrpSpPr/>
          <p:nvPr/>
        </p:nvGrpSpPr>
        <p:grpSpPr>
          <a:xfrm>
            <a:off x="42046" y="163024"/>
            <a:ext cx="9083196" cy="6523799"/>
            <a:chOff x="51473" y="163024"/>
            <a:chExt cx="9083196" cy="6523799"/>
          </a:xfrm>
        </p:grpSpPr>
        <p:sp>
          <p:nvSpPr>
            <p:cNvPr id="3" name="Title 1"/>
            <p:cNvSpPr txBox="1">
              <a:spLocks/>
            </p:cNvSpPr>
            <p:nvPr/>
          </p:nvSpPr>
          <p:spPr bwMode="auto">
            <a:xfrm>
              <a:off x="406400" y="163024"/>
              <a:ext cx="8414072" cy="7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defRPr/>
              </a:pPr>
              <a:r>
                <a:rPr lang="es-ES" altLang="es-CR" sz="2000" b="1">
                  <a:solidFill>
                    <a:schemeClr val="tx2"/>
                  </a:solidFill>
                  <a:latin typeface="HendersonSansW00-BasicLight" panose="02000505030000020004" pitchFamily="2" charset="0"/>
                  <a:cs typeface="Arial"/>
                </a:rPr>
                <a:t>Recomendaciones al </a:t>
              </a:r>
              <a:r>
                <a:rPr lang="es-ES" altLang="es-CR" sz="2000" b="1" err="1">
                  <a:solidFill>
                    <a:schemeClr val="tx2"/>
                  </a:solidFill>
                  <a:latin typeface="HendersonSansW00-BasicLight" panose="02000505030000020004" pitchFamily="2" charset="0"/>
                  <a:cs typeface="Arial"/>
                </a:rPr>
                <a:t>AyA</a:t>
              </a:r>
              <a:r>
                <a:rPr lang="es-ES" altLang="es-CR" sz="2000" b="1">
                  <a:solidFill>
                    <a:schemeClr val="tx2"/>
                  </a:solidFill>
                  <a:latin typeface="HendersonSansW00-BasicLight" panose="02000505030000020004" pitchFamily="2" charset="0"/>
                  <a:cs typeface="Arial"/>
                </a:rPr>
                <a:t> en aras de mejorar la ejecución de sus Programas/Proyectos</a:t>
              </a:r>
            </a:p>
          </p:txBody>
        </p:sp>
        <p:grpSp>
          <p:nvGrpSpPr>
            <p:cNvPr id="113" name="Google Shape;909;p29">
              <a:extLst>
                <a:ext uri="{FF2B5EF4-FFF2-40B4-BE49-F238E27FC236}">
                  <a16:creationId xmlns:a16="http://schemas.microsoft.com/office/drawing/2014/main" id="{A5D173A9-E697-4EF4-BC35-A7D03F245508}"/>
                </a:ext>
              </a:extLst>
            </p:cNvPr>
            <p:cNvGrpSpPr/>
            <p:nvPr/>
          </p:nvGrpSpPr>
          <p:grpSpPr>
            <a:xfrm>
              <a:off x="619432" y="2453658"/>
              <a:ext cx="8113217" cy="3706761"/>
              <a:chOff x="1701125" y="1538375"/>
              <a:chExt cx="5741689" cy="2688750"/>
            </a:xfrm>
          </p:grpSpPr>
          <p:sp>
            <p:nvSpPr>
              <p:cNvPr id="114" name="Google Shape;910;p29">
                <a:extLst>
                  <a:ext uri="{FF2B5EF4-FFF2-40B4-BE49-F238E27FC236}">
                    <a16:creationId xmlns:a16="http://schemas.microsoft.com/office/drawing/2014/main" id="{A655A12C-381C-4C77-874B-8A9F5EE3FBC7}"/>
                  </a:ext>
                </a:extLst>
              </p:cNvPr>
              <p:cNvSpPr/>
              <p:nvPr/>
            </p:nvSpPr>
            <p:spPr>
              <a:xfrm>
                <a:off x="1701125" y="1538375"/>
                <a:ext cx="5741689" cy="2688750"/>
              </a:xfrm>
              <a:custGeom>
                <a:avLst/>
                <a:gdLst/>
                <a:ahLst/>
                <a:cxnLst/>
                <a:rect l="l" t="t" r="r" b="b"/>
                <a:pathLst>
                  <a:path w="288890" h="135283" extrusionOk="0">
                    <a:moveTo>
                      <a:pt x="259393" y="36"/>
                    </a:moveTo>
                    <a:cubicBezTo>
                      <a:pt x="243890" y="53"/>
                      <a:pt x="231314" y="12629"/>
                      <a:pt x="231296" y="28132"/>
                    </a:cubicBezTo>
                    <a:lnTo>
                      <a:pt x="238746" y="28132"/>
                    </a:lnTo>
                    <a:cubicBezTo>
                      <a:pt x="238746" y="17915"/>
                      <a:pt x="246196" y="9241"/>
                      <a:pt x="256288" y="7698"/>
                    </a:cubicBezTo>
                    <a:cubicBezTo>
                      <a:pt x="266381" y="6173"/>
                      <a:pt x="276083" y="12239"/>
                      <a:pt x="279117" y="21977"/>
                    </a:cubicBezTo>
                    <a:cubicBezTo>
                      <a:pt x="282150" y="31732"/>
                      <a:pt x="277627" y="42233"/>
                      <a:pt x="268456" y="46703"/>
                    </a:cubicBezTo>
                    <a:cubicBezTo>
                      <a:pt x="259268" y="51172"/>
                      <a:pt x="248200" y="48264"/>
                      <a:pt x="242400" y="39856"/>
                    </a:cubicBezTo>
                    <a:lnTo>
                      <a:pt x="211785" y="70116"/>
                    </a:lnTo>
                    <a:lnTo>
                      <a:pt x="211732" y="70080"/>
                    </a:lnTo>
                    <a:lnTo>
                      <a:pt x="194296" y="87516"/>
                    </a:lnTo>
                    <a:cubicBezTo>
                      <a:pt x="201746" y="92642"/>
                      <a:pt x="204974" y="102025"/>
                      <a:pt x="202296" y="110646"/>
                    </a:cubicBezTo>
                    <a:cubicBezTo>
                      <a:pt x="199600" y="119284"/>
                      <a:pt x="191618" y="125155"/>
                      <a:pt x="182572" y="125155"/>
                    </a:cubicBezTo>
                    <a:cubicBezTo>
                      <a:pt x="173526" y="125155"/>
                      <a:pt x="165544" y="119284"/>
                      <a:pt x="162848" y="110646"/>
                    </a:cubicBezTo>
                    <a:cubicBezTo>
                      <a:pt x="160169" y="102025"/>
                      <a:pt x="163398" y="92642"/>
                      <a:pt x="170830" y="87516"/>
                    </a:cubicBezTo>
                    <a:lnTo>
                      <a:pt x="154848" y="71535"/>
                    </a:lnTo>
                    <a:lnTo>
                      <a:pt x="128827" y="45177"/>
                    </a:lnTo>
                    <a:cubicBezTo>
                      <a:pt x="135337" y="36681"/>
                      <a:pt x="136437" y="25240"/>
                      <a:pt x="131701" y="15662"/>
                    </a:cubicBezTo>
                    <a:cubicBezTo>
                      <a:pt x="126965" y="6066"/>
                      <a:pt x="117209" y="0"/>
                      <a:pt x="106514" y="0"/>
                    </a:cubicBezTo>
                    <a:cubicBezTo>
                      <a:pt x="95836" y="0"/>
                      <a:pt x="86062" y="6066"/>
                      <a:pt x="81326" y="15662"/>
                    </a:cubicBezTo>
                    <a:cubicBezTo>
                      <a:pt x="76591" y="25240"/>
                      <a:pt x="77708" y="36681"/>
                      <a:pt x="84200" y="45177"/>
                    </a:cubicBezTo>
                    <a:lnTo>
                      <a:pt x="51492" y="77867"/>
                    </a:lnTo>
                    <a:lnTo>
                      <a:pt x="51510" y="77885"/>
                    </a:lnTo>
                    <a:lnTo>
                      <a:pt x="42074" y="87321"/>
                    </a:lnTo>
                    <a:cubicBezTo>
                      <a:pt x="50481" y="93121"/>
                      <a:pt x="53372" y="104172"/>
                      <a:pt x="48902" y="113359"/>
                    </a:cubicBezTo>
                    <a:cubicBezTo>
                      <a:pt x="44433" y="122530"/>
                      <a:pt x="33932" y="127053"/>
                      <a:pt x="24194" y="124020"/>
                    </a:cubicBezTo>
                    <a:cubicBezTo>
                      <a:pt x="14456" y="120969"/>
                      <a:pt x="8390" y="111284"/>
                      <a:pt x="9933" y="101192"/>
                    </a:cubicBezTo>
                    <a:cubicBezTo>
                      <a:pt x="11476" y="91117"/>
                      <a:pt x="20150" y="83667"/>
                      <a:pt x="30349" y="83667"/>
                    </a:cubicBezTo>
                    <a:lnTo>
                      <a:pt x="30349" y="83667"/>
                    </a:lnTo>
                    <a:lnTo>
                      <a:pt x="30349" y="76218"/>
                    </a:lnTo>
                    <a:cubicBezTo>
                      <a:pt x="17294" y="76218"/>
                      <a:pt x="5942" y="85210"/>
                      <a:pt x="2980" y="97928"/>
                    </a:cubicBezTo>
                    <a:cubicBezTo>
                      <a:pt x="0" y="110628"/>
                      <a:pt x="6191" y="123718"/>
                      <a:pt x="17880" y="129500"/>
                    </a:cubicBezTo>
                    <a:cubicBezTo>
                      <a:pt x="29586" y="135283"/>
                      <a:pt x="43741" y="132250"/>
                      <a:pt x="52042" y="122175"/>
                    </a:cubicBezTo>
                    <a:cubicBezTo>
                      <a:pt x="60325" y="112100"/>
                      <a:pt x="60591" y="97626"/>
                      <a:pt x="52663" y="87250"/>
                    </a:cubicBezTo>
                    <a:lnTo>
                      <a:pt x="64990" y="74940"/>
                    </a:lnTo>
                    <a:lnTo>
                      <a:pt x="64973" y="74923"/>
                    </a:lnTo>
                    <a:lnTo>
                      <a:pt x="94789" y="45106"/>
                    </a:lnTo>
                    <a:cubicBezTo>
                      <a:pt x="87339" y="39962"/>
                      <a:pt x="84111" y="30597"/>
                      <a:pt x="86790" y="21959"/>
                    </a:cubicBezTo>
                    <a:cubicBezTo>
                      <a:pt x="89486" y="13339"/>
                      <a:pt x="97468" y="7450"/>
                      <a:pt x="106514" y="7450"/>
                    </a:cubicBezTo>
                    <a:cubicBezTo>
                      <a:pt x="115560" y="7450"/>
                      <a:pt x="123542" y="13339"/>
                      <a:pt x="126238" y="21959"/>
                    </a:cubicBezTo>
                    <a:cubicBezTo>
                      <a:pt x="128916" y="30597"/>
                      <a:pt x="125688" y="39962"/>
                      <a:pt x="118256" y="45106"/>
                    </a:cubicBezTo>
                    <a:lnTo>
                      <a:pt x="147877" y="75065"/>
                    </a:lnTo>
                    <a:lnTo>
                      <a:pt x="147877" y="75065"/>
                    </a:lnTo>
                    <a:lnTo>
                      <a:pt x="148906" y="76093"/>
                    </a:lnTo>
                    <a:lnTo>
                      <a:pt x="153252" y="80510"/>
                    </a:lnTo>
                    <a:lnTo>
                      <a:pt x="153269" y="80474"/>
                    </a:lnTo>
                    <a:lnTo>
                      <a:pt x="160240" y="87463"/>
                    </a:lnTo>
                    <a:cubicBezTo>
                      <a:pt x="153748" y="95941"/>
                      <a:pt x="152649" y="107382"/>
                      <a:pt x="157385" y="116960"/>
                    </a:cubicBezTo>
                    <a:cubicBezTo>
                      <a:pt x="162120" y="126556"/>
                      <a:pt x="171876" y="132604"/>
                      <a:pt x="182572" y="132604"/>
                    </a:cubicBezTo>
                    <a:cubicBezTo>
                      <a:pt x="193250" y="132604"/>
                      <a:pt x="203005" y="126556"/>
                      <a:pt x="207741" y="116960"/>
                    </a:cubicBezTo>
                    <a:cubicBezTo>
                      <a:pt x="212477" y="107382"/>
                      <a:pt x="211377" y="95941"/>
                      <a:pt x="204885" y="87463"/>
                    </a:cubicBezTo>
                    <a:lnTo>
                      <a:pt x="209887" y="82443"/>
                    </a:lnTo>
                    <a:lnTo>
                      <a:pt x="209887" y="82443"/>
                    </a:lnTo>
                    <a:lnTo>
                      <a:pt x="242329" y="50463"/>
                    </a:lnTo>
                    <a:cubicBezTo>
                      <a:pt x="249531" y="55962"/>
                      <a:pt x="258931" y="57647"/>
                      <a:pt x="267587" y="55004"/>
                    </a:cubicBezTo>
                    <a:cubicBezTo>
                      <a:pt x="276243" y="52361"/>
                      <a:pt x="283090" y="45709"/>
                      <a:pt x="285999" y="37142"/>
                    </a:cubicBezTo>
                    <a:cubicBezTo>
                      <a:pt x="288890" y="28557"/>
                      <a:pt x="287489" y="19121"/>
                      <a:pt x="282221" y="11760"/>
                    </a:cubicBezTo>
                    <a:cubicBezTo>
                      <a:pt x="276935" y="4399"/>
                      <a:pt x="268456" y="36"/>
                      <a:pt x="259393" y="36"/>
                    </a:cubicBezTo>
                    <a:close/>
                  </a:path>
                </a:pathLst>
              </a:custGeom>
              <a:gradFill>
                <a:gsLst>
                  <a:gs pos="0">
                    <a:srgbClr val="B6E080"/>
                  </a:gs>
                  <a:gs pos="17000">
                    <a:srgbClr val="A3D798"/>
                  </a:gs>
                  <a:gs pos="37000">
                    <a:srgbClr val="70C08D"/>
                  </a:gs>
                  <a:gs pos="60000">
                    <a:srgbClr val="36857B"/>
                  </a:gs>
                  <a:gs pos="84000">
                    <a:srgbClr val="00A0A9"/>
                  </a:gs>
                  <a:gs pos="100000">
                    <a:srgbClr val="33C5CE"/>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nvGrpSpPr>
              <p:cNvPr id="115" name="Google Shape;911;p29">
                <a:extLst>
                  <a:ext uri="{FF2B5EF4-FFF2-40B4-BE49-F238E27FC236}">
                    <a16:creationId xmlns:a16="http://schemas.microsoft.com/office/drawing/2014/main" id="{CC2CB86A-4F63-4EDD-A0E2-254D95C7490C}"/>
                  </a:ext>
                </a:extLst>
              </p:cNvPr>
              <p:cNvGrpSpPr/>
              <p:nvPr/>
            </p:nvGrpSpPr>
            <p:grpSpPr>
              <a:xfrm>
                <a:off x="3403200" y="1694625"/>
                <a:ext cx="820500" cy="820500"/>
                <a:chOff x="3403200" y="1694625"/>
                <a:chExt cx="820500" cy="820500"/>
              </a:xfrm>
            </p:grpSpPr>
            <p:sp>
              <p:nvSpPr>
                <p:cNvPr id="125" name="Google Shape;912;p29">
                  <a:extLst>
                    <a:ext uri="{FF2B5EF4-FFF2-40B4-BE49-F238E27FC236}">
                      <a16:creationId xmlns:a16="http://schemas.microsoft.com/office/drawing/2014/main" id="{B5EDC0A1-877D-413B-BE64-6554E2347F2B}"/>
                    </a:ext>
                  </a:extLst>
                </p:cNvPr>
                <p:cNvSpPr/>
                <p:nvPr/>
              </p:nvSpPr>
              <p:spPr>
                <a:xfrm>
                  <a:off x="3403200" y="1694625"/>
                  <a:ext cx="820500" cy="8205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26" name="Google Shape;913;p29">
                  <a:extLst>
                    <a:ext uri="{FF2B5EF4-FFF2-40B4-BE49-F238E27FC236}">
                      <a16:creationId xmlns:a16="http://schemas.microsoft.com/office/drawing/2014/main" id="{78BD1768-E6CA-41C8-AAB8-03817F61BDDA}"/>
                    </a:ext>
                  </a:extLst>
                </p:cNvPr>
                <p:cNvSpPr/>
                <p:nvPr/>
              </p:nvSpPr>
              <p:spPr>
                <a:xfrm>
                  <a:off x="3498650" y="1790075"/>
                  <a:ext cx="629700" cy="6297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nvGrpSpPr>
              <p:cNvPr id="116" name="Google Shape;914;p29">
                <a:extLst>
                  <a:ext uri="{FF2B5EF4-FFF2-40B4-BE49-F238E27FC236}">
                    <a16:creationId xmlns:a16="http://schemas.microsoft.com/office/drawing/2014/main" id="{46856BC8-3345-4C44-95F8-484DABF36EB4}"/>
                  </a:ext>
                </a:extLst>
              </p:cNvPr>
              <p:cNvGrpSpPr/>
              <p:nvPr/>
            </p:nvGrpSpPr>
            <p:grpSpPr>
              <a:xfrm>
                <a:off x="4917250" y="3210575"/>
                <a:ext cx="820500" cy="820500"/>
                <a:chOff x="3403200" y="1694625"/>
                <a:chExt cx="820500" cy="820500"/>
              </a:xfrm>
            </p:grpSpPr>
            <p:sp>
              <p:nvSpPr>
                <p:cNvPr id="123" name="Google Shape;915;p29">
                  <a:extLst>
                    <a:ext uri="{FF2B5EF4-FFF2-40B4-BE49-F238E27FC236}">
                      <a16:creationId xmlns:a16="http://schemas.microsoft.com/office/drawing/2014/main" id="{E4EC7559-EBC0-4C36-8D58-59DA83D9D810}"/>
                    </a:ext>
                  </a:extLst>
                </p:cNvPr>
                <p:cNvSpPr/>
                <p:nvPr/>
              </p:nvSpPr>
              <p:spPr>
                <a:xfrm>
                  <a:off x="3403200" y="1694625"/>
                  <a:ext cx="820500" cy="8205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24" name="Google Shape;916;p29">
                  <a:extLst>
                    <a:ext uri="{FF2B5EF4-FFF2-40B4-BE49-F238E27FC236}">
                      <a16:creationId xmlns:a16="http://schemas.microsoft.com/office/drawing/2014/main" id="{5F10F244-9896-4C10-AF1E-F5097DC67D32}"/>
                    </a:ext>
                  </a:extLst>
                </p:cNvPr>
                <p:cNvSpPr/>
                <p:nvPr/>
              </p:nvSpPr>
              <p:spPr>
                <a:xfrm>
                  <a:off x="3503751" y="1790289"/>
                  <a:ext cx="629700" cy="6297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nvGrpSpPr>
              <p:cNvPr id="117" name="Google Shape;917;p29">
                <a:extLst>
                  <a:ext uri="{FF2B5EF4-FFF2-40B4-BE49-F238E27FC236}">
                    <a16:creationId xmlns:a16="http://schemas.microsoft.com/office/drawing/2014/main" id="{7DD274F3-6310-4252-B265-76754120B362}"/>
                  </a:ext>
                </a:extLst>
              </p:cNvPr>
              <p:cNvGrpSpPr/>
              <p:nvPr/>
            </p:nvGrpSpPr>
            <p:grpSpPr>
              <a:xfrm>
                <a:off x="1894750" y="3200275"/>
                <a:ext cx="820500" cy="820500"/>
                <a:chOff x="3403200" y="1694625"/>
                <a:chExt cx="820500" cy="820500"/>
              </a:xfrm>
            </p:grpSpPr>
            <p:sp>
              <p:nvSpPr>
                <p:cNvPr id="121" name="Google Shape;918;p29">
                  <a:extLst>
                    <a:ext uri="{FF2B5EF4-FFF2-40B4-BE49-F238E27FC236}">
                      <a16:creationId xmlns:a16="http://schemas.microsoft.com/office/drawing/2014/main" id="{E0422CFF-6A4E-4ED1-BF28-57320CF47FC9}"/>
                    </a:ext>
                  </a:extLst>
                </p:cNvPr>
                <p:cNvSpPr/>
                <p:nvPr/>
              </p:nvSpPr>
              <p:spPr>
                <a:xfrm>
                  <a:off x="3403200" y="1694625"/>
                  <a:ext cx="820500" cy="8205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22" name="Google Shape;919;p29">
                  <a:extLst>
                    <a:ext uri="{FF2B5EF4-FFF2-40B4-BE49-F238E27FC236}">
                      <a16:creationId xmlns:a16="http://schemas.microsoft.com/office/drawing/2014/main" id="{4BEE611E-204B-4B1F-AD30-3DE5FF24BC15}"/>
                    </a:ext>
                  </a:extLst>
                </p:cNvPr>
                <p:cNvSpPr/>
                <p:nvPr/>
              </p:nvSpPr>
              <p:spPr>
                <a:xfrm>
                  <a:off x="3498650" y="1790075"/>
                  <a:ext cx="629700" cy="6297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nvGrpSpPr>
              <p:cNvPr id="118" name="Google Shape;920;p29">
                <a:extLst>
                  <a:ext uri="{FF2B5EF4-FFF2-40B4-BE49-F238E27FC236}">
                    <a16:creationId xmlns:a16="http://schemas.microsoft.com/office/drawing/2014/main" id="{FF534247-D3BB-43D0-8080-ED6BF2E50B60}"/>
                  </a:ext>
                </a:extLst>
              </p:cNvPr>
              <p:cNvGrpSpPr/>
              <p:nvPr/>
            </p:nvGrpSpPr>
            <p:grpSpPr>
              <a:xfrm>
                <a:off x="6447775" y="1683550"/>
                <a:ext cx="820500" cy="820500"/>
                <a:chOff x="3403200" y="1694625"/>
                <a:chExt cx="820500" cy="820500"/>
              </a:xfrm>
            </p:grpSpPr>
            <p:sp>
              <p:nvSpPr>
                <p:cNvPr id="119" name="Google Shape;921;p29">
                  <a:extLst>
                    <a:ext uri="{FF2B5EF4-FFF2-40B4-BE49-F238E27FC236}">
                      <a16:creationId xmlns:a16="http://schemas.microsoft.com/office/drawing/2014/main" id="{AC88272C-1A4F-4896-9A01-2002490C5D5F}"/>
                    </a:ext>
                  </a:extLst>
                </p:cNvPr>
                <p:cNvSpPr/>
                <p:nvPr/>
              </p:nvSpPr>
              <p:spPr>
                <a:xfrm>
                  <a:off x="3403200" y="1694625"/>
                  <a:ext cx="820500" cy="820500"/>
                </a:xfrm>
                <a:prstGeom prst="ellipse">
                  <a:avLst/>
                </a:pr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20" name="Google Shape;922;p29">
                  <a:extLst>
                    <a:ext uri="{FF2B5EF4-FFF2-40B4-BE49-F238E27FC236}">
                      <a16:creationId xmlns:a16="http://schemas.microsoft.com/office/drawing/2014/main" id="{3009B9E6-4716-4D75-9CA3-CB88DA40251A}"/>
                    </a:ext>
                  </a:extLst>
                </p:cNvPr>
                <p:cNvSpPr/>
                <p:nvPr/>
              </p:nvSpPr>
              <p:spPr>
                <a:xfrm>
                  <a:off x="3498650" y="1790075"/>
                  <a:ext cx="629700" cy="6297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sp>
          <p:nvSpPr>
            <p:cNvPr id="127" name="Google Shape;924;p29">
              <a:extLst>
                <a:ext uri="{FF2B5EF4-FFF2-40B4-BE49-F238E27FC236}">
                  <a16:creationId xmlns:a16="http://schemas.microsoft.com/office/drawing/2014/main" id="{015C4592-B6A2-4A12-920A-87BFCB0860E6}"/>
                </a:ext>
              </a:extLst>
            </p:cNvPr>
            <p:cNvSpPr txBox="1"/>
            <p:nvPr/>
          </p:nvSpPr>
          <p:spPr>
            <a:xfrm>
              <a:off x="143623" y="2142069"/>
              <a:ext cx="2633561" cy="237418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CR"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Contar con estudios de factibilidad y diseños actualizados, logrando así fortalecer procesos de preinversión y ejecución.</a:t>
              </a: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endParaRPr kumimoji="0" lang="es-CR"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endParaRPr>
            </a:p>
          </p:txBody>
        </p:sp>
        <p:sp>
          <p:nvSpPr>
            <p:cNvPr id="128" name="Google Shape;925;p29">
              <a:extLst>
                <a:ext uri="{FF2B5EF4-FFF2-40B4-BE49-F238E27FC236}">
                  <a16:creationId xmlns:a16="http://schemas.microsoft.com/office/drawing/2014/main" id="{3FB6788F-BA46-45CD-93BE-249F3D717461}"/>
                </a:ext>
              </a:extLst>
            </p:cNvPr>
            <p:cNvSpPr txBox="1"/>
            <p:nvPr/>
          </p:nvSpPr>
          <p:spPr>
            <a:xfrm>
              <a:off x="51473" y="1285629"/>
              <a:ext cx="2661443" cy="95342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R" sz="1100" b="1" i="0" u="none" strike="noStrike" kern="0" cap="none" spc="0" normalizeH="0" baseline="0" noProof="0">
                  <a:ln>
                    <a:noFill/>
                  </a:ln>
                  <a:solidFill>
                    <a:srgbClr val="4F81BD">
                      <a:lumMod val="50000"/>
                    </a:srgbClr>
                  </a:solidFill>
                  <a:effectLst>
                    <a:outerShdw blurRad="38100" dist="38100" dir="2700000" algn="tl">
                      <a:srgbClr val="000000">
                        <a:alpha val="43137"/>
                      </a:srgbClr>
                    </a:outerShdw>
                  </a:effectLst>
                  <a:uLnTx/>
                  <a:uFillTx/>
                  <a:latin typeface="HendersonSansW00-BasicLight" panose="02000505030000020004" pitchFamily="2" charset="0"/>
                  <a:ea typeface="Fira Sans Extra Condensed Medium"/>
                  <a:cs typeface="Fira Sans Extra Condensed Medium"/>
                  <a:sym typeface="Fira Sans Extra Condensed Medium"/>
                </a:rPr>
                <a:t>Estudios de factibilidad y Diseños actualizados previo a iniciar la ejecución de un proyecto</a:t>
              </a:r>
            </a:p>
          </p:txBody>
        </p:sp>
        <p:sp>
          <p:nvSpPr>
            <p:cNvPr id="129" name="Google Shape;926;p29">
              <a:extLst>
                <a:ext uri="{FF2B5EF4-FFF2-40B4-BE49-F238E27FC236}">
                  <a16:creationId xmlns:a16="http://schemas.microsoft.com/office/drawing/2014/main" id="{08B650DD-80F5-4737-866F-2BA4DF31CFD5}"/>
                </a:ext>
              </a:extLst>
            </p:cNvPr>
            <p:cNvSpPr txBox="1"/>
            <p:nvPr/>
          </p:nvSpPr>
          <p:spPr>
            <a:xfrm>
              <a:off x="2270972" y="4967827"/>
              <a:ext cx="2633561" cy="1293586"/>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CR"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Fortalecer los canales de capacitación institucionales para mejorar la cultura y estructura de gerencia de proyectos, así como buscar capacitación en Acreedores.</a:t>
              </a:r>
            </a:p>
          </p:txBody>
        </p:sp>
        <p:sp>
          <p:nvSpPr>
            <p:cNvPr id="130" name="Google Shape;927;p29">
              <a:extLst>
                <a:ext uri="{FF2B5EF4-FFF2-40B4-BE49-F238E27FC236}">
                  <a16:creationId xmlns:a16="http://schemas.microsoft.com/office/drawing/2014/main" id="{78129B04-06AD-4FD5-B670-3A0F3552A426}"/>
                </a:ext>
              </a:extLst>
            </p:cNvPr>
            <p:cNvSpPr txBox="1"/>
            <p:nvPr/>
          </p:nvSpPr>
          <p:spPr>
            <a:xfrm>
              <a:off x="2460587" y="4416957"/>
              <a:ext cx="2251731" cy="56025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R" sz="1100" b="1" i="0" u="none" strike="noStrike" kern="0" cap="none" spc="0" normalizeH="0" baseline="0" noProof="0">
                  <a:ln>
                    <a:noFill/>
                  </a:ln>
                  <a:solidFill>
                    <a:srgbClr val="4F81BD">
                      <a:lumMod val="50000"/>
                    </a:srgbClr>
                  </a:solidFill>
                  <a:effectLst>
                    <a:outerShdw blurRad="38100" dist="38100" dir="2700000" algn="tl">
                      <a:srgbClr val="000000">
                        <a:alpha val="43137"/>
                      </a:srgbClr>
                    </a:outerShdw>
                  </a:effectLst>
                  <a:uLnTx/>
                  <a:uFillTx/>
                  <a:latin typeface="HendersonSansW00-BasicLight" panose="02000505030000020004" pitchFamily="2" charset="0"/>
                  <a:ea typeface="Fira Sans Extra Condensed Medium"/>
                  <a:cs typeface="Fira Sans Extra Condensed Medium"/>
                  <a:sym typeface="Fira Sans Extra Condensed Medium"/>
                </a:rPr>
                <a:t>Optimización de Procesos de Capacitación</a:t>
              </a:r>
            </a:p>
          </p:txBody>
        </p:sp>
        <p:sp>
          <p:nvSpPr>
            <p:cNvPr id="131" name="Google Shape;928;p29">
              <a:extLst>
                <a:ext uri="{FF2B5EF4-FFF2-40B4-BE49-F238E27FC236}">
                  <a16:creationId xmlns:a16="http://schemas.microsoft.com/office/drawing/2014/main" id="{61CBC2B7-8EB1-4BC0-A81F-57C8120514C6}"/>
                </a:ext>
              </a:extLst>
            </p:cNvPr>
            <p:cNvSpPr txBox="1"/>
            <p:nvPr/>
          </p:nvSpPr>
          <p:spPr>
            <a:xfrm>
              <a:off x="4659206" y="1928821"/>
              <a:ext cx="2485722" cy="1526971"/>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CR"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Implementar junto con los Acreedores planes de aceleración que permitan implementar medidas correctivas para subsanar los problemas que impactan las metas programadas.</a:t>
              </a:r>
              <a:endParaRPr kumimoji="0"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endParaRPr>
            </a:p>
          </p:txBody>
        </p:sp>
        <p:sp>
          <p:nvSpPr>
            <p:cNvPr id="132" name="Google Shape;929;p29">
              <a:extLst>
                <a:ext uri="{FF2B5EF4-FFF2-40B4-BE49-F238E27FC236}">
                  <a16:creationId xmlns:a16="http://schemas.microsoft.com/office/drawing/2014/main" id="{28C57586-B492-448D-8CA4-53CD0B2C1CCD}"/>
                </a:ext>
              </a:extLst>
            </p:cNvPr>
            <p:cNvSpPr txBox="1"/>
            <p:nvPr/>
          </p:nvSpPr>
          <p:spPr>
            <a:xfrm>
              <a:off x="4392905" y="1322494"/>
              <a:ext cx="3176232" cy="566301"/>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R" sz="1100" b="1" i="0" u="none" strike="noStrike" kern="0" cap="none" spc="0" normalizeH="0" baseline="0" noProof="0">
                  <a:ln>
                    <a:noFill/>
                  </a:ln>
                  <a:solidFill>
                    <a:srgbClr val="4F81BD">
                      <a:lumMod val="50000"/>
                    </a:srgbClr>
                  </a:solidFill>
                  <a:effectLst>
                    <a:outerShdw blurRad="38100" dist="38100" dir="2700000" algn="tl">
                      <a:srgbClr val="000000">
                        <a:alpha val="43137"/>
                      </a:srgbClr>
                    </a:outerShdw>
                  </a:effectLst>
                  <a:uLnTx/>
                  <a:uFillTx/>
                  <a:latin typeface="HendersonSansW00-BasicLight" panose="02000505030000020004" pitchFamily="2" charset="0"/>
                  <a:ea typeface="Fira Sans Extra Condensed Medium"/>
                  <a:cs typeface="Fira Sans Extra Condensed Medium"/>
                  <a:sym typeface="Fira Sans Extra Condensed Medium"/>
                </a:rPr>
                <a:t>Buscar involucramiento de Acreedores en la ejecución de los Proyectos</a:t>
              </a:r>
              <a:endParaRPr kumimoji="0" sz="1100" b="1" i="0" u="none" strike="noStrike" kern="0" cap="none" spc="0" normalizeH="0" baseline="0" noProof="0">
                <a:ln>
                  <a:noFill/>
                </a:ln>
                <a:solidFill>
                  <a:srgbClr val="4F81BD">
                    <a:lumMod val="50000"/>
                  </a:srgbClr>
                </a:solidFill>
                <a:effectLst>
                  <a:outerShdw blurRad="38100" dist="38100" dir="2700000" algn="tl">
                    <a:srgbClr val="000000">
                      <a:alpha val="43137"/>
                    </a:srgbClr>
                  </a:outerShdw>
                </a:effectLst>
                <a:uLnTx/>
                <a:uFillTx/>
                <a:latin typeface="HendersonSansW00-BasicLight" panose="02000505030000020004" pitchFamily="2" charset="0"/>
                <a:ea typeface="Fira Sans Extra Condensed Medium"/>
                <a:cs typeface="Fira Sans Extra Condensed Medium"/>
                <a:sym typeface="Fira Sans Extra Condensed Medium"/>
              </a:endParaRPr>
            </a:p>
          </p:txBody>
        </p:sp>
        <p:sp>
          <p:nvSpPr>
            <p:cNvPr id="133" name="Google Shape;930;p29">
              <a:extLst>
                <a:ext uri="{FF2B5EF4-FFF2-40B4-BE49-F238E27FC236}">
                  <a16:creationId xmlns:a16="http://schemas.microsoft.com/office/drawing/2014/main" id="{4D1E8251-BC3F-4E54-9443-22203C69C802}"/>
                </a:ext>
              </a:extLst>
            </p:cNvPr>
            <p:cNvSpPr txBox="1"/>
            <p:nvPr/>
          </p:nvSpPr>
          <p:spPr>
            <a:xfrm>
              <a:off x="6718386" y="5385951"/>
              <a:ext cx="2324085" cy="1300872"/>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CR"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El acompañamiento del </a:t>
              </a:r>
              <a:r>
                <a:rPr kumimoji="0" lang="es-CR" sz="1100" b="0" i="0" u="none" strike="noStrike" kern="0" cap="none" spc="0" normalizeH="0" baseline="0" noProof="0" err="1">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AyA</a:t>
              </a:r>
              <a:r>
                <a:rPr kumimoji="0" lang="es-CR"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 a las </a:t>
              </a:r>
              <a:r>
                <a:rPr kumimoji="0" lang="es-CR" sz="1100" b="0" i="0" u="none" strike="noStrike" kern="0" cap="none" spc="0" normalizeH="0" baseline="0" noProof="0" err="1">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UE’s</a:t>
              </a:r>
              <a:r>
                <a:rPr kumimoji="0" lang="es-CR"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 durante la totalidad del ciclo de vida de proyecto, las licitaciones y su fase de ejecución.</a:t>
              </a:r>
              <a:endParaRPr kumimoji="0" sz="1100" b="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endParaRPr>
            </a:p>
          </p:txBody>
        </p:sp>
        <p:sp>
          <p:nvSpPr>
            <p:cNvPr id="134" name="Google Shape;931;p29">
              <a:extLst>
                <a:ext uri="{FF2B5EF4-FFF2-40B4-BE49-F238E27FC236}">
                  <a16:creationId xmlns:a16="http://schemas.microsoft.com/office/drawing/2014/main" id="{A4C278BA-F1A1-472B-9BF2-B635D5DF7EE9}"/>
                </a:ext>
              </a:extLst>
            </p:cNvPr>
            <p:cNvSpPr txBox="1"/>
            <p:nvPr/>
          </p:nvSpPr>
          <p:spPr>
            <a:xfrm>
              <a:off x="6648947" y="4637841"/>
              <a:ext cx="2485722" cy="572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s-CR" sz="1100" b="1" i="0" u="none" strike="noStrike" kern="0" cap="none" spc="0" normalizeH="0" baseline="0" noProof="0">
                  <a:ln>
                    <a:noFill/>
                  </a:ln>
                  <a:solidFill>
                    <a:srgbClr val="4F81BD">
                      <a:lumMod val="50000"/>
                    </a:srgbClr>
                  </a:solidFill>
                  <a:effectLst>
                    <a:outerShdw blurRad="38100" dist="38100" dir="2700000" algn="tl">
                      <a:srgbClr val="000000">
                        <a:alpha val="43137"/>
                      </a:srgbClr>
                    </a:outerShdw>
                  </a:effectLst>
                  <a:uLnTx/>
                  <a:uFillTx/>
                  <a:latin typeface="HendersonSansW00-BasicLight" panose="02000505030000020004" pitchFamily="2" charset="0"/>
                  <a:ea typeface="Fira Sans Extra Condensed Medium"/>
                  <a:cs typeface="Fira Sans Extra Condensed Medium"/>
                  <a:sym typeface="Fira Sans Extra Condensed Medium"/>
                </a:rPr>
                <a:t>Mayor seguimiento del AyA en ejecución de Programas/Proyectos</a:t>
              </a:r>
              <a:endParaRPr kumimoji="0" sz="1100" b="1" i="0" u="none" strike="noStrike" kern="0" cap="none" spc="0" normalizeH="0" baseline="0" noProof="0">
                <a:ln>
                  <a:noFill/>
                </a:ln>
                <a:solidFill>
                  <a:srgbClr val="4F81BD">
                    <a:lumMod val="50000"/>
                  </a:srgbClr>
                </a:solidFill>
                <a:effectLst>
                  <a:outerShdw blurRad="38100" dist="38100" dir="2700000" algn="tl">
                    <a:srgbClr val="000000">
                      <a:alpha val="43137"/>
                    </a:srgbClr>
                  </a:outerShdw>
                </a:effectLst>
                <a:uLnTx/>
                <a:uFillTx/>
                <a:latin typeface="HendersonSansW00-BasicLight" panose="02000505030000020004" pitchFamily="2" charset="0"/>
                <a:ea typeface="Fira Sans Extra Condensed Medium"/>
                <a:cs typeface="Fira Sans Extra Condensed Medium"/>
                <a:sym typeface="Fira Sans Extra Condensed Medium"/>
              </a:endParaRPr>
            </a:p>
          </p:txBody>
        </p:sp>
        <p:grpSp>
          <p:nvGrpSpPr>
            <p:cNvPr id="135" name="Google Shape;932;p29">
              <a:extLst>
                <a:ext uri="{FF2B5EF4-FFF2-40B4-BE49-F238E27FC236}">
                  <a16:creationId xmlns:a16="http://schemas.microsoft.com/office/drawing/2014/main" id="{1F790D6B-8F36-4E34-AF53-AB2B11022B2B}"/>
                </a:ext>
              </a:extLst>
            </p:cNvPr>
            <p:cNvGrpSpPr/>
            <p:nvPr/>
          </p:nvGrpSpPr>
          <p:grpSpPr>
            <a:xfrm>
              <a:off x="5437048" y="5032266"/>
              <a:ext cx="748927" cy="712223"/>
              <a:chOff x="2186425" y="1976158"/>
              <a:chExt cx="396106" cy="353985"/>
            </a:xfrm>
          </p:grpSpPr>
          <p:sp>
            <p:nvSpPr>
              <p:cNvPr id="136" name="Google Shape;933;p29">
                <a:extLst>
                  <a:ext uri="{FF2B5EF4-FFF2-40B4-BE49-F238E27FC236}">
                    <a16:creationId xmlns:a16="http://schemas.microsoft.com/office/drawing/2014/main" id="{0B2D308A-BEE7-4D63-8D90-96CA79154182}"/>
                  </a:ext>
                </a:extLst>
              </p:cNvPr>
              <p:cNvSpPr/>
              <p:nvPr/>
            </p:nvSpPr>
            <p:spPr>
              <a:xfrm>
                <a:off x="2256277" y="2024949"/>
                <a:ext cx="255379" cy="255352"/>
              </a:xfrm>
              <a:custGeom>
                <a:avLst/>
                <a:gdLst/>
                <a:ahLst/>
                <a:cxnLst/>
                <a:rect l="l" t="t" r="r" b="b"/>
                <a:pathLst>
                  <a:path w="9725" h="9724" extrusionOk="0">
                    <a:moveTo>
                      <a:pt x="4863" y="0"/>
                    </a:moveTo>
                    <a:cubicBezTo>
                      <a:pt x="2183" y="0"/>
                      <a:pt x="1" y="2182"/>
                      <a:pt x="1" y="4862"/>
                    </a:cubicBezTo>
                    <a:cubicBezTo>
                      <a:pt x="1" y="7551"/>
                      <a:pt x="2183" y="9724"/>
                      <a:pt x="4863" y="9724"/>
                    </a:cubicBezTo>
                    <a:cubicBezTo>
                      <a:pt x="7552" y="9724"/>
                      <a:pt x="9724" y="7551"/>
                      <a:pt x="9724" y="4862"/>
                    </a:cubicBezTo>
                    <a:cubicBezTo>
                      <a:pt x="9724" y="2182"/>
                      <a:pt x="7552" y="0"/>
                      <a:pt x="4863" y="0"/>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37" name="Google Shape;934;p29">
                <a:extLst>
                  <a:ext uri="{FF2B5EF4-FFF2-40B4-BE49-F238E27FC236}">
                    <a16:creationId xmlns:a16="http://schemas.microsoft.com/office/drawing/2014/main" id="{021BE9F2-A2EB-4E20-A5CC-42CF9FE0F291}"/>
                  </a:ext>
                </a:extLst>
              </p:cNvPr>
              <p:cNvSpPr/>
              <p:nvPr/>
            </p:nvSpPr>
            <p:spPr>
              <a:xfrm>
                <a:off x="2230909" y="2027706"/>
                <a:ext cx="243036" cy="252700"/>
              </a:xfrm>
              <a:custGeom>
                <a:avLst/>
                <a:gdLst/>
                <a:ahLst/>
                <a:cxnLst/>
                <a:rect l="l" t="t" r="r" b="b"/>
                <a:pathLst>
                  <a:path w="9255" h="9623" extrusionOk="0">
                    <a:moveTo>
                      <a:pt x="4843" y="1"/>
                    </a:moveTo>
                    <a:lnTo>
                      <a:pt x="4843" y="1"/>
                    </a:lnTo>
                    <a:cubicBezTo>
                      <a:pt x="1656" y="661"/>
                      <a:pt x="0" y="4202"/>
                      <a:pt x="1541" y="7063"/>
                    </a:cubicBezTo>
                    <a:cubicBezTo>
                      <a:pt x="2439" y="8731"/>
                      <a:pt x="4128" y="9622"/>
                      <a:pt x="5836" y="9622"/>
                    </a:cubicBezTo>
                    <a:cubicBezTo>
                      <a:pt x="7059" y="9622"/>
                      <a:pt x="8293" y="9166"/>
                      <a:pt x="9255" y="8212"/>
                    </a:cubicBezTo>
                    <a:lnTo>
                      <a:pt x="9255" y="8212"/>
                    </a:lnTo>
                    <a:cubicBezTo>
                      <a:pt x="8929" y="8279"/>
                      <a:pt x="8594" y="8308"/>
                      <a:pt x="8260" y="8308"/>
                    </a:cubicBezTo>
                    <a:cubicBezTo>
                      <a:pt x="6288" y="8308"/>
                      <a:pt x="4518" y="7121"/>
                      <a:pt x="3771" y="5302"/>
                    </a:cubicBezTo>
                    <a:cubicBezTo>
                      <a:pt x="3015" y="3484"/>
                      <a:pt x="3436" y="1388"/>
                      <a:pt x="4843" y="1"/>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38" name="Google Shape;935;p29">
                <a:extLst>
                  <a:ext uri="{FF2B5EF4-FFF2-40B4-BE49-F238E27FC236}">
                    <a16:creationId xmlns:a16="http://schemas.microsoft.com/office/drawing/2014/main" id="{062DE812-CB42-450F-A4BE-D71DAF8BEDB1}"/>
                  </a:ext>
                </a:extLst>
              </p:cNvPr>
              <p:cNvSpPr/>
              <p:nvPr/>
            </p:nvSpPr>
            <p:spPr>
              <a:xfrm>
                <a:off x="2309322" y="2026210"/>
                <a:ext cx="202570" cy="252332"/>
              </a:xfrm>
              <a:custGeom>
                <a:avLst/>
                <a:gdLst/>
                <a:ahLst/>
                <a:cxnLst/>
                <a:rect l="l" t="t" r="r" b="b"/>
                <a:pathLst>
                  <a:path w="7714" h="9609" extrusionOk="0">
                    <a:moveTo>
                      <a:pt x="3551" y="0"/>
                    </a:moveTo>
                    <a:lnTo>
                      <a:pt x="3886" y="402"/>
                    </a:lnTo>
                    <a:cubicBezTo>
                      <a:pt x="3924" y="450"/>
                      <a:pt x="3934" y="517"/>
                      <a:pt x="3905" y="574"/>
                    </a:cubicBezTo>
                    <a:lnTo>
                      <a:pt x="3685" y="1101"/>
                    </a:lnTo>
                    <a:cubicBezTo>
                      <a:pt x="3669" y="1133"/>
                      <a:pt x="3640" y="1150"/>
                      <a:pt x="3611" y="1150"/>
                    </a:cubicBezTo>
                    <a:cubicBezTo>
                      <a:pt x="3589" y="1150"/>
                      <a:pt x="3567" y="1141"/>
                      <a:pt x="3551" y="1120"/>
                    </a:cubicBezTo>
                    <a:lnTo>
                      <a:pt x="3340" y="823"/>
                    </a:lnTo>
                    <a:cubicBezTo>
                      <a:pt x="3315" y="781"/>
                      <a:pt x="3269" y="754"/>
                      <a:pt x="3219" y="754"/>
                    </a:cubicBezTo>
                    <a:cubicBezTo>
                      <a:pt x="3212" y="754"/>
                      <a:pt x="3204" y="755"/>
                      <a:pt x="3197" y="756"/>
                    </a:cubicBezTo>
                    <a:lnTo>
                      <a:pt x="2967" y="766"/>
                    </a:lnTo>
                    <a:cubicBezTo>
                      <a:pt x="2891" y="766"/>
                      <a:pt x="2814" y="814"/>
                      <a:pt x="2766" y="881"/>
                    </a:cubicBezTo>
                    <a:lnTo>
                      <a:pt x="2144" y="1818"/>
                    </a:lnTo>
                    <a:cubicBezTo>
                      <a:pt x="2087" y="1905"/>
                      <a:pt x="2134" y="2019"/>
                      <a:pt x="2240" y="2039"/>
                    </a:cubicBezTo>
                    <a:lnTo>
                      <a:pt x="2527" y="2096"/>
                    </a:lnTo>
                    <a:cubicBezTo>
                      <a:pt x="2539" y="2098"/>
                      <a:pt x="2552" y="2100"/>
                      <a:pt x="2564" y="2100"/>
                    </a:cubicBezTo>
                    <a:cubicBezTo>
                      <a:pt x="2647" y="2100"/>
                      <a:pt x="2723" y="2046"/>
                      <a:pt x="2757" y="1972"/>
                    </a:cubicBezTo>
                    <a:lnTo>
                      <a:pt x="2900" y="1589"/>
                    </a:lnTo>
                    <a:cubicBezTo>
                      <a:pt x="2922" y="1528"/>
                      <a:pt x="2977" y="1492"/>
                      <a:pt x="3034" y="1492"/>
                    </a:cubicBezTo>
                    <a:cubicBezTo>
                      <a:pt x="3075" y="1492"/>
                      <a:pt x="3117" y="1510"/>
                      <a:pt x="3149" y="1550"/>
                    </a:cubicBezTo>
                    <a:lnTo>
                      <a:pt x="3273" y="1713"/>
                    </a:lnTo>
                    <a:lnTo>
                      <a:pt x="3206" y="2220"/>
                    </a:lnTo>
                    <a:cubicBezTo>
                      <a:pt x="3197" y="2259"/>
                      <a:pt x="3168" y="2278"/>
                      <a:pt x="3139" y="2287"/>
                    </a:cubicBezTo>
                    <a:lnTo>
                      <a:pt x="2489" y="2383"/>
                    </a:lnTo>
                    <a:cubicBezTo>
                      <a:pt x="2460" y="2383"/>
                      <a:pt x="2431" y="2402"/>
                      <a:pt x="2412" y="2412"/>
                    </a:cubicBezTo>
                    <a:lnTo>
                      <a:pt x="1761" y="2890"/>
                    </a:lnTo>
                    <a:cubicBezTo>
                      <a:pt x="1694" y="2938"/>
                      <a:pt x="1646" y="3015"/>
                      <a:pt x="1627" y="3091"/>
                    </a:cubicBezTo>
                    <a:lnTo>
                      <a:pt x="1570" y="3350"/>
                    </a:lnTo>
                    <a:cubicBezTo>
                      <a:pt x="1552" y="3430"/>
                      <a:pt x="1485" y="3485"/>
                      <a:pt x="1407" y="3485"/>
                    </a:cubicBezTo>
                    <a:cubicBezTo>
                      <a:pt x="1401" y="3485"/>
                      <a:pt x="1394" y="3484"/>
                      <a:pt x="1388" y="3484"/>
                    </a:cubicBezTo>
                    <a:lnTo>
                      <a:pt x="1091" y="3445"/>
                    </a:lnTo>
                    <a:cubicBezTo>
                      <a:pt x="1085" y="3445"/>
                      <a:pt x="1078" y="3444"/>
                      <a:pt x="1072" y="3444"/>
                    </a:cubicBezTo>
                    <a:cubicBezTo>
                      <a:pt x="1002" y="3444"/>
                      <a:pt x="937" y="3489"/>
                      <a:pt x="919" y="3551"/>
                    </a:cubicBezTo>
                    <a:lnTo>
                      <a:pt x="756" y="3991"/>
                    </a:lnTo>
                    <a:cubicBezTo>
                      <a:pt x="718" y="4087"/>
                      <a:pt x="766" y="4182"/>
                      <a:pt x="862" y="4211"/>
                    </a:cubicBezTo>
                    <a:lnTo>
                      <a:pt x="1235" y="4316"/>
                    </a:lnTo>
                    <a:cubicBezTo>
                      <a:pt x="1252" y="4322"/>
                      <a:pt x="1270" y="4325"/>
                      <a:pt x="1287" y="4325"/>
                    </a:cubicBezTo>
                    <a:cubicBezTo>
                      <a:pt x="1360" y="4325"/>
                      <a:pt x="1434" y="4280"/>
                      <a:pt x="1465" y="4211"/>
                    </a:cubicBezTo>
                    <a:lnTo>
                      <a:pt x="1704" y="3685"/>
                    </a:lnTo>
                    <a:cubicBezTo>
                      <a:pt x="1742" y="3599"/>
                      <a:pt x="1819" y="3532"/>
                      <a:pt x="1905" y="3503"/>
                    </a:cubicBezTo>
                    <a:lnTo>
                      <a:pt x="2307" y="3378"/>
                    </a:lnTo>
                    <a:lnTo>
                      <a:pt x="2833" y="4010"/>
                    </a:lnTo>
                    <a:lnTo>
                      <a:pt x="2785" y="4154"/>
                    </a:lnTo>
                    <a:cubicBezTo>
                      <a:pt x="2747" y="4249"/>
                      <a:pt x="2795" y="4345"/>
                      <a:pt x="2891" y="4374"/>
                    </a:cubicBezTo>
                    <a:cubicBezTo>
                      <a:pt x="2910" y="4383"/>
                      <a:pt x="2929" y="4383"/>
                      <a:pt x="2948" y="4383"/>
                    </a:cubicBezTo>
                    <a:cubicBezTo>
                      <a:pt x="3015" y="4383"/>
                      <a:pt x="3082" y="4335"/>
                      <a:pt x="3111" y="4268"/>
                    </a:cubicBezTo>
                    <a:lnTo>
                      <a:pt x="3159" y="4115"/>
                    </a:lnTo>
                    <a:cubicBezTo>
                      <a:pt x="3197" y="4000"/>
                      <a:pt x="3178" y="3886"/>
                      <a:pt x="3101" y="3790"/>
                    </a:cubicBezTo>
                    <a:lnTo>
                      <a:pt x="2661" y="3244"/>
                    </a:lnTo>
                    <a:lnTo>
                      <a:pt x="2776" y="3216"/>
                    </a:lnTo>
                    <a:lnTo>
                      <a:pt x="3159" y="3455"/>
                    </a:lnTo>
                    <a:cubicBezTo>
                      <a:pt x="3235" y="3503"/>
                      <a:pt x="3292" y="3579"/>
                      <a:pt x="3312" y="3675"/>
                    </a:cubicBezTo>
                    <a:lnTo>
                      <a:pt x="3398" y="4087"/>
                    </a:lnTo>
                    <a:cubicBezTo>
                      <a:pt x="3407" y="4163"/>
                      <a:pt x="3484" y="4221"/>
                      <a:pt x="3570" y="4221"/>
                    </a:cubicBezTo>
                    <a:lnTo>
                      <a:pt x="3599" y="4221"/>
                    </a:lnTo>
                    <a:cubicBezTo>
                      <a:pt x="3694" y="4201"/>
                      <a:pt x="3752" y="4106"/>
                      <a:pt x="3733" y="4020"/>
                    </a:cubicBezTo>
                    <a:lnTo>
                      <a:pt x="3694" y="3780"/>
                    </a:lnTo>
                    <a:cubicBezTo>
                      <a:pt x="3675" y="3704"/>
                      <a:pt x="3733" y="3627"/>
                      <a:pt x="3809" y="3618"/>
                    </a:cubicBezTo>
                    <a:cubicBezTo>
                      <a:pt x="3876" y="3599"/>
                      <a:pt x="3924" y="3551"/>
                      <a:pt x="3934" y="3493"/>
                    </a:cubicBezTo>
                    <a:lnTo>
                      <a:pt x="4010" y="3082"/>
                    </a:lnTo>
                    <a:cubicBezTo>
                      <a:pt x="4037" y="3012"/>
                      <a:pt x="4095" y="2966"/>
                      <a:pt x="4163" y="2966"/>
                    </a:cubicBezTo>
                    <a:cubicBezTo>
                      <a:pt x="4170" y="2966"/>
                      <a:pt x="4176" y="2966"/>
                      <a:pt x="4183" y="2967"/>
                    </a:cubicBezTo>
                    <a:lnTo>
                      <a:pt x="4269" y="2967"/>
                    </a:lnTo>
                    <a:cubicBezTo>
                      <a:pt x="4277" y="2969"/>
                      <a:pt x="4286" y="2969"/>
                      <a:pt x="4294" y="2969"/>
                    </a:cubicBezTo>
                    <a:cubicBezTo>
                      <a:pt x="4333" y="2969"/>
                      <a:pt x="4371" y="2952"/>
                      <a:pt x="4403" y="2929"/>
                    </a:cubicBezTo>
                    <a:cubicBezTo>
                      <a:pt x="4431" y="2890"/>
                      <a:pt x="4470" y="2871"/>
                      <a:pt x="4517" y="2871"/>
                    </a:cubicBezTo>
                    <a:lnTo>
                      <a:pt x="4785" y="2900"/>
                    </a:lnTo>
                    <a:cubicBezTo>
                      <a:pt x="4833" y="2919"/>
                      <a:pt x="4881" y="2957"/>
                      <a:pt x="4891" y="3015"/>
                    </a:cubicBezTo>
                    <a:lnTo>
                      <a:pt x="4919" y="3130"/>
                    </a:lnTo>
                    <a:cubicBezTo>
                      <a:pt x="4939" y="3216"/>
                      <a:pt x="4881" y="3302"/>
                      <a:pt x="4795" y="3321"/>
                    </a:cubicBezTo>
                    <a:lnTo>
                      <a:pt x="4039" y="3551"/>
                    </a:lnTo>
                    <a:cubicBezTo>
                      <a:pt x="3953" y="3570"/>
                      <a:pt x="3924" y="3675"/>
                      <a:pt x="3982" y="3742"/>
                    </a:cubicBezTo>
                    <a:lnTo>
                      <a:pt x="4049" y="3828"/>
                    </a:lnTo>
                    <a:cubicBezTo>
                      <a:pt x="4087" y="3857"/>
                      <a:pt x="4125" y="3876"/>
                      <a:pt x="4173" y="3876"/>
                    </a:cubicBezTo>
                    <a:lnTo>
                      <a:pt x="4613" y="3838"/>
                    </a:lnTo>
                    <a:cubicBezTo>
                      <a:pt x="4619" y="3837"/>
                      <a:pt x="4626" y="3837"/>
                      <a:pt x="4632" y="3837"/>
                    </a:cubicBezTo>
                    <a:cubicBezTo>
                      <a:pt x="4710" y="3837"/>
                      <a:pt x="4777" y="3892"/>
                      <a:pt x="4795" y="3972"/>
                    </a:cubicBezTo>
                    <a:lnTo>
                      <a:pt x="4814" y="4087"/>
                    </a:lnTo>
                    <a:cubicBezTo>
                      <a:pt x="4852" y="4278"/>
                      <a:pt x="4709" y="4469"/>
                      <a:pt x="4508" y="4479"/>
                    </a:cubicBezTo>
                    <a:lnTo>
                      <a:pt x="3666" y="4546"/>
                    </a:lnTo>
                    <a:cubicBezTo>
                      <a:pt x="3570" y="4556"/>
                      <a:pt x="3503" y="4651"/>
                      <a:pt x="3532" y="4747"/>
                    </a:cubicBezTo>
                    <a:cubicBezTo>
                      <a:pt x="3565" y="4845"/>
                      <a:pt x="3485" y="4937"/>
                      <a:pt x="3389" y="4937"/>
                    </a:cubicBezTo>
                    <a:cubicBezTo>
                      <a:pt x="3373" y="4937"/>
                      <a:pt x="3357" y="4934"/>
                      <a:pt x="3340" y="4929"/>
                    </a:cubicBezTo>
                    <a:lnTo>
                      <a:pt x="2718" y="4728"/>
                    </a:lnTo>
                    <a:cubicBezTo>
                      <a:pt x="2632" y="4699"/>
                      <a:pt x="2575" y="4623"/>
                      <a:pt x="2556" y="4536"/>
                    </a:cubicBezTo>
                    <a:cubicBezTo>
                      <a:pt x="2536" y="4422"/>
                      <a:pt x="2441" y="4335"/>
                      <a:pt x="2316" y="4335"/>
                    </a:cubicBezTo>
                    <a:lnTo>
                      <a:pt x="1723" y="4345"/>
                    </a:lnTo>
                    <a:cubicBezTo>
                      <a:pt x="1503" y="4355"/>
                      <a:pt x="1292" y="4402"/>
                      <a:pt x="1101" y="4489"/>
                    </a:cubicBezTo>
                    <a:lnTo>
                      <a:pt x="890" y="4584"/>
                    </a:lnTo>
                    <a:cubicBezTo>
                      <a:pt x="775" y="4632"/>
                      <a:pt x="689" y="4747"/>
                      <a:pt x="689" y="4871"/>
                    </a:cubicBezTo>
                    <a:lnTo>
                      <a:pt x="680" y="5044"/>
                    </a:lnTo>
                    <a:lnTo>
                      <a:pt x="86" y="5733"/>
                    </a:lnTo>
                    <a:cubicBezTo>
                      <a:pt x="29" y="5790"/>
                      <a:pt x="0" y="5867"/>
                      <a:pt x="0" y="5953"/>
                    </a:cubicBezTo>
                    <a:lnTo>
                      <a:pt x="0" y="6690"/>
                    </a:lnTo>
                    <a:cubicBezTo>
                      <a:pt x="0" y="6824"/>
                      <a:pt x="58" y="6948"/>
                      <a:pt x="153" y="7044"/>
                    </a:cubicBezTo>
                    <a:lnTo>
                      <a:pt x="689" y="7561"/>
                    </a:lnTo>
                    <a:cubicBezTo>
                      <a:pt x="766" y="7637"/>
                      <a:pt x="871" y="7685"/>
                      <a:pt x="996" y="7695"/>
                    </a:cubicBezTo>
                    <a:lnTo>
                      <a:pt x="2565" y="7838"/>
                    </a:lnTo>
                    <a:cubicBezTo>
                      <a:pt x="2670" y="7838"/>
                      <a:pt x="2737" y="7934"/>
                      <a:pt x="2728" y="8030"/>
                    </a:cubicBezTo>
                    <a:lnTo>
                      <a:pt x="2718" y="8106"/>
                    </a:lnTo>
                    <a:cubicBezTo>
                      <a:pt x="2699" y="8221"/>
                      <a:pt x="2757" y="8345"/>
                      <a:pt x="2852" y="8412"/>
                    </a:cubicBezTo>
                    <a:lnTo>
                      <a:pt x="3235" y="8699"/>
                    </a:lnTo>
                    <a:lnTo>
                      <a:pt x="3178" y="8891"/>
                    </a:lnTo>
                    <a:cubicBezTo>
                      <a:pt x="3139" y="9025"/>
                      <a:pt x="3178" y="9168"/>
                      <a:pt x="3283" y="9255"/>
                    </a:cubicBezTo>
                    <a:lnTo>
                      <a:pt x="3694" y="9609"/>
                    </a:lnTo>
                    <a:cubicBezTo>
                      <a:pt x="4096" y="9542"/>
                      <a:pt x="4489" y="9417"/>
                      <a:pt x="4862" y="9255"/>
                    </a:cubicBezTo>
                    <a:lnTo>
                      <a:pt x="5503" y="8479"/>
                    </a:lnTo>
                    <a:cubicBezTo>
                      <a:pt x="5599" y="8355"/>
                      <a:pt x="5685" y="8221"/>
                      <a:pt x="5752" y="8077"/>
                    </a:cubicBezTo>
                    <a:lnTo>
                      <a:pt x="6470" y="6422"/>
                    </a:lnTo>
                    <a:cubicBezTo>
                      <a:pt x="6546" y="6249"/>
                      <a:pt x="6422" y="6049"/>
                      <a:pt x="6231" y="6039"/>
                    </a:cubicBezTo>
                    <a:cubicBezTo>
                      <a:pt x="6020" y="6039"/>
                      <a:pt x="5829" y="5953"/>
                      <a:pt x="5695" y="5790"/>
                    </a:cubicBezTo>
                    <a:lnTo>
                      <a:pt x="4977" y="4938"/>
                    </a:lnTo>
                    <a:cubicBezTo>
                      <a:pt x="4864" y="4805"/>
                      <a:pt x="4979" y="4650"/>
                      <a:pt x="5109" y="4650"/>
                    </a:cubicBezTo>
                    <a:cubicBezTo>
                      <a:pt x="5156" y="4650"/>
                      <a:pt x="5204" y="4670"/>
                      <a:pt x="5245" y="4718"/>
                    </a:cubicBezTo>
                    <a:lnTo>
                      <a:pt x="5963" y="5570"/>
                    </a:lnTo>
                    <a:cubicBezTo>
                      <a:pt x="6020" y="5637"/>
                      <a:pt x="6116" y="5685"/>
                      <a:pt x="6211" y="5685"/>
                    </a:cubicBezTo>
                    <a:cubicBezTo>
                      <a:pt x="6317" y="5685"/>
                      <a:pt x="6422" y="5618"/>
                      <a:pt x="6470" y="5522"/>
                    </a:cubicBezTo>
                    <a:lnTo>
                      <a:pt x="6881" y="4709"/>
                    </a:lnTo>
                    <a:cubicBezTo>
                      <a:pt x="6920" y="4632"/>
                      <a:pt x="6900" y="4536"/>
                      <a:pt x="6833" y="4489"/>
                    </a:cubicBezTo>
                    <a:lnTo>
                      <a:pt x="6709" y="4412"/>
                    </a:lnTo>
                    <a:cubicBezTo>
                      <a:pt x="6671" y="4374"/>
                      <a:pt x="6652" y="4316"/>
                      <a:pt x="6680" y="4268"/>
                    </a:cubicBezTo>
                    <a:lnTo>
                      <a:pt x="6747" y="4182"/>
                    </a:lnTo>
                    <a:cubicBezTo>
                      <a:pt x="6808" y="4078"/>
                      <a:pt x="6918" y="4024"/>
                      <a:pt x="7031" y="4024"/>
                    </a:cubicBezTo>
                    <a:cubicBezTo>
                      <a:pt x="7114" y="4024"/>
                      <a:pt x="7199" y="4054"/>
                      <a:pt x="7264" y="4115"/>
                    </a:cubicBezTo>
                    <a:lnTo>
                      <a:pt x="7714" y="4565"/>
                    </a:lnTo>
                    <a:cubicBezTo>
                      <a:pt x="7695" y="4364"/>
                      <a:pt x="7676" y="4163"/>
                      <a:pt x="7637" y="3972"/>
                    </a:cubicBezTo>
                    <a:cubicBezTo>
                      <a:pt x="7274" y="1905"/>
                      <a:pt x="5628" y="306"/>
                      <a:pt x="3551" y="0"/>
                    </a:cubicBezTo>
                    <a:close/>
                  </a:path>
                </a:pathLst>
              </a:custGeom>
              <a:solidFill>
                <a:srgbClr val="B6E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39" name="Google Shape;936;p29">
                <a:extLst>
                  <a:ext uri="{FF2B5EF4-FFF2-40B4-BE49-F238E27FC236}">
                    <a16:creationId xmlns:a16="http://schemas.microsoft.com/office/drawing/2014/main" id="{D102D2D3-7BC5-4DB9-902C-63552D1577FF}"/>
                  </a:ext>
                </a:extLst>
              </p:cNvPr>
              <p:cNvSpPr/>
              <p:nvPr/>
            </p:nvSpPr>
            <p:spPr>
              <a:xfrm>
                <a:off x="2339468" y="2073189"/>
                <a:ext cx="16360" cy="26181"/>
              </a:xfrm>
              <a:custGeom>
                <a:avLst/>
                <a:gdLst/>
                <a:ahLst/>
                <a:cxnLst/>
                <a:rect l="l" t="t" r="r" b="b"/>
                <a:pathLst>
                  <a:path w="623" h="997" extrusionOk="0">
                    <a:moveTo>
                      <a:pt x="441" y="1"/>
                    </a:moveTo>
                    <a:cubicBezTo>
                      <a:pt x="345" y="1"/>
                      <a:pt x="269" y="77"/>
                      <a:pt x="269" y="173"/>
                    </a:cubicBezTo>
                    <a:lnTo>
                      <a:pt x="269" y="546"/>
                    </a:lnTo>
                    <a:lnTo>
                      <a:pt x="116" y="699"/>
                    </a:lnTo>
                    <a:cubicBezTo>
                      <a:pt x="1" y="805"/>
                      <a:pt x="77" y="996"/>
                      <a:pt x="230" y="996"/>
                    </a:cubicBezTo>
                    <a:cubicBezTo>
                      <a:pt x="278" y="996"/>
                      <a:pt x="326" y="977"/>
                      <a:pt x="355" y="948"/>
                    </a:cubicBezTo>
                    <a:lnTo>
                      <a:pt x="565" y="747"/>
                    </a:lnTo>
                    <a:cubicBezTo>
                      <a:pt x="604" y="719"/>
                      <a:pt x="623" y="671"/>
                      <a:pt x="623" y="623"/>
                    </a:cubicBezTo>
                    <a:lnTo>
                      <a:pt x="613" y="173"/>
                    </a:lnTo>
                    <a:cubicBezTo>
                      <a:pt x="613" y="77"/>
                      <a:pt x="537" y="1"/>
                      <a:pt x="441" y="1"/>
                    </a:cubicBezTo>
                    <a:close/>
                  </a:path>
                </a:pathLst>
              </a:custGeom>
              <a:solidFill>
                <a:srgbClr val="CED6D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0" name="Google Shape;937;p29">
                <a:extLst>
                  <a:ext uri="{FF2B5EF4-FFF2-40B4-BE49-F238E27FC236}">
                    <a16:creationId xmlns:a16="http://schemas.microsoft.com/office/drawing/2014/main" id="{31080507-022C-4B9B-B54F-E4D46ADBF59A}"/>
                  </a:ext>
                </a:extLst>
              </p:cNvPr>
              <p:cNvSpPr/>
              <p:nvPr/>
            </p:nvSpPr>
            <p:spPr>
              <a:xfrm>
                <a:off x="2309322" y="2158901"/>
                <a:ext cx="146531" cy="119641"/>
              </a:xfrm>
              <a:custGeom>
                <a:avLst/>
                <a:gdLst/>
                <a:ahLst/>
                <a:cxnLst/>
                <a:rect l="l" t="t" r="r" b="b"/>
                <a:pathLst>
                  <a:path w="5580" h="4556" extrusionOk="0">
                    <a:moveTo>
                      <a:pt x="670" y="0"/>
                    </a:moveTo>
                    <a:lnTo>
                      <a:pt x="77" y="670"/>
                    </a:lnTo>
                    <a:cubicBezTo>
                      <a:pt x="29" y="737"/>
                      <a:pt x="0" y="814"/>
                      <a:pt x="0" y="890"/>
                    </a:cubicBezTo>
                    <a:lnTo>
                      <a:pt x="0" y="1627"/>
                    </a:lnTo>
                    <a:cubicBezTo>
                      <a:pt x="0" y="1761"/>
                      <a:pt x="58" y="1895"/>
                      <a:pt x="153" y="1991"/>
                    </a:cubicBezTo>
                    <a:lnTo>
                      <a:pt x="680" y="2498"/>
                    </a:lnTo>
                    <a:cubicBezTo>
                      <a:pt x="766" y="2575"/>
                      <a:pt x="871" y="2622"/>
                      <a:pt x="986" y="2642"/>
                    </a:cubicBezTo>
                    <a:lnTo>
                      <a:pt x="2565" y="2785"/>
                    </a:lnTo>
                    <a:cubicBezTo>
                      <a:pt x="2670" y="2785"/>
                      <a:pt x="2737" y="2881"/>
                      <a:pt x="2728" y="2977"/>
                    </a:cubicBezTo>
                    <a:lnTo>
                      <a:pt x="2718" y="3053"/>
                    </a:lnTo>
                    <a:cubicBezTo>
                      <a:pt x="2699" y="3168"/>
                      <a:pt x="2757" y="3292"/>
                      <a:pt x="2852" y="3359"/>
                    </a:cubicBezTo>
                    <a:lnTo>
                      <a:pt x="3235" y="3646"/>
                    </a:lnTo>
                    <a:lnTo>
                      <a:pt x="3178" y="3838"/>
                    </a:lnTo>
                    <a:cubicBezTo>
                      <a:pt x="3139" y="3972"/>
                      <a:pt x="3178" y="4115"/>
                      <a:pt x="3283" y="4202"/>
                    </a:cubicBezTo>
                    <a:lnTo>
                      <a:pt x="3694" y="4556"/>
                    </a:lnTo>
                    <a:lnTo>
                      <a:pt x="3704" y="4556"/>
                    </a:lnTo>
                    <a:cubicBezTo>
                      <a:pt x="3991" y="4508"/>
                      <a:pt x="4278" y="4422"/>
                      <a:pt x="4556" y="4316"/>
                    </a:cubicBezTo>
                    <a:lnTo>
                      <a:pt x="4623" y="4297"/>
                    </a:lnTo>
                    <a:cubicBezTo>
                      <a:pt x="4690" y="4269"/>
                      <a:pt x="4747" y="4249"/>
                      <a:pt x="4805" y="4221"/>
                    </a:cubicBezTo>
                    <a:lnTo>
                      <a:pt x="4862" y="4192"/>
                    </a:lnTo>
                    <a:lnTo>
                      <a:pt x="5503" y="3426"/>
                    </a:lnTo>
                    <a:cubicBezTo>
                      <a:pt x="5532" y="3388"/>
                      <a:pt x="5561" y="3350"/>
                      <a:pt x="5580" y="3312"/>
                    </a:cubicBezTo>
                    <a:lnTo>
                      <a:pt x="5274" y="3312"/>
                    </a:lnTo>
                    <a:cubicBezTo>
                      <a:pt x="3187" y="3312"/>
                      <a:pt x="1331" y="1981"/>
                      <a:pt x="670" y="0"/>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1" name="Google Shape;938;p29">
                <a:extLst>
                  <a:ext uri="{FF2B5EF4-FFF2-40B4-BE49-F238E27FC236}">
                    <a16:creationId xmlns:a16="http://schemas.microsoft.com/office/drawing/2014/main" id="{088A3B38-CDD6-4EEF-801C-5D5EE85E0D91}"/>
                  </a:ext>
                </a:extLst>
              </p:cNvPr>
              <p:cNvSpPr/>
              <p:nvPr/>
            </p:nvSpPr>
            <p:spPr>
              <a:xfrm>
                <a:off x="2236765" y="2073740"/>
                <a:ext cx="345765" cy="256403"/>
              </a:xfrm>
              <a:custGeom>
                <a:avLst/>
                <a:gdLst/>
                <a:ahLst/>
                <a:cxnLst/>
                <a:rect l="l" t="t" r="r" b="b"/>
                <a:pathLst>
                  <a:path w="13167" h="9764" extrusionOk="0">
                    <a:moveTo>
                      <a:pt x="11542" y="0"/>
                    </a:moveTo>
                    <a:cubicBezTo>
                      <a:pt x="11407" y="0"/>
                      <a:pt x="11274" y="126"/>
                      <a:pt x="11338" y="286"/>
                    </a:cubicBezTo>
                    <a:cubicBezTo>
                      <a:pt x="12697" y="3148"/>
                      <a:pt x="11740" y="6574"/>
                      <a:pt x="9089" y="8306"/>
                    </a:cubicBezTo>
                    <a:cubicBezTo>
                      <a:pt x="8022" y="9007"/>
                      <a:pt x="6813" y="9347"/>
                      <a:pt x="5613" y="9347"/>
                    </a:cubicBezTo>
                    <a:cubicBezTo>
                      <a:pt x="3834" y="9347"/>
                      <a:pt x="2076" y="8600"/>
                      <a:pt x="830" y="7177"/>
                    </a:cubicBezTo>
                    <a:lnTo>
                      <a:pt x="830" y="7177"/>
                    </a:lnTo>
                    <a:lnTo>
                      <a:pt x="1567" y="7416"/>
                    </a:lnTo>
                    <a:cubicBezTo>
                      <a:pt x="1599" y="7429"/>
                      <a:pt x="1629" y="7435"/>
                      <a:pt x="1656" y="7435"/>
                    </a:cubicBezTo>
                    <a:cubicBezTo>
                      <a:pt x="1872" y="7435"/>
                      <a:pt x="1955" y="7082"/>
                      <a:pt x="1701" y="7014"/>
                    </a:cubicBezTo>
                    <a:lnTo>
                      <a:pt x="294" y="6545"/>
                    </a:lnTo>
                    <a:cubicBezTo>
                      <a:pt x="272" y="6538"/>
                      <a:pt x="249" y="6535"/>
                      <a:pt x="228" y="6535"/>
                    </a:cubicBezTo>
                    <a:cubicBezTo>
                      <a:pt x="102" y="6535"/>
                      <a:pt x="0" y="6645"/>
                      <a:pt x="17" y="6784"/>
                    </a:cubicBezTo>
                    <a:lnTo>
                      <a:pt x="256" y="8421"/>
                    </a:lnTo>
                    <a:cubicBezTo>
                      <a:pt x="275" y="8526"/>
                      <a:pt x="361" y="8603"/>
                      <a:pt x="466" y="8603"/>
                    </a:cubicBezTo>
                    <a:lnTo>
                      <a:pt x="495" y="8603"/>
                    </a:lnTo>
                    <a:cubicBezTo>
                      <a:pt x="610" y="8583"/>
                      <a:pt x="696" y="8478"/>
                      <a:pt x="677" y="8363"/>
                    </a:cubicBezTo>
                    <a:lnTo>
                      <a:pt x="553" y="7492"/>
                    </a:lnTo>
                    <a:lnTo>
                      <a:pt x="553" y="7492"/>
                    </a:lnTo>
                    <a:cubicBezTo>
                      <a:pt x="1880" y="8985"/>
                      <a:pt x="3736" y="9764"/>
                      <a:pt x="5614" y="9764"/>
                    </a:cubicBezTo>
                    <a:cubicBezTo>
                      <a:pt x="6903" y="9764"/>
                      <a:pt x="8202" y="9397"/>
                      <a:pt x="9348" y="8641"/>
                    </a:cubicBezTo>
                    <a:cubicBezTo>
                      <a:pt x="12152" y="6794"/>
                      <a:pt x="13166" y="3157"/>
                      <a:pt x="11731" y="114"/>
                    </a:cubicBezTo>
                    <a:lnTo>
                      <a:pt x="11721" y="104"/>
                    </a:lnTo>
                    <a:cubicBezTo>
                      <a:pt x="11677" y="31"/>
                      <a:pt x="11609" y="0"/>
                      <a:pt x="11542" y="0"/>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2" name="Google Shape;939;p29">
                <a:extLst>
                  <a:ext uri="{FF2B5EF4-FFF2-40B4-BE49-F238E27FC236}">
                    <a16:creationId xmlns:a16="http://schemas.microsoft.com/office/drawing/2014/main" id="{0364E301-450F-493D-B894-CA9FCDD282D1}"/>
                  </a:ext>
                </a:extLst>
              </p:cNvPr>
              <p:cNvSpPr/>
              <p:nvPr/>
            </p:nvSpPr>
            <p:spPr>
              <a:xfrm>
                <a:off x="2186425" y="1976158"/>
                <a:ext cx="344820" cy="255510"/>
              </a:xfrm>
              <a:custGeom>
                <a:avLst/>
                <a:gdLst/>
                <a:ahLst/>
                <a:cxnLst/>
                <a:rect l="l" t="t" r="r" b="b"/>
                <a:pathLst>
                  <a:path w="13131" h="9730" extrusionOk="0">
                    <a:moveTo>
                      <a:pt x="7544" y="0"/>
                    </a:moveTo>
                    <a:cubicBezTo>
                      <a:pt x="6257" y="0"/>
                      <a:pt x="4960" y="367"/>
                      <a:pt x="3819" y="1121"/>
                    </a:cubicBezTo>
                    <a:cubicBezTo>
                      <a:pt x="1024" y="2968"/>
                      <a:pt x="0" y="6586"/>
                      <a:pt x="1417" y="9620"/>
                    </a:cubicBezTo>
                    <a:cubicBezTo>
                      <a:pt x="1459" y="9697"/>
                      <a:pt x="1526" y="9730"/>
                      <a:pt x="1593" y="9730"/>
                    </a:cubicBezTo>
                    <a:cubicBezTo>
                      <a:pt x="1725" y="9730"/>
                      <a:pt x="1857" y="9603"/>
                      <a:pt x="1800" y="9438"/>
                    </a:cubicBezTo>
                    <a:cubicBezTo>
                      <a:pt x="1388" y="8586"/>
                      <a:pt x="1178" y="7658"/>
                      <a:pt x="1187" y="6720"/>
                    </a:cubicBezTo>
                    <a:cubicBezTo>
                      <a:pt x="1187" y="4079"/>
                      <a:pt x="2824" y="1715"/>
                      <a:pt x="5302" y="786"/>
                    </a:cubicBezTo>
                    <a:cubicBezTo>
                      <a:pt x="6026" y="514"/>
                      <a:pt x="6777" y="383"/>
                      <a:pt x="7521" y="383"/>
                    </a:cubicBezTo>
                    <a:cubicBezTo>
                      <a:pt x="9317" y="383"/>
                      <a:pt x="11073" y="1149"/>
                      <a:pt x="12298" y="2557"/>
                    </a:cubicBezTo>
                    <a:lnTo>
                      <a:pt x="11571" y="2318"/>
                    </a:lnTo>
                    <a:cubicBezTo>
                      <a:pt x="11549" y="2312"/>
                      <a:pt x="11529" y="2309"/>
                      <a:pt x="11509" y="2309"/>
                    </a:cubicBezTo>
                    <a:cubicBezTo>
                      <a:pt x="11294" y="2309"/>
                      <a:pt x="11209" y="2623"/>
                      <a:pt x="11437" y="2720"/>
                    </a:cubicBezTo>
                    <a:lnTo>
                      <a:pt x="12844" y="3179"/>
                    </a:lnTo>
                    <a:cubicBezTo>
                      <a:pt x="12863" y="3189"/>
                      <a:pt x="12882" y="3198"/>
                      <a:pt x="12911" y="3198"/>
                    </a:cubicBezTo>
                    <a:cubicBezTo>
                      <a:pt x="13035" y="3189"/>
                      <a:pt x="13131" y="3083"/>
                      <a:pt x="13121" y="2959"/>
                    </a:cubicBezTo>
                    <a:lnTo>
                      <a:pt x="12882" y="1313"/>
                    </a:lnTo>
                    <a:cubicBezTo>
                      <a:pt x="12869" y="1181"/>
                      <a:pt x="12773" y="1121"/>
                      <a:pt x="12676" y="1121"/>
                    </a:cubicBezTo>
                    <a:cubicBezTo>
                      <a:pt x="12554" y="1121"/>
                      <a:pt x="12429" y="1215"/>
                      <a:pt x="12461" y="1380"/>
                    </a:cubicBezTo>
                    <a:lnTo>
                      <a:pt x="12576" y="2241"/>
                    </a:lnTo>
                    <a:cubicBezTo>
                      <a:pt x="11251" y="769"/>
                      <a:pt x="9407" y="0"/>
                      <a:pt x="7544" y="0"/>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nvGrpSpPr>
            <p:cNvPr id="143" name="Google Shape;940;p29">
              <a:extLst>
                <a:ext uri="{FF2B5EF4-FFF2-40B4-BE49-F238E27FC236}">
                  <a16:creationId xmlns:a16="http://schemas.microsoft.com/office/drawing/2014/main" id="{CBE5F3BB-C2CB-4063-B467-0DB58A9B4DF9}"/>
                </a:ext>
              </a:extLst>
            </p:cNvPr>
            <p:cNvGrpSpPr/>
            <p:nvPr/>
          </p:nvGrpSpPr>
          <p:grpSpPr>
            <a:xfrm>
              <a:off x="1230912" y="5053740"/>
              <a:ext cx="514283" cy="586927"/>
              <a:chOff x="4066510" y="2422342"/>
              <a:chExt cx="206876" cy="348470"/>
            </a:xfrm>
          </p:grpSpPr>
          <p:sp>
            <p:nvSpPr>
              <p:cNvPr id="144" name="Google Shape;941;p29">
                <a:extLst>
                  <a:ext uri="{FF2B5EF4-FFF2-40B4-BE49-F238E27FC236}">
                    <a16:creationId xmlns:a16="http://schemas.microsoft.com/office/drawing/2014/main" id="{390676DE-AD70-4CC4-A89E-466BEA8BCF35}"/>
                  </a:ext>
                </a:extLst>
              </p:cNvPr>
              <p:cNvSpPr/>
              <p:nvPr/>
            </p:nvSpPr>
            <p:spPr>
              <a:xfrm>
                <a:off x="4093662" y="2737934"/>
                <a:ext cx="152334" cy="11082"/>
              </a:xfrm>
              <a:custGeom>
                <a:avLst/>
                <a:gdLst/>
                <a:ahLst/>
                <a:cxnLst/>
                <a:rect l="l" t="t" r="r" b="b"/>
                <a:pathLst>
                  <a:path w="5801" h="422" extrusionOk="0">
                    <a:moveTo>
                      <a:pt x="0" y="0"/>
                    </a:moveTo>
                    <a:lnTo>
                      <a:pt x="0" y="421"/>
                    </a:lnTo>
                    <a:lnTo>
                      <a:pt x="5800" y="421"/>
                    </a:lnTo>
                    <a:lnTo>
                      <a:pt x="5800" y="0"/>
                    </a:ln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5" name="Google Shape;942;p29">
                <a:extLst>
                  <a:ext uri="{FF2B5EF4-FFF2-40B4-BE49-F238E27FC236}">
                    <a16:creationId xmlns:a16="http://schemas.microsoft.com/office/drawing/2014/main" id="{4D3329EA-0184-4D53-83F6-B6DFBA134DB6}"/>
                  </a:ext>
                </a:extLst>
              </p:cNvPr>
              <p:cNvSpPr/>
              <p:nvPr/>
            </p:nvSpPr>
            <p:spPr>
              <a:xfrm>
                <a:off x="4164538" y="2422342"/>
                <a:ext cx="10819" cy="348286"/>
              </a:xfrm>
              <a:custGeom>
                <a:avLst/>
                <a:gdLst/>
                <a:ahLst/>
                <a:cxnLst/>
                <a:rect l="l" t="t" r="r" b="b"/>
                <a:pathLst>
                  <a:path w="412" h="13263" extrusionOk="0">
                    <a:moveTo>
                      <a:pt x="206" y="0"/>
                    </a:moveTo>
                    <a:cubicBezTo>
                      <a:pt x="103" y="0"/>
                      <a:pt x="0" y="70"/>
                      <a:pt x="0" y="208"/>
                    </a:cubicBezTo>
                    <a:lnTo>
                      <a:pt x="0" y="13061"/>
                    </a:lnTo>
                    <a:cubicBezTo>
                      <a:pt x="0" y="13176"/>
                      <a:pt x="86" y="13262"/>
                      <a:pt x="201" y="13262"/>
                    </a:cubicBezTo>
                    <a:cubicBezTo>
                      <a:pt x="316" y="13262"/>
                      <a:pt x="412" y="13176"/>
                      <a:pt x="412" y="13061"/>
                    </a:cubicBezTo>
                    <a:lnTo>
                      <a:pt x="412" y="208"/>
                    </a:lnTo>
                    <a:cubicBezTo>
                      <a:pt x="412" y="70"/>
                      <a:pt x="309" y="0"/>
                      <a:pt x="206" y="0"/>
                    </a:cubicBezTo>
                    <a:close/>
                  </a:path>
                </a:pathLst>
              </a:custGeom>
              <a:solidFill>
                <a:srgbClr val="A3D7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6" name="Google Shape;943;p29">
                <a:extLst>
                  <a:ext uri="{FF2B5EF4-FFF2-40B4-BE49-F238E27FC236}">
                    <a16:creationId xmlns:a16="http://schemas.microsoft.com/office/drawing/2014/main" id="{D147597F-5BB4-428C-AD42-35EAF5F72621}"/>
                  </a:ext>
                </a:extLst>
              </p:cNvPr>
              <p:cNvSpPr/>
              <p:nvPr/>
            </p:nvSpPr>
            <p:spPr>
              <a:xfrm>
                <a:off x="4082344" y="2645657"/>
                <a:ext cx="33823" cy="125155"/>
              </a:xfrm>
              <a:custGeom>
                <a:avLst/>
                <a:gdLst/>
                <a:ahLst/>
                <a:cxnLst/>
                <a:rect l="l" t="t" r="r" b="b"/>
                <a:pathLst>
                  <a:path w="1288" h="4766" extrusionOk="0">
                    <a:moveTo>
                      <a:pt x="1051" y="0"/>
                    </a:moveTo>
                    <a:cubicBezTo>
                      <a:pt x="962" y="0"/>
                      <a:pt x="873" y="54"/>
                      <a:pt x="853" y="174"/>
                    </a:cubicBezTo>
                    <a:lnTo>
                      <a:pt x="20" y="4519"/>
                    </a:lnTo>
                    <a:cubicBezTo>
                      <a:pt x="1" y="4634"/>
                      <a:pt x="77" y="4739"/>
                      <a:pt x="183" y="4758"/>
                    </a:cubicBezTo>
                    <a:cubicBezTo>
                      <a:pt x="192" y="4763"/>
                      <a:pt x="199" y="4765"/>
                      <a:pt x="207" y="4765"/>
                    </a:cubicBezTo>
                    <a:cubicBezTo>
                      <a:pt x="214" y="4765"/>
                      <a:pt x="221" y="4763"/>
                      <a:pt x="230" y="4758"/>
                    </a:cubicBezTo>
                    <a:cubicBezTo>
                      <a:pt x="326" y="4758"/>
                      <a:pt x="403" y="4691"/>
                      <a:pt x="431" y="4605"/>
                    </a:cubicBezTo>
                    <a:lnTo>
                      <a:pt x="1254" y="251"/>
                    </a:lnTo>
                    <a:cubicBezTo>
                      <a:pt x="1287" y="93"/>
                      <a:pt x="1169" y="0"/>
                      <a:pt x="1051" y="0"/>
                    </a:cubicBezTo>
                    <a:close/>
                  </a:path>
                </a:pathLst>
              </a:custGeom>
              <a:solidFill>
                <a:srgbClr val="A3D7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7" name="Google Shape;944;p29">
                <a:extLst>
                  <a:ext uri="{FF2B5EF4-FFF2-40B4-BE49-F238E27FC236}">
                    <a16:creationId xmlns:a16="http://schemas.microsoft.com/office/drawing/2014/main" id="{5188A021-F45B-4C4A-A4A8-E80B2B8C3324}"/>
                  </a:ext>
                </a:extLst>
              </p:cNvPr>
              <p:cNvSpPr/>
              <p:nvPr/>
            </p:nvSpPr>
            <p:spPr>
              <a:xfrm>
                <a:off x="4223623" y="2645578"/>
                <a:ext cx="33665" cy="125050"/>
              </a:xfrm>
              <a:custGeom>
                <a:avLst/>
                <a:gdLst/>
                <a:ahLst/>
                <a:cxnLst/>
                <a:rect l="l" t="t" r="r" b="b"/>
                <a:pathLst>
                  <a:path w="1282" h="4762" extrusionOk="0">
                    <a:moveTo>
                      <a:pt x="237" y="1"/>
                    </a:moveTo>
                    <a:cubicBezTo>
                      <a:pt x="120" y="1"/>
                      <a:pt x="1" y="91"/>
                      <a:pt x="28" y="244"/>
                    </a:cubicBezTo>
                    <a:lnTo>
                      <a:pt x="861" y="4599"/>
                    </a:lnTo>
                    <a:cubicBezTo>
                      <a:pt x="880" y="4694"/>
                      <a:pt x="966" y="4761"/>
                      <a:pt x="1062" y="4761"/>
                    </a:cubicBezTo>
                    <a:lnTo>
                      <a:pt x="1100" y="4761"/>
                    </a:lnTo>
                    <a:cubicBezTo>
                      <a:pt x="1215" y="4732"/>
                      <a:pt x="1282" y="4627"/>
                      <a:pt x="1263" y="4522"/>
                    </a:cubicBezTo>
                    <a:lnTo>
                      <a:pt x="440" y="167"/>
                    </a:lnTo>
                    <a:cubicBezTo>
                      <a:pt x="415" y="52"/>
                      <a:pt x="326" y="1"/>
                      <a:pt x="237" y="1"/>
                    </a:cubicBezTo>
                    <a:close/>
                  </a:path>
                </a:pathLst>
              </a:custGeom>
              <a:solidFill>
                <a:srgbClr val="A3D7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8" name="Google Shape;945;p29">
                <a:extLst>
                  <a:ext uri="{FF2B5EF4-FFF2-40B4-BE49-F238E27FC236}">
                    <a16:creationId xmlns:a16="http://schemas.microsoft.com/office/drawing/2014/main" id="{BA34BF17-4F29-45D9-87A2-CE3BF67EFDE4}"/>
                  </a:ext>
                </a:extLst>
              </p:cNvPr>
              <p:cNvSpPr/>
              <p:nvPr/>
            </p:nvSpPr>
            <p:spPr>
              <a:xfrm>
                <a:off x="4164538" y="2645447"/>
                <a:ext cx="10819" cy="21875"/>
              </a:xfrm>
              <a:custGeom>
                <a:avLst/>
                <a:gdLst/>
                <a:ahLst/>
                <a:cxnLst/>
                <a:rect l="l" t="t" r="r" b="b"/>
                <a:pathLst>
                  <a:path w="412" h="833" extrusionOk="0">
                    <a:moveTo>
                      <a:pt x="0" y="0"/>
                    </a:moveTo>
                    <a:lnTo>
                      <a:pt x="0" y="833"/>
                    </a:lnTo>
                    <a:lnTo>
                      <a:pt x="412" y="833"/>
                    </a:lnTo>
                    <a:lnTo>
                      <a:pt x="412" y="0"/>
                    </a:ln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49" name="Google Shape;946;p29">
                <a:extLst>
                  <a:ext uri="{FF2B5EF4-FFF2-40B4-BE49-F238E27FC236}">
                    <a16:creationId xmlns:a16="http://schemas.microsoft.com/office/drawing/2014/main" id="{5D85F6D3-2EB7-44AD-9299-462FC48BD56F}"/>
                  </a:ext>
                </a:extLst>
              </p:cNvPr>
              <p:cNvSpPr/>
              <p:nvPr/>
            </p:nvSpPr>
            <p:spPr>
              <a:xfrm>
                <a:off x="4101462" y="2645604"/>
                <a:ext cx="14601" cy="21717"/>
              </a:xfrm>
              <a:custGeom>
                <a:avLst/>
                <a:gdLst/>
                <a:ahLst/>
                <a:cxnLst/>
                <a:rect l="l" t="t" r="r" b="b"/>
                <a:pathLst>
                  <a:path w="556" h="827" extrusionOk="0">
                    <a:moveTo>
                      <a:pt x="325" y="1"/>
                    </a:moveTo>
                    <a:cubicBezTo>
                      <a:pt x="226" y="1"/>
                      <a:pt x="141" y="65"/>
                      <a:pt x="125" y="166"/>
                    </a:cubicBezTo>
                    <a:lnTo>
                      <a:pt x="0" y="827"/>
                    </a:lnTo>
                    <a:lnTo>
                      <a:pt x="421" y="827"/>
                    </a:lnTo>
                    <a:lnTo>
                      <a:pt x="536" y="243"/>
                    </a:lnTo>
                    <a:cubicBezTo>
                      <a:pt x="555" y="128"/>
                      <a:pt x="479" y="23"/>
                      <a:pt x="364" y="4"/>
                    </a:cubicBezTo>
                    <a:cubicBezTo>
                      <a:pt x="351" y="2"/>
                      <a:pt x="338" y="1"/>
                      <a:pt x="325" y="1"/>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0" name="Google Shape;947;p29">
                <a:extLst>
                  <a:ext uri="{FF2B5EF4-FFF2-40B4-BE49-F238E27FC236}">
                    <a16:creationId xmlns:a16="http://schemas.microsoft.com/office/drawing/2014/main" id="{33A5A905-AA2C-468C-960E-663C135E5AA0}"/>
                  </a:ext>
                </a:extLst>
              </p:cNvPr>
              <p:cNvSpPr/>
              <p:nvPr/>
            </p:nvSpPr>
            <p:spPr>
              <a:xfrm>
                <a:off x="4223623" y="2645578"/>
                <a:ext cx="14811" cy="21743"/>
              </a:xfrm>
              <a:custGeom>
                <a:avLst/>
                <a:gdLst/>
                <a:ahLst/>
                <a:cxnLst/>
                <a:rect l="l" t="t" r="r" b="b"/>
                <a:pathLst>
                  <a:path w="564" h="828" extrusionOk="0">
                    <a:moveTo>
                      <a:pt x="237" y="1"/>
                    </a:moveTo>
                    <a:cubicBezTo>
                      <a:pt x="120" y="1"/>
                      <a:pt x="1" y="91"/>
                      <a:pt x="28" y="244"/>
                    </a:cubicBezTo>
                    <a:lnTo>
                      <a:pt x="143" y="828"/>
                    </a:lnTo>
                    <a:lnTo>
                      <a:pt x="564" y="828"/>
                    </a:lnTo>
                    <a:lnTo>
                      <a:pt x="440" y="167"/>
                    </a:lnTo>
                    <a:cubicBezTo>
                      <a:pt x="415" y="52"/>
                      <a:pt x="326" y="1"/>
                      <a:pt x="237" y="1"/>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1" name="Google Shape;948;p29">
                <a:extLst>
                  <a:ext uri="{FF2B5EF4-FFF2-40B4-BE49-F238E27FC236}">
                    <a16:creationId xmlns:a16="http://schemas.microsoft.com/office/drawing/2014/main" id="{A6492A3F-3892-47D4-86F7-569956EE3E62}"/>
                  </a:ext>
                </a:extLst>
              </p:cNvPr>
              <p:cNvSpPr/>
              <p:nvPr/>
            </p:nvSpPr>
            <p:spPr>
              <a:xfrm>
                <a:off x="4077328" y="2460473"/>
                <a:ext cx="185002" cy="196057"/>
              </a:xfrm>
              <a:custGeom>
                <a:avLst/>
                <a:gdLst/>
                <a:ahLst/>
                <a:cxnLst/>
                <a:rect l="l" t="t" r="r" b="b"/>
                <a:pathLst>
                  <a:path w="7045" h="7466" extrusionOk="0">
                    <a:moveTo>
                      <a:pt x="0" y="1"/>
                    </a:moveTo>
                    <a:lnTo>
                      <a:pt x="0" y="7255"/>
                    </a:lnTo>
                    <a:cubicBezTo>
                      <a:pt x="0" y="7370"/>
                      <a:pt x="96" y="7465"/>
                      <a:pt x="211" y="7465"/>
                    </a:cubicBezTo>
                    <a:lnTo>
                      <a:pt x="6843" y="7465"/>
                    </a:lnTo>
                    <a:cubicBezTo>
                      <a:pt x="6958" y="7465"/>
                      <a:pt x="7044" y="7370"/>
                      <a:pt x="7044" y="7255"/>
                    </a:cubicBezTo>
                    <a:lnTo>
                      <a:pt x="7044" y="1"/>
                    </a:lnTo>
                    <a:close/>
                  </a:path>
                </a:pathLst>
              </a:custGeom>
              <a:solidFill>
                <a:srgbClr val="B6E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2" name="Google Shape;949;p29">
                <a:extLst>
                  <a:ext uri="{FF2B5EF4-FFF2-40B4-BE49-F238E27FC236}">
                    <a16:creationId xmlns:a16="http://schemas.microsoft.com/office/drawing/2014/main" id="{BCEEF29B-731B-4612-9E89-2A67F8D8C4F6}"/>
                  </a:ext>
                </a:extLst>
              </p:cNvPr>
              <p:cNvSpPr/>
              <p:nvPr/>
            </p:nvSpPr>
            <p:spPr>
              <a:xfrm>
                <a:off x="4077329" y="2460471"/>
                <a:ext cx="185002" cy="16360"/>
              </a:xfrm>
              <a:custGeom>
                <a:avLst/>
                <a:gdLst/>
                <a:ahLst/>
                <a:cxnLst/>
                <a:rect l="l" t="t" r="r" b="b"/>
                <a:pathLst>
                  <a:path w="7045" h="623" extrusionOk="0">
                    <a:moveTo>
                      <a:pt x="0" y="1"/>
                    </a:moveTo>
                    <a:lnTo>
                      <a:pt x="0" y="623"/>
                    </a:lnTo>
                    <a:lnTo>
                      <a:pt x="7044" y="623"/>
                    </a:lnTo>
                    <a:lnTo>
                      <a:pt x="7044" y="1"/>
                    </a:lnTo>
                    <a:close/>
                  </a:path>
                </a:pathLst>
              </a:custGeom>
              <a:solidFill>
                <a:srgbClr val="A3D7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3" name="Google Shape;950;p29">
                <a:extLst>
                  <a:ext uri="{FF2B5EF4-FFF2-40B4-BE49-F238E27FC236}">
                    <a16:creationId xmlns:a16="http://schemas.microsoft.com/office/drawing/2014/main" id="{48AA88EE-7EC0-45E6-850E-2D487023E4C1}"/>
                  </a:ext>
                </a:extLst>
              </p:cNvPr>
              <p:cNvSpPr/>
              <p:nvPr/>
            </p:nvSpPr>
            <p:spPr>
              <a:xfrm>
                <a:off x="4066510" y="2444137"/>
                <a:ext cx="206876" cy="21901"/>
              </a:xfrm>
              <a:custGeom>
                <a:avLst/>
                <a:gdLst/>
                <a:ahLst/>
                <a:cxnLst/>
                <a:rect l="l" t="t" r="r" b="b"/>
                <a:pathLst>
                  <a:path w="7878" h="834" extrusionOk="0">
                    <a:moveTo>
                      <a:pt x="211" y="0"/>
                    </a:moveTo>
                    <a:cubicBezTo>
                      <a:pt x="97" y="0"/>
                      <a:pt x="1" y="96"/>
                      <a:pt x="1" y="211"/>
                    </a:cubicBezTo>
                    <a:lnTo>
                      <a:pt x="1" y="623"/>
                    </a:lnTo>
                    <a:cubicBezTo>
                      <a:pt x="1" y="737"/>
                      <a:pt x="97" y="833"/>
                      <a:pt x="211" y="833"/>
                    </a:cubicBezTo>
                    <a:lnTo>
                      <a:pt x="7667" y="833"/>
                    </a:lnTo>
                    <a:cubicBezTo>
                      <a:pt x="7781" y="833"/>
                      <a:pt x="7877" y="737"/>
                      <a:pt x="7877" y="623"/>
                    </a:cubicBezTo>
                    <a:lnTo>
                      <a:pt x="7877" y="211"/>
                    </a:lnTo>
                    <a:cubicBezTo>
                      <a:pt x="7877" y="96"/>
                      <a:pt x="7781" y="0"/>
                      <a:pt x="7667" y="0"/>
                    </a:cubicBezTo>
                    <a:close/>
                  </a:path>
                </a:pathLst>
              </a:custGeom>
              <a:solidFill>
                <a:srgbClr val="B6E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4" name="Google Shape;951;p29">
                <a:extLst>
                  <a:ext uri="{FF2B5EF4-FFF2-40B4-BE49-F238E27FC236}">
                    <a16:creationId xmlns:a16="http://schemas.microsoft.com/office/drawing/2014/main" id="{43FD9B5E-E1BE-44E2-8770-1B1DFF0A8700}"/>
                  </a:ext>
                </a:extLst>
              </p:cNvPr>
              <p:cNvSpPr/>
              <p:nvPr/>
            </p:nvSpPr>
            <p:spPr>
              <a:xfrm>
                <a:off x="4094161" y="2508186"/>
                <a:ext cx="148185" cy="106563"/>
              </a:xfrm>
              <a:custGeom>
                <a:avLst/>
                <a:gdLst/>
                <a:ahLst/>
                <a:cxnLst/>
                <a:rect l="l" t="t" r="r" b="b"/>
                <a:pathLst>
                  <a:path w="5643" h="4058" extrusionOk="0">
                    <a:moveTo>
                      <a:pt x="4309" y="1"/>
                    </a:moveTo>
                    <a:cubicBezTo>
                      <a:pt x="3969" y="1"/>
                      <a:pt x="3972" y="519"/>
                      <a:pt x="4318" y="519"/>
                    </a:cubicBezTo>
                    <a:cubicBezTo>
                      <a:pt x="4324" y="519"/>
                      <a:pt x="4330" y="519"/>
                      <a:pt x="4336" y="519"/>
                    </a:cubicBezTo>
                    <a:lnTo>
                      <a:pt x="4738" y="519"/>
                    </a:lnTo>
                    <a:lnTo>
                      <a:pt x="2987" y="2280"/>
                    </a:lnTo>
                    <a:lnTo>
                      <a:pt x="2594" y="1887"/>
                    </a:lnTo>
                    <a:cubicBezTo>
                      <a:pt x="2503" y="1796"/>
                      <a:pt x="2384" y="1751"/>
                      <a:pt x="2264" y="1751"/>
                    </a:cubicBezTo>
                    <a:cubicBezTo>
                      <a:pt x="2144" y="1751"/>
                      <a:pt x="2025" y="1796"/>
                      <a:pt x="1934" y="1887"/>
                    </a:cubicBezTo>
                    <a:lnTo>
                      <a:pt x="211" y="3600"/>
                    </a:lnTo>
                    <a:cubicBezTo>
                      <a:pt x="0" y="3782"/>
                      <a:pt x="182" y="4058"/>
                      <a:pt x="390" y="4058"/>
                    </a:cubicBezTo>
                    <a:cubicBezTo>
                      <a:pt x="456" y="4058"/>
                      <a:pt x="525" y="4031"/>
                      <a:pt x="584" y="3964"/>
                    </a:cubicBezTo>
                    <a:lnTo>
                      <a:pt x="2259" y="2280"/>
                    </a:lnTo>
                    <a:lnTo>
                      <a:pt x="2661" y="2672"/>
                    </a:lnTo>
                    <a:cubicBezTo>
                      <a:pt x="2752" y="2763"/>
                      <a:pt x="2872" y="2808"/>
                      <a:pt x="2991" y="2808"/>
                    </a:cubicBezTo>
                    <a:cubicBezTo>
                      <a:pt x="3111" y="2808"/>
                      <a:pt x="3231" y="2763"/>
                      <a:pt x="3321" y="2672"/>
                    </a:cubicBezTo>
                    <a:lnTo>
                      <a:pt x="5111" y="882"/>
                    </a:lnTo>
                    <a:lnTo>
                      <a:pt x="5111" y="1294"/>
                    </a:lnTo>
                    <a:cubicBezTo>
                      <a:pt x="5097" y="1476"/>
                      <a:pt x="5233" y="1567"/>
                      <a:pt x="5370" y="1567"/>
                    </a:cubicBezTo>
                    <a:cubicBezTo>
                      <a:pt x="5506" y="1567"/>
                      <a:pt x="5642" y="1476"/>
                      <a:pt x="5628" y="1294"/>
                    </a:cubicBezTo>
                    <a:lnTo>
                      <a:pt x="5628" y="260"/>
                    </a:lnTo>
                    <a:cubicBezTo>
                      <a:pt x="5628" y="117"/>
                      <a:pt x="5513" y="2"/>
                      <a:pt x="5370" y="2"/>
                    </a:cubicBezTo>
                    <a:lnTo>
                      <a:pt x="4336" y="2"/>
                    </a:lnTo>
                    <a:cubicBezTo>
                      <a:pt x="4327" y="1"/>
                      <a:pt x="4318" y="1"/>
                      <a:pt x="4309" y="1"/>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5" name="Google Shape;952;p29">
                <a:extLst>
                  <a:ext uri="{FF2B5EF4-FFF2-40B4-BE49-F238E27FC236}">
                    <a16:creationId xmlns:a16="http://schemas.microsoft.com/office/drawing/2014/main" id="{8CB32E94-87B4-4D26-B7DD-FCE7FA9782E0}"/>
                  </a:ext>
                </a:extLst>
              </p:cNvPr>
              <p:cNvSpPr/>
              <p:nvPr/>
            </p:nvSpPr>
            <p:spPr>
              <a:xfrm>
                <a:off x="4066510" y="2454930"/>
                <a:ext cx="206876" cy="11108"/>
              </a:xfrm>
              <a:custGeom>
                <a:avLst/>
                <a:gdLst/>
                <a:ahLst/>
                <a:cxnLst/>
                <a:rect l="l" t="t" r="r" b="b"/>
                <a:pathLst>
                  <a:path w="7878" h="423" extrusionOk="0">
                    <a:moveTo>
                      <a:pt x="211" y="1"/>
                    </a:moveTo>
                    <a:cubicBezTo>
                      <a:pt x="97" y="1"/>
                      <a:pt x="1" y="97"/>
                      <a:pt x="1" y="212"/>
                    </a:cubicBezTo>
                    <a:cubicBezTo>
                      <a:pt x="1" y="326"/>
                      <a:pt x="97" y="422"/>
                      <a:pt x="211" y="422"/>
                    </a:cubicBezTo>
                    <a:lnTo>
                      <a:pt x="7667" y="422"/>
                    </a:lnTo>
                    <a:cubicBezTo>
                      <a:pt x="7781" y="422"/>
                      <a:pt x="7877" y="326"/>
                      <a:pt x="7877" y="212"/>
                    </a:cubicBezTo>
                    <a:cubicBezTo>
                      <a:pt x="7877" y="97"/>
                      <a:pt x="7781" y="1"/>
                      <a:pt x="7667" y="1"/>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nvGrpSpPr>
            <p:cNvPr id="156" name="Google Shape;953;p29">
              <a:extLst>
                <a:ext uri="{FF2B5EF4-FFF2-40B4-BE49-F238E27FC236}">
                  <a16:creationId xmlns:a16="http://schemas.microsoft.com/office/drawing/2014/main" id="{41C60619-AE0A-416F-84E9-9FD883498528}"/>
                </a:ext>
              </a:extLst>
            </p:cNvPr>
            <p:cNvGrpSpPr/>
            <p:nvPr/>
          </p:nvGrpSpPr>
          <p:grpSpPr>
            <a:xfrm>
              <a:off x="3347484" y="2867730"/>
              <a:ext cx="585157" cy="635220"/>
              <a:chOff x="2180884" y="2888719"/>
              <a:chExt cx="376753" cy="374466"/>
            </a:xfrm>
          </p:grpSpPr>
          <p:sp>
            <p:nvSpPr>
              <p:cNvPr id="157" name="Google Shape;954;p29">
                <a:extLst>
                  <a:ext uri="{FF2B5EF4-FFF2-40B4-BE49-F238E27FC236}">
                    <a16:creationId xmlns:a16="http://schemas.microsoft.com/office/drawing/2014/main" id="{6829B54F-8B78-4F28-A76A-36E4872E88C7}"/>
                  </a:ext>
                </a:extLst>
              </p:cNvPr>
              <p:cNvSpPr/>
              <p:nvPr/>
            </p:nvSpPr>
            <p:spPr>
              <a:xfrm>
                <a:off x="2180884" y="2954052"/>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8" name="Google Shape;955;p29">
                <a:extLst>
                  <a:ext uri="{FF2B5EF4-FFF2-40B4-BE49-F238E27FC236}">
                    <a16:creationId xmlns:a16="http://schemas.microsoft.com/office/drawing/2014/main" id="{DABB21A6-4F68-4948-8627-586D0AA44435}"/>
                  </a:ext>
                </a:extLst>
              </p:cNvPr>
              <p:cNvSpPr/>
              <p:nvPr/>
            </p:nvSpPr>
            <p:spPr>
              <a:xfrm>
                <a:off x="2335713" y="3102082"/>
                <a:ext cx="154330" cy="12579"/>
              </a:xfrm>
              <a:custGeom>
                <a:avLst/>
                <a:gdLst/>
                <a:ahLst/>
                <a:cxnLst/>
                <a:rect l="l" t="t" r="r" b="b"/>
                <a:pathLst>
                  <a:path w="5877" h="479" extrusionOk="0">
                    <a:moveTo>
                      <a:pt x="0" y="0"/>
                    </a:moveTo>
                    <a:lnTo>
                      <a:pt x="0" y="479"/>
                    </a:lnTo>
                    <a:lnTo>
                      <a:pt x="5876" y="479"/>
                    </a:lnTo>
                    <a:lnTo>
                      <a:pt x="5876" y="240"/>
                    </a:lnTo>
                    <a:lnTo>
                      <a:pt x="5876" y="0"/>
                    </a:ln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59" name="Google Shape;956;p29">
                <a:extLst>
                  <a:ext uri="{FF2B5EF4-FFF2-40B4-BE49-F238E27FC236}">
                    <a16:creationId xmlns:a16="http://schemas.microsoft.com/office/drawing/2014/main" id="{6495E0C8-A2FD-4EE3-8EE6-22345F17476B}"/>
                  </a:ext>
                </a:extLst>
              </p:cNvPr>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0" name="Google Shape;957;p29">
                <a:extLst>
                  <a:ext uri="{FF2B5EF4-FFF2-40B4-BE49-F238E27FC236}">
                    <a16:creationId xmlns:a16="http://schemas.microsoft.com/office/drawing/2014/main" id="{4C79A579-830F-4D52-8AFC-5C87905A17EE}"/>
                  </a:ext>
                </a:extLst>
              </p:cNvPr>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1" name="Google Shape;958;p29">
                <a:extLst>
                  <a:ext uri="{FF2B5EF4-FFF2-40B4-BE49-F238E27FC236}">
                    <a16:creationId xmlns:a16="http://schemas.microsoft.com/office/drawing/2014/main" id="{4FFBEA39-B64B-4D95-83FC-4AD939EC5381}"/>
                  </a:ext>
                </a:extLst>
              </p:cNvPr>
              <p:cNvSpPr/>
              <p:nvPr/>
            </p:nvSpPr>
            <p:spPr>
              <a:xfrm>
                <a:off x="2218093" y="2990999"/>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2" name="Google Shape;959;p29">
                <a:extLst>
                  <a:ext uri="{FF2B5EF4-FFF2-40B4-BE49-F238E27FC236}">
                    <a16:creationId xmlns:a16="http://schemas.microsoft.com/office/drawing/2014/main" id="{ADC1A4FC-F9E1-41DD-839B-0AB0A17AD156}"/>
                  </a:ext>
                </a:extLst>
              </p:cNvPr>
              <p:cNvSpPr/>
              <p:nvPr/>
            </p:nvSpPr>
            <p:spPr>
              <a:xfrm>
                <a:off x="2335713" y="3102082"/>
                <a:ext cx="117382" cy="12579"/>
              </a:xfrm>
              <a:custGeom>
                <a:avLst/>
                <a:gdLst/>
                <a:ahLst/>
                <a:cxnLst/>
                <a:rect l="l" t="t" r="r" b="b"/>
                <a:pathLst>
                  <a:path w="4470" h="479" extrusionOk="0">
                    <a:moveTo>
                      <a:pt x="0" y="0"/>
                    </a:moveTo>
                    <a:lnTo>
                      <a:pt x="0" y="479"/>
                    </a:lnTo>
                    <a:lnTo>
                      <a:pt x="4460" y="479"/>
                    </a:lnTo>
                    <a:cubicBezTo>
                      <a:pt x="4460" y="402"/>
                      <a:pt x="4470" y="326"/>
                      <a:pt x="4470" y="240"/>
                    </a:cubicBezTo>
                    <a:cubicBezTo>
                      <a:pt x="4470" y="153"/>
                      <a:pt x="4460" y="87"/>
                      <a:pt x="4460" y="0"/>
                    </a:cubicBez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3" name="Google Shape;960;p29">
                <a:extLst>
                  <a:ext uri="{FF2B5EF4-FFF2-40B4-BE49-F238E27FC236}">
                    <a16:creationId xmlns:a16="http://schemas.microsoft.com/office/drawing/2014/main" id="{C20010FC-C996-4D71-96B7-81938E553816}"/>
                  </a:ext>
                </a:extLst>
              </p:cNvPr>
              <p:cNvSpPr/>
              <p:nvPr/>
            </p:nvSpPr>
            <p:spPr>
              <a:xfrm>
                <a:off x="2249003" y="3021913"/>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4" name="Google Shape;961;p29">
                <a:extLst>
                  <a:ext uri="{FF2B5EF4-FFF2-40B4-BE49-F238E27FC236}">
                    <a16:creationId xmlns:a16="http://schemas.microsoft.com/office/drawing/2014/main" id="{38E0B72E-111A-4B64-A98A-948C7F634C13}"/>
                  </a:ext>
                </a:extLst>
              </p:cNvPr>
              <p:cNvSpPr/>
              <p:nvPr/>
            </p:nvSpPr>
            <p:spPr>
              <a:xfrm>
                <a:off x="2335713" y="3102082"/>
                <a:ext cx="86711" cy="12579"/>
              </a:xfrm>
              <a:custGeom>
                <a:avLst/>
                <a:gdLst/>
                <a:ahLst/>
                <a:cxnLst/>
                <a:rect l="l" t="t" r="r" b="b"/>
                <a:pathLst>
                  <a:path w="3302" h="479" extrusionOk="0">
                    <a:moveTo>
                      <a:pt x="0" y="0"/>
                    </a:moveTo>
                    <a:lnTo>
                      <a:pt x="0" y="479"/>
                    </a:lnTo>
                    <a:lnTo>
                      <a:pt x="3283" y="479"/>
                    </a:lnTo>
                    <a:cubicBezTo>
                      <a:pt x="3283" y="402"/>
                      <a:pt x="3302" y="326"/>
                      <a:pt x="3302" y="240"/>
                    </a:cubicBezTo>
                    <a:cubicBezTo>
                      <a:pt x="3302" y="153"/>
                      <a:pt x="3292" y="87"/>
                      <a:pt x="3283" y="0"/>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5" name="Google Shape;962;p29">
                <a:extLst>
                  <a:ext uri="{FF2B5EF4-FFF2-40B4-BE49-F238E27FC236}">
                    <a16:creationId xmlns:a16="http://schemas.microsoft.com/office/drawing/2014/main" id="{B384F8C5-176D-46E1-B129-F37E7B8439A4}"/>
                  </a:ext>
                </a:extLst>
              </p:cNvPr>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6" name="Google Shape;963;p29">
                <a:extLst>
                  <a:ext uri="{FF2B5EF4-FFF2-40B4-BE49-F238E27FC236}">
                    <a16:creationId xmlns:a16="http://schemas.microsoft.com/office/drawing/2014/main" id="{6F31EBFC-25EE-4165-82E5-AADDAD7A50EB}"/>
                  </a:ext>
                </a:extLst>
              </p:cNvPr>
              <p:cNvSpPr/>
              <p:nvPr/>
            </p:nvSpPr>
            <p:spPr>
              <a:xfrm>
                <a:off x="2335713" y="3102318"/>
                <a:ext cx="49526" cy="12342"/>
              </a:xfrm>
              <a:custGeom>
                <a:avLst/>
                <a:gdLst/>
                <a:ahLst/>
                <a:cxnLst/>
                <a:rect l="l" t="t" r="r" b="b"/>
                <a:pathLst>
                  <a:path w="1886" h="470" extrusionOk="0">
                    <a:moveTo>
                      <a:pt x="0" y="1"/>
                    </a:moveTo>
                    <a:lnTo>
                      <a:pt x="0" y="470"/>
                    </a:lnTo>
                    <a:lnTo>
                      <a:pt x="1866" y="470"/>
                    </a:lnTo>
                    <a:cubicBezTo>
                      <a:pt x="1886" y="317"/>
                      <a:pt x="1886" y="154"/>
                      <a:pt x="1866" y="1"/>
                    </a:cubicBezTo>
                    <a:close/>
                  </a:path>
                </a:pathLst>
              </a:custGeom>
              <a:solidFill>
                <a:srgbClr val="E2E9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7" name="Google Shape;964;p29">
                <a:extLst>
                  <a:ext uri="{FF2B5EF4-FFF2-40B4-BE49-F238E27FC236}">
                    <a16:creationId xmlns:a16="http://schemas.microsoft.com/office/drawing/2014/main" id="{7DE23AA7-172A-4874-BCCA-C8BB713D58C1}"/>
                  </a:ext>
                </a:extLst>
              </p:cNvPr>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solidFill>
                <a:srgbClr val="70C0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8" name="Google Shape;965;p29">
                <a:extLst>
                  <a:ext uri="{FF2B5EF4-FFF2-40B4-BE49-F238E27FC236}">
                    <a16:creationId xmlns:a16="http://schemas.microsoft.com/office/drawing/2014/main" id="{A2236847-2A7D-4A77-88C3-B8E0FF176131}"/>
                  </a:ext>
                </a:extLst>
              </p:cNvPr>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solidFill>
                <a:srgbClr val="657A8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69" name="Google Shape;966;p29">
                <a:extLst>
                  <a:ext uri="{FF2B5EF4-FFF2-40B4-BE49-F238E27FC236}">
                    <a16:creationId xmlns:a16="http://schemas.microsoft.com/office/drawing/2014/main" id="{89A24EC2-E1EC-4E6D-80FF-02246B4D3C4A}"/>
                  </a:ext>
                </a:extLst>
              </p:cNvPr>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solidFill>
                <a:srgbClr val="A3D7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0" name="Google Shape;967;p29">
                <a:extLst>
                  <a:ext uri="{FF2B5EF4-FFF2-40B4-BE49-F238E27FC236}">
                    <a16:creationId xmlns:a16="http://schemas.microsoft.com/office/drawing/2014/main" id="{B584EBF6-A7BD-4229-83A1-18EE11B85142}"/>
                  </a:ext>
                </a:extLst>
              </p:cNvPr>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nvGrpSpPr>
            <p:cNvPr id="171" name="Google Shape;968;p29">
              <a:extLst>
                <a:ext uri="{FF2B5EF4-FFF2-40B4-BE49-F238E27FC236}">
                  <a16:creationId xmlns:a16="http://schemas.microsoft.com/office/drawing/2014/main" id="{7142F510-2454-45EF-8235-8212A6FA3EBF}"/>
                </a:ext>
              </a:extLst>
            </p:cNvPr>
            <p:cNvGrpSpPr/>
            <p:nvPr/>
          </p:nvGrpSpPr>
          <p:grpSpPr>
            <a:xfrm>
              <a:off x="7514625" y="2928503"/>
              <a:ext cx="734640" cy="655864"/>
              <a:chOff x="3105998" y="2433240"/>
              <a:chExt cx="345818" cy="345056"/>
            </a:xfrm>
          </p:grpSpPr>
          <p:sp>
            <p:nvSpPr>
              <p:cNvPr id="172" name="Google Shape;969;p29">
                <a:extLst>
                  <a:ext uri="{FF2B5EF4-FFF2-40B4-BE49-F238E27FC236}">
                    <a16:creationId xmlns:a16="http://schemas.microsoft.com/office/drawing/2014/main" id="{95061C87-1F75-42FA-9463-50EEE9376B7B}"/>
                  </a:ext>
                </a:extLst>
              </p:cNvPr>
              <p:cNvSpPr/>
              <p:nvPr/>
            </p:nvSpPr>
            <p:spPr>
              <a:xfrm>
                <a:off x="3160277" y="2465487"/>
                <a:ext cx="237259" cy="312809"/>
              </a:xfrm>
              <a:custGeom>
                <a:avLst/>
                <a:gdLst/>
                <a:ahLst/>
                <a:cxnLst/>
                <a:rect l="l" t="t" r="r" b="b"/>
                <a:pathLst>
                  <a:path w="9035" h="11912" extrusionOk="0">
                    <a:moveTo>
                      <a:pt x="4518" y="1"/>
                    </a:moveTo>
                    <a:cubicBezTo>
                      <a:pt x="2020" y="1"/>
                      <a:pt x="0" y="2020"/>
                      <a:pt x="0" y="4518"/>
                    </a:cubicBezTo>
                    <a:cubicBezTo>
                      <a:pt x="0" y="5389"/>
                      <a:pt x="240" y="6327"/>
                      <a:pt x="689" y="7293"/>
                    </a:cubicBezTo>
                    <a:cubicBezTo>
                      <a:pt x="1101" y="8126"/>
                      <a:pt x="1608" y="8911"/>
                      <a:pt x="2202" y="9629"/>
                    </a:cubicBezTo>
                    <a:cubicBezTo>
                      <a:pt x="2852" y="10442"/>
                      <a:pt x="3589" y="11189"/>
                      <a:pt x="4384" y="11868"/>
                    </a:cubicBezTo>
                    <a:cubicBezTo>
                      <a:pt x="4422" y="11897"/>
                      <a:pt x="4467" y="11911"/>
                      <a:pt x="4513" y="11911"/>
                    </a:cubicBezTo>
                    <a:cubicBezTo>
                      <a:pt x="4558" y="11911"/>
                      <a:pt x="4604" y="11897"/>
                      <a:pt x="4642" y="11868"/>
                    </a:cubicBezTo>
                    <a:cubicBezTo>
                      <a:pt x="5446" y="11189"/>
                      <a:pt x="6173" y="10442"/>
                      <a:pt x="6834" y="9629"/>
                    </a:cubicBezTo>
                    <a:cubicBezTo>
                      <a:pt x="7427" y="8911"/>
                      <a:pt x="7925" y="8126"/>
                      <a:pt x="8336" y="7293"/>
                    </a:cubicBezTo>
                    <a:cubicBezTo>
                      <a:pt x="8795" y="6327"/>
                      <a:pt x="9035" y="5389"/>
                      <a:pt x="9035" y="4518"/>
                    </a:cubicBezTo>
                    <a:cubicBezTo>
                      <a:pt x="9025" y="2020"/>
                      <a:pt x="7006" y="1"/>
                      <a:pt x="4518" y="1"/>
                    </a:cubicBezTo>
                    <a:close/>
                  </a:path>
                </a:pathLst>
              </a:custGeom>
              <a:solidFill>
                <a:srgbClr val="33C5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3" name="Google Shape;970;p29">
                <a:extLst>
                  <a:ext uri="{FF2B5EF4-FFF2-40B4-BE49-F238E27FC236}">
                    <a16:creationId xmlns:a16="http://schemas.microsoft.com/office/drawing/2014/main" id="{D2674510-AB60-4B4D-BED0-49FA09A44EA7}"/>
                  </a:ext>
                </a:extLst>
              </p:cNvPr>
              <p:cNvSpPr/>
              <p:nvPr/>
            </p:nvSpPr>
            <p:spPr>
              <a:xfrm>
                <a:off x="3160277" y="2469268"/>
                <a:ext cx="137996" cy="309028"/>
              </a:xfrm>
              <a:custGeom>
                <a:avLst/>
                <a:gdLst/>
                <a:ahLst/>
                <a:cxnLst/>
                <a:rect l="l" t="t" r="r" b="b"/>
                <a:pathLst>
                  <a:path w="5255" h="11768" extrusionOk="0">
                    <a:moveTo>
                      <a:pt x="3369" y="0"/>
                    </a:moveTo>
                    <a:cubicBezTo>
                      <a:pt x="1388" y="527"/>
                      <a:pt x="0" y="2316"/>
                      <a:pt x="0" y="4374"/>
                    </a:cubicBezTo>
                    <a:cubicBezTo>
                      <a:pt x="0" y="5245"/>
                      <a:pt x="240" y="6183"/>
                      <a:pt x="689" y="7140"/>
                    </a:cubicBezTo>
                    <a:cubicBezTo>
                      <a:pt x="1101" y="7982"/>
                      <a:pt x="1608" y="8767"/>
                      <a:pt x="2202" y="9485"/>
                    </a:cubicBezTo>
                    <a:cubicBezTo>
                      <a:pt x="2852" y="10298"/>
                      <a:pt x="3589" y="11045"/>
                      <a:pt x="4384" y="11724"/>
                    </a:cubicBezTo>
                    <a:cubicBezTo>
                      <a:pt x="4422" y="11753"/>
                      <a:pt x="4467" y="11767"/>
                      <a:pt x="4513" y="11767"/>
                    </a:cubicBezTo>
                    <a:cubicBezTo>
                      <a:pt x="4558" y="11767"/>
                      <a:pt x="4604" y="11753"/>
                      <a:pt x="4642" y="11724"/>
                    </a:cubicBezTo>
                    <a:cubicBezTo>
                      <a:pt x="4661" y="11705"/>
                      <a:pt x="4900" y="11513"/>
                      <a:pt x="5254" y="11179"/>
                    </a:cubicBezTo>
                    <a:cubicBezTo>
                      <a:pt x="4518" y="10537"/>
                      <a:pt x="3838" y="9829"/>
                      <a:pt x="3226" y="9073"/>
                    </a:cubicBezTo>
                    <a:cubicBezTo>
                      <a:pt x="2632" y="8355"/>
                      <a:pt x="2125" y="7571"/>
                      <a:pt x="1723" y="6738"/>
                    </a:cubicBezTo>
                    <a:cubicBezTo>
                      <a:pt x="1264" y="5771"/>
                      <a:pt x="1024" y="4833"/>
                      <a:pt x="1024" y="3963"/>
                    </a:cubicBezTo>
                    <a:cubicBezTo>
                      <a:pt x="1024" y="2316"/>
                      <a:pt x="1924" y="795"/>
                      <a:pt x="3369" y="0"/>
                    </a:cubicBezTo>
                    <a:close/>
                  </a:path>
                </a:pathLst>
              </a:custGeom>
              <a:solidFill>
                <a:srgbClr val="00A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4" name="Google Shape;971;p29">
                <a:extLst>
                  <a:ext uri="{FF2B5EF4-FFF2-40B4-BE49-F238E27FC236}">
                    <a16:creationId xmlns:a16="http://schemas.microsoft.com/office/drawing/2014/main" id="{76E3E9A3-EA7F-41AE-BB0A-AE3A32AF13DA}"/>
                  </a:ext>
                </a:extLst>
              </p:cNvPr>
              <p:cNvSpPr/>
              <p:nvPr/>
            </p:nvSpPr>
            <p:spPr>
              <a:xfrm>
                <a:off x="3156259" y="2492377"/>
                <a:ext cx="214387" cy="183374"/>
              </a:xfrm>
              <a:custGeom>
                <a:avLst/>
                <a:gdLst/>
                <a:ahLst/>
                <a:cxnLst/>
                <a:rect l="l" t="t" r="r" b="b"/>
                <a:pathLst>
                  <a:path w="8164" h="6983" extrusionOk="0">
                    <a:moveTo>
                      <a:pt x="4671" y="1"/>
                    </a:moveTo>
                    <a:cubicBezTo>
                      <a:pt x="1560" y="1"/>
                      <a:pt x="0" y="3762"/>
                      <a:pt x="2201" y="5963"/>
                    </a:cubicBezTo>
                    <a:cubicBezTo>
                      <a:pt x="2868" y="6629"/>
                      <a:pt x="3761" y="6983"/>
                      <a:pt x="4669" y="6983"/>
                    </a:cubicBezTo>
                    <a:cubicBezTo>
                      <a:pt x="5118" y="6983"/>
                      <a:pt x="5570" y="6896"/>
                      <a:pt x="6001" y="6719"/>
                    </a:cubicBezTo>
                    <a:cubicBezTo>
                      <a:pt x="7312" y="6183"/>
                      <a:pt x="8164" y="4910"/>
                      <a:pt x="8164" y="3494"/>
                    </a:cubicBezTo>
                    <a:cubicBezTo>
                      <a:pt x="8154" y="1570"/>
                      <a:pt x="6594" y="1"/>
                      <a:pt x="4671" y="1"/>
                    </a:cubicBezTo>
                    <a:close/>
                  </a:path>
                </a:pathLst>
              </a:custGeom>
              <a:solidFill>
                <a:srgbClr val="33C5C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5" name="Google Shape;972;p29">
                <a:extLst>
                  <a:ext uri="{FF2B5EF4-FFF2-40B4-BE49-F238E27FC236}">
                    <a16:creationId xmlns:a16="http://schemas.microsoft.com/office/drawing/2014/main" id="{6C4EF111-2F0C-4F90-8349-6BAA96F421DB}"/>
                  </a:ext>
                </a:extLst>
              </p:cNvPr>
              <p:cNvSpPr/>
              <p:nvPr/>
            </p:nvSpPr>
            <p:spPr>
              <a:xfrm>
                <a:off x="3174589" y="2511731"/>
                <a:ext cx="176704" cy="164388"/>
              </a:xfrm>
              <a:custGeom>
                <a:avLst/>
                <a:gdLst/>
                <a:ahLst/>
                <a:cxnLst/>
                <a:rect l="l" t="t" r="r" b="b"/>
                <a:pathLst>
                  <a:path w="6729" h="6260" extrusionOk="0">
                    <a:moveTo>
                      <a:pt x="1838" y="1"/>
                    </a:moveTo>
                    <a:cubicBezTo>
                      <a:pt x="164" y="1283"/>
                      <a:pt x="1" y="3743"/>
                      <a:pt x="1494" y="5236"/>
                    </a:cubicBezTo>
                    <a:cubicBezTo>
                      <a:pt x="2177" y="5924"/>
                      <a:pt x="3070" y="6260"/>
                      <a:pt x="3959" y="6260"/>
                    </a:cubicBezTo>
                    <a:cubicBezTo>
                      <a:pt x="5000" y="6260"/>
                      <a:pt x="6037" y="5799"/>
                      <a:pt x="6729" y="4901"/>
                    </a:cubicBezTo>
                    <a:lnTo>
                      <a:pt x="6729" y="4901"/>
                    </a:lnTo>
                    <a:cubicBezTo>
                      <a:pt x="6116" y="5370"/>
                      <a:pt x="5360" y="5628"/>
                      <a:pt x="4585" y="5628"/>
                    </a:cubicBezTo>
                    <a:cubicBezTo>
                      <a:pt x="1685" y="5628"/>
                      <a:pt x="58" y="2288"/>
                      <a:pt x="1838" y="1"/>
                    </a:cubicBezTo>
                    <a:close/>
                  </a:path>
                </a:pathLst>
              </a:custGeom>
              <a:solidFill>
                <a:srgbClr val="00A0A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6" name="Google Shape;973;p29">
                <a:extLst>
                  <a:ext uri="{FF2B5EF4-FFF2-40B4-BE49-F238E27FC236}">
                    <a16:creationId xmlns:a16="http://schemas.microsoft.com/office/drawing/2014/main" id="{321579A1-432B-419E-A6A6-2AB42374556C}"/>
                  </a:ext>
                </a:extLst>
              </p:cNvPr>
              <p:cNvSpPr/>
              <p:nvPr/>
            </p:nvSpPr>
            <p:spPr>
              <a:xfrm>
                <a:off x="3251005" y="2524493"/>
                <a:ext cx="55802" cy="119536"/>
              </a:xfrm>
              <a:custGeom>
                <a:avLst/>
                <a:gdLst/>
                <a:ahLst/>
                <a:cxnLst/>
                <a:rect l="l" t="t" r="r" b="b"/>
                <a:pathLst>
                  <a:path w="2125" h="4552" extrusionOk="0">
                    <a:moveTo>
                      <a:pt x="1061" y="1"/>
                    </a:moveTo>
                    <a:cubicBezTo>
                      <a:pt x="952" y="1"/>
                      <a:pt x="842" y="75"/>
                      <a:pt x="852" y="223"/>
                    </a:cubicBezTo>
                    <a:lnTo>
                      <a:pt x="852" y="644"/>
                    </a:lnTo>
                    <a:cubicBezTo>
                      <a:pt x="364" y="692"/>
                      <a:pt x="0" y="1113"/>
                      <a:pt x="29" y="1611"/>
                    </a:cubicBezTo>
                    <a:cubicBezTo>
                      <a:pt x="57" y="2093"/>
                      <a:pt x="459" y="2482"/>
                      <a:pt x="940" y="2482"/>
                    </a:cubicBezTo>
                    <a:cubicBezTo>
                      <a:pt x="946" y="2482"/>
                      <a:pt x="951" y="2482"/>
                      <a:pt x="957" y="2482"/>
                    </a:cubicBezTo>
                    <a:lnTo>
                      <a:pt x="1168" y="2482"/>
                    </a:lnTo>
                    <a:cubicBezTo>
                      <a:pt x="1847" y="2482"/>
                      <a:pt x="1847" y="3506"/>
                      <a:pt x="1168" y="3506"/>
                    </a:cubicBezTo>
                    <a:lnTo>
                      <a:pt x="862" y="3506"/>
                    </a:lnTo>
                    <a:cubicBezTo>
                      <a:pt x="632" y="3506"/>
                      <a:pt x="450" y="3324"/>
                      <a:pt x="450" y="3094"/>
                    </a:cubicBezTo>
                    <a:cubicBezTo>
                      <a:pt x="440" y="2970"/>
                      <a:pt x="342" y="2907"/>
                      <a:pt x="244" y="2907"/>
                    </a:cubicBezTo>
                    <a:cubicBezTo>
                      <a:pt x="146" y="2907"/>
                      <a:pt x="48" y="2970"/>
                      <a:pt x="38" y="3094"/>
                    </a:cubicBezTo>
                    <a:cubicBezTo>
                      <a:pt x="38" y="3553"/>
                      <a:pt x="402" y="3917"/>
                      <a:pt x="862" y="3917"/>
                    </a:cubicBezTo>
                    <a:lnTo>
                      <a:pt x="862" y="4329"/>
                    </a:lnTo>
                    <a:cubicBezTo>
                      <a:pt x="847" y="4477"/>
                      <a:pt x="955" y="4551"/>
                      <a:pt x="1064" y="4551"/>
                    </a:cubicBezTo>
                    <a:cubicBezTo>
                      <a:pt x="1173" y="4551"/>
                      <a:pt x="1283" y="4477"/>
                      <a:pt x="1273" y="4329"/>
                    </a:cubicBezTo>
                    <a:lnTo>
                      <a:pt x="1273" y="3908"/>
                    </a:lnTo>
                    <a:cubicBezTo>
                      <a:pt x="1761" y="3860"/>
                      <a:pt x="2125" y="3429"/>
                      <a:pt x="2096" y="2941"/>
                    </a:cubicBezTo>
                    <a:cubicBezTo>
                      <a:pt x="2068" y="2449"/>
                      <a:pt x="1666" y="2070"/>
                      <a:pt x="1186" y="2070"/>
                    </a:cubicBezTo>
                    <a:cubicBezTo>
                      <a:pt x="1180" y="2070"/>
                      <a:pt x="1174" y="2070"/>
                      <a:pt x="1168" y="2070"/>
                    </a:cubicBezTo>
                    <a:lnTo>
                      <a:pt x="957" y="2070"/>
                    </a:lnTo>
                    <a:cubicBezTo>
                      <a:pt x="278" y="2070"/>
                      <a:pt x="278" y="1037"/>
                      <a:pt x="957" y="1037"/>
                    </a:cubicBezTo>
                    <a:lnTo>
                      <a:pt x="1273" y="1037"/>
                    </a:lnTo>
                    <a:cubicBezTo>
                      <a:pt x="1493" y="1037"/>
                      <a:pt x="1675" y="1218"/>
                      <a:pt x="1675" y="1448"/>
                    </a:cubicBezTo>
                    <a:lnTo>
                      <a:pt x="1675" y="1659"/>
                    </a:lnTo>
                    <a:cubicBezTo>
                      <a:pt x="1685" y="1773"/>
                      <a:pt x="1771" y="1860"/>
                      <a:pt x="1886" y="1860"/>
                    </a:cubicBezTo>
                    <a:cubicBezTo>
                      <a:pt x="1991" y="1860"/>
                      <a:pt x="2087" y="1764"/>
                      <a:pt x="2087" y="1659"/>
                    </a:cubicBezTo>
                    <a:lnTo>
                      <a:pt x="2087" y="1448"/>
                    </a:lnTo>
                    <a:cubicBezTo>
                      <a:pt x="2087" y="998"/>
                      <a:pt x="1723" y="625"/>
                      <a:pt x="1263" y="625"/>
                    </a:cubicBezTo>
                    <a:lnTo>
                      <a:pt x="1263" y="223"/>
                    </a:lnTo>
                    <a:cubicBezTo>
                      <a:pt x="1278" y="75"/>
                      <a:pt x="1170" y="1"/>
                      <a:pt x="1061" y="1"/>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7" name="Google Shape;974;p29">
                <a:extLst>
                  <a:ext uri="{FF2B5EF4-FFF2-40B4-BE49-F238E27FC236}">
                    <a16:creationId xmlns:a16="http://schemas.microsoft.com/office/drawing/2014/main" id="{A7134933-1C8C-4FB1-84E8-18F08092C841}"/>
                  </a:ext>
                </a:extLst>
              </p:cNvPr>
              <p:cNvSpPr/>
              <p:nvPr/>
            </p:nvSpPr>
            <p:spPr>
              <a:xfrm>
                <a:off x="3398875" y="2433318"/>
                <a:ext cx="52940" cy="86500"/>
              </a:xfrm>
              <a:custGeom>
                <a:avLst/>
                <a:gdLst/>
                <a:ahLst/>
                <a:cxnLst/>
                <a:rect l="l" t="t" r="r" b="b"/>
                <a:pathLst>
                  <a:path w="2016" h="3294" extrusionOk="0">
                    <a:moveTo>
                      <a:pt x="294" y="1"/>
                    </a:moveTo>
                    <a:cubicBezTo>
                      <a:pt x="121" y="1"/>
                      <a:pt x="0" y="236"/>
                      <a:pt x="169" y="365"/>
                    </a:cubicBezTo>
                    <a:cubicBezTo>
                      <a:pt x="1059" y="977"/>
                      <a:pt x="1604" y="1992"/>
                      <a:pt x="1604" y="3083"/>
                    </a:cubicBezTo>
                    <a:cubicBezTo>
                      <a:pt x="1604" y="3197"/>
                      <a:pt x="1690" y="3293"/>
                      <a:pt x="1805" y="3293"/>
                    </a:cubicBezTo>
                    <a:cubicBezTo>
                      <a:pt x="1920" y="3284"/>
                      <a:pt x="2006" y="3197"/>
                      <a:pt x="2016" y="3083"/>
                    </a:cubicBezTo>
                    <a:cubicBezTo>
                      <a:pt x="2006" y="1858"/>
                      <a:pt x="1403" y="719"/>
                      <a:pt x="399" y="30"/>
                    </a:cubicBezTo>
                    <a:cubicBezTo>
                      <a:pt x="363" y="9"/>
                      <a:pt x="327" y="1"/>
                      <a:pt x="294" y="1"/>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8" name="Google Shape;975;p29">
                <a:extLst>
                  <a:ext uri="{FF2B5EF4-FFF2-40B4-BE49-F238E27FC236}">
                    <a16:creationId xmlns:a16="http://schemas.microsoft.com/office/drawing/2014/main" id="{1C6DD391-E369-4756-8A64-06F621126067}"/>
                  </a:ext>
                </a:extLst>
              </p:cNvPr>
              <p:cNvSpPr/>
              <p:nvPr/>
            </p:nvSpPr>
            <p:spPr>
              <a:xfrm>
                <a:off x="3368466" y="2477803"/>
                <a:ext cx="29332" cy="42016"/>
              </a:xfrm>
              <a:custGeom>
                <a:avLst/>
                <a:gdLst/>
                <a:ahLst/>
                <a:cxnLst/>
                <a:rect l="l" t="t" r="r" b="b"/>
                <a:pathLst>
                  <a:path w="1117" h="1600" extrusionOk="0">
                    <a:moveTo>
                      <a:pt x="294" y="1"/>
                    </a:moveTo>
                    <a:cubicBezTo>
                      <a:pt x="121" y="1"/>
                      <a:pt x="0" y="238"/>
                      <a:pt x="169" y="374"/>
                    </a:cubicBezTo>
                    <a:cubicBezTo>
                      <a:pt x="504" y="604"/>
                      <a:pt x="705" y="977"/>
                      <a:pt x="705" y="1389"/>
                    </a:cubicBezTo>
                    <a:cubicBezTo>
                      <a:pt x="705" y="1503"/>
                      <a:pt x="800" y="1599"/>
                      <a:pt x="915" y="1599"/>
                    </a:cubicBezTo>
                    <a:cubicBezTo>
                      <a:pt x="1021" y="1599"/>
                      <a:pt x="1116" y="1503"/>
                      <a:pt x="1116" y="1389"/>
                    </a:cubicBezTo>
                    <a:cubicBezTo>
                      <a:pt x="1116" y="843"/>
                      <a:pt x="848" y="336"/>
                      <a:pt x="398" y="30"/>
                    </a:cubicBezTo>
                    <a:cubicBezTo>
                      <a:pt x="363" y="9"/>
                      <a:pt x="327" y="1"/>
                      <a:pt x="294" y="1"/>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79" name="Google Shape;976;p29">
                <a:extLst>
                  <a:ext uri="{FF2B5EF4-FFF2-40B4-BE49-F238E27FC236}">
                    <a16:creationId xmlns:a16="http://schemas.microsoft.com/office/drawing/2014/main" id="{64E755E8-FEA7-4D8D-9C81-804B587AF932}"/>
                  </a:ext>
                </a:extLst>
              </p:cNvPr>
              <p:cNvSpPr/>
              <p:nvPr/>
            </p:nvSpPr>
            <p:spPr>
              <a:xfrm>
                <a:off x="3383802" y="2455587"/>
                <a:ext cx="40887" cy="64232"/>
              </a:xfrm>
              <a:custGeom>
                <a:avLst/>
                <a:gdLst/>
                <a:ahLst/>
                <a:cxnLst/>
                <a:rect l="l" t="t" r="r" b="b"/>
                <a:pathLst>
                  <a:path w="1557" h="2446" extrusionOk="0">
                    <a:moveTo>
                      <a:pt x="288" y="0"/>
                    </a:moveTo>
                    <a:cubicBezTo>
                      <a:pt x="118" y="0"/>
                      <a:pt x="0" y="234"/>
                      <a:pt x="159" y="368"/>
                    </a:cubicBezTo>
                    <a:cubicBezTo>
                      <a:pt x="781" y="789"/>
                      <a:pt x="1145" y="1488"/>
                      <a:pt x="1154" y="2235"/>
                    </a:cubicBezTo>
                    <a:cubicBezTo>
                      <a:pt x="1154" y="2349"/>
                      <a:pt x="1240" y="2445"/>
                      <a:pt x="1355" y="2445"/>
                    </a:cubicBezTo>
                    <a:cubicBezTo>
                      <a:pt x="1470" y="2436"/>
                      <a:pt x="1556" y="2349"/>
                      <a:pt x="1556" y="2235"/>
                    </a:cubicBezTo>
                    <a:cubicBezTo>
                      <a:pt x="1556" y="1354"/>
                      <a:pt x="1126" y="531"/>
                      <a:pt x="398" y="33"/>
                    </a:cubicBezTo>
                    <a:cubicBezTo>
                      <a:pt x="360" y="10"/>
                      <a:pt x="323" y="0"/>
                      <a:pt x="288" y="0"/>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80" name="Google Shape;977;p29">
                <a:extLst>
                  <a:ext uri="{FF2B5EF4-FFF2-40B4-BE49-F238E27FC236}">
                    <a16:creationId xmlns:a16="http://schemas.microsoft.com/office/drawing/2014/main" id="{D92144BB-D114-4580-9351-DA4F40FC7ED7}"/>
                  </a:ext>
                </a:extLst>
              </p:cNvPr>
              <p:cNvSpPr/>
              <p:nvPr/>
            </p:nvSpPr>
            <p:spPr>
              <a:xfrm>
                <a:off x="3105998" y="2433240"/>
                <a:ext cx="52914" cy="86579"/>
              </a:xfrm>
              <a:custGeom>
                <a:avLst/>
                <a:gdLst/>
                <a:ahLst/>
                <a:cxnLst/>
                <a:rect l="l" t="t" r="r" b="b"/>
                <a:pathLst>
                  <a:path w="2015" h="3297" extrusionOk="0">
                    <a:moveTo>
                      <a:pt x="1726" y="0"/>
                    </a:moveTo>
                    <a:cubicBezTo>
                      <a:pt x="1691" y="0"/>
                      <a:pt x="1655" y="10"/>
                      <a:pt x="1618" y="33"/>
                    </a:cubicBezTo>
                    <a:cubicBezTo>
                      <a:pt x="613" y="722"/>
                      <a:pt x="0" y="1861"/>
                      <a:pt x="10" y="3086"/>
                    </a:cubicBezTo>
                    <a:cubicBezTo>
                      <a:pt x="10" y="3200"/>
                      <a:pt x="96" y="3296"/>
                      <a:pt x="211" y="3296"/>
                    </a:cubicBezTo>
                    <a:cubicBezTo>
                      <a:pt x="326" y="3287"/>
                      <a:pt x="412" y="3200"/>
                      <a:pt x="412" y="3086"/>
                    </a:cubicBezTo>
                    <a:cubicBezTo>
                      <a:pt x="412" y="1995"/>
                      <a:pt x="957" y="980"/>
                      <a:pt x="1847" y="368"/>
                    </a:cubicBezTo>
                    <a:cubicBezTo>
                      <a:pt x="2014" y="240"/>
                      <a:pt x="1897" y="0"/>
                      <a:pt x="1726" y="0"/>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81" name="Google Shape;978;p29">
                <a:extLst>
                  <a:ext uri="{FF2B5EF4-FFF2-40B4-BE49-F238E27FC236}">
                    <a16:creationId xmlns:a16="http://schemas.microsoft.com/office/drawing/2014/main" id="{D80F1BAE-BF74-411C-AD0F-A7F82E7FDE6F}"/>
                  </a:ext>
                </a:extLst>
              </p:cNvPr>
              <p:cNvSpPr/>
              <p:nvPr/>
            </p:nvSpPr>
            <p:spPr>
              <a:xfrm>
                <a:off x="3159778" y="2477803"/>
                <a:ext cx="29569" cy="42016"/>
              </a:xfrm>
              <a:custGeom>
                <a:avLst/>
                <a:gdLst/>
                <a:ahLst/>
                <a:cxnLst/>
                <a:rect l="l" t="t" r="r" b="b"/>
                <a:pathLst>
                  <a:path w="1126" h="1600" extrusionOk="0">
                    <a:moveTo>
                      <a:pt x="832" y="1"/>
                    </a:moveTo>
                    <a:cubicBezTo>
                      <a:pt x="799" y="1"/>
                      <a:pt x="763" y="9"/>
                      <a:pt x="728" y="30"/>
                    </a:cubicBezTo>
                    <a:cubicBezTo>
                      <a:pt x="278" y="336"/>
                      <a:pt x="0" y="843"/>
                      <a:pt x="10" y="1389"/>
                    </a:cubicBezTo>
                    <a:cubicBezTo>
                      <a:pt x="10" y="1503"/>
                      <a:pt x="96" y="1599"/>
                      <a:pt x="211" y="1599"/>
                    </a:cubicBezTo>
                    <a:cubicBezTo>
                      <a:pt x="326" y="1599"/>
                      <a:pt x="421" y="1503"/>
                      <a:pt x="421" y="1389"/>
                    </a:cubicBezTo>
                    <a:cubicBezTo>
                      <a:pt x="421" y="977"/>
                      <a:pt x="622" y="594"/>
                      <a:pt x="957" y="365"/>
                    </a:cubicBezTo>
                    <a:cubicBezTo>
                      <a:pt x="1126" y="236"/>
                      <a:pt x="1005" y="1"/>
                      <a:pt x="832" y="1"/>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sp>
            <p:nvSpPr>
              <p:cNvPr id="182" name="Google Shape;979;p29">
                <a:extLst>
                  <a:ext uri="{FF2B5EF4-FFF2-40B4-BE49-F238E27FC236}">
                    <a16:creationId xmlns:a16="http://schemas.microsoft.com/office/drawing/2014/main" id="{0879E232-7D3B-4E65-A257-A8AC4302CC1B}"/>
                  </a:ext>
                </a:extLst>
              </p:cNvPr>
              <p:cNvSpPr/>
              <p:nvPr/>
            </p:nvSpPr>
            <p:spPr>
              <a:xfrm>
                <a:off x="3132888" y="2455587"/>
                <a:ext cx="41071" cy="64232"/>
              </a:xfrm>
              <a:custGeom>
                <a:avLst/>
                <a:gdLst/>
                <a:ahLst/>
                <a:cxnLst/>
                <a:rect l="l" t="t" r="r" b="b"/>
                <a:pathLst>
                  <a:path w="1564" h="2446" extrusionOk="0">
                    <a:moveTo>
                      <a:pt x="1278" y="0"/>
                    </a:moveTo>
                    <a:cubicBezTo>
                      <a:pt x="1243" y="0"/>
                      <a:pt x="1206" y="10"/>
                      <a:pt x="1168" y="33"/>
                    </a:cubicBezTo>
                    <a:cubicBezTo>
                      <a:pt x="440" y="521"/>
                      <a:pt x="0" y="1354"/>
                      <a:pt x="0" y="2235"/>
                    </a:cubicBezTo>
                    <a:cubicBezTo>
                      <a:pt x="0" y="2349"/>
                      <a:pt x="96" y="2445"/>
                      <a:pt x="211" y="2445"/>
                    </a:cubicBezTo>
                    <a:cubicBezTo>
                      <a:pt x="316" y="2436"/>
                      <a:pt x="412" y="2349"/>
                      <a:pt x="412" y="2235"/>
                    </a:cubicBezTo>
                    <a:cubicBezTo>
                      <a:pt x="412" y="1488"/>
                      <a:pt x="785" y="789"/>
                      <a:pt x="1397" y="368"/>
                    </a:cubicBezTo>
                    <a:cubicBezTo>
                      <a:pt x="1564" y="234"/>
                      <a:pt x="1448" y="0"/>
                      <a:pt x="1278" y="0"/>
                    </a:cubicBezTo>
                    <a:close/>
                  </a:path>
                </a:pathLst>
              </a:custGeom>
              <a:solidFill>
                <a:srgbClr val="36857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mn-ea"/>
                  <a:cs typeface="Arial"/>
                  <a:sym typeface="Arial"/>
                </a:endParaRPr>
              </a:p>
            </p:txBody>
          </p:sp>
        </p:grpSp>
      </p:grpSp>
      <p:sp>
        <p:nvSpPr>
          <p:cNvPr id="7" name="CuadroTexto 6">
            <a:extLst>
              <a:ext uri="{FF2B5EF4-FFF2-40B4-BE49-F238E27FC236}">
                <a16:creationId xmlns:a16="http://schemas.microsoft.com/office/drawing/2014/main" id="{129DC28C-9C7B-E13D-6DD9-D6C8BF2754A2}"/>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spTree>
    <p:extLst>
      <p:ext uri="{BB962C8B-B14F-4D97-AF65-F5344CB8AC3E}">
        <p14:creationId xmlns:p14="http://schemas.microsoft.com/office/powerpoint/2010/main" val="76642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1819342"/>
            <a:ext cx="7772400" cy="1470025"/>
          </a:xfrm>
        </p:spPr>
        <p:txBody>
          <a:bodyPr>
            <a:normAutofit/>
          </a:bodyPr>
          <a:lstStyle/>
          <a:p>
            <a:r>
              <a:rPr lang="es-CR" sz="2800">
                <a:latin typeface="HendersonSansW00-BasicBold" panose="02000505030000020004" pitchFamily="2" charset="0"/>
              </a:rPr>
              <a:t>Servicio Nacional de Aguas Subterráneas, Riego y Avenamiento (SENARA)</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p:txBody>
          <a:bodyPr>
            <a:normAutofit/>
          </a:bodyPr>
          <a:lstStyle/>
          <a:p>
            <a:r>
              <a:rPr lang="es-CR" sz="2400">
                <a:latin typeface="HendersonSansW00-BasicSmBd" panose="02000505030000020004" pitchFamily="2" charset="0"/>
              </a:rPr>
              <a:t>Al 30 de Setiembre 2023</a:t>
            </a:r>
          </a:p>
        </p:txBody>
      </p:sp>
      <p:sp>
        <p:nvSpPr>
          <p:cNvPr id="5" name="CuadroTexto 4">
            <a:extLst>
              <a:ext uri="{FF2B5EF4-FFF2-40B4-BE49-F238E27FC236}">
                <a16:creationId xmlns:a16="http://schemas.microsoft.com/office/drawing/2014/main" id="{66A4AA71-CCD2-6D9C-0C59-24F7FABF39E4}"/>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6" name="Imagen 5">
            <a:extLst>
              <a:ext uri="{FF2B5EF4-FFF2-40B4-BE49-F238E27FC236}">
                <a16:creationId xmlns:a16="http://schemas.microsoft.com/office/drawing/2014/main" id="{5FB74FE2-9DDF-46E2-9C6D-E65A84ECE888}"/>
              </a:ext>
            </a:extLst>
          </p:cNvPr>
          <p:cNvPicPr>
            <a:picLocks noChangeAspect="1"/>
          </p:cNvPicPr>
          <p:nvPr/>
        </p:nvPicPr>
        <p:blipFill>
          <a:blip r:embed="rId3"/>
          <a:stretch>
            <a:fillRect/>
          </a:stretch>
        </p:blipFill>
        <p:spPr>
          <a:xfrm>
            <a:off x="3279846" y="427607"/>
            <a:ext cx="2216280" cy="1311978"/>
          </a:xfrm>
          <a:prstGeom prst="rect">
            <a:avLst/>
          </a:prstGeom>
        </p:spPr>
      </p:pic>
    </p:spTree>
    <p:extLst>
      <p:ext uri="{BB962C8B-B14F-4D97-AF65-F5344CB8AC3E}">
        <p14:creationId xmlns:p14="http://schemas.microsoft.com/office/powerpoint/2010/main" val="3698053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2AE71AA-965F-6839-7491-DFAB18AB0D7C}"/>
              </a:ext>
            </a:extLst>
          </p:cNvPr>
          <p:cNvPicPr>
            <a:picLocks noChangeAspect="1"/>
          </p:cNvPicPr>
          <p:nvPr/>
        </p:nvPicPr>
        <p:blipFill>
          <a:blip r:embed="rId2"/>
          <a:stretch>
            <a:fillRect/>
          </a:stretch>
        </p:blipFill>
        <p:spPr>
          <a:xfrm>
            <a:off x="-1" y="6858"/>
            <a:ext cx="9156225" cy="6851142"/>
          </a:xfrm>
          <a:prstGeom prst="rect">
            <a:avLst/>
          </a:prstGeom>
        </p:spPr>
      </p:pic>
      <p:sp>
        <p:nvSpPr>
          <p:cNvPr id="5" name="CuadroTexto 4">
            <a:extLst>
              <a:ext uri="{FF2B5EF4-FFF2-40B4-BE49-F238E27FC236}">
                <a16:creationId xmlns:a16="http://schemas.microsoft.com/office/drawing/2014/main" id="{21611240-BFF7-8286-AE5F-4D7CBC62A01F}"/>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
        <p:nvSpPr>
          <p:cNvPr id="6" name="Title 1">
            <a:extLst>
              <a:ext uri="{FF2B5EF4-FFF2-40B4-BE49-F238E27FC236}">
                <a16:creationId xmlns:a16="http://schemas.microsoft.com/office/drawing/2014/main" id="{B8FCBC2B-ABD0-4BBE-A896-A2BDCE4CB3DF}"/>
              </a:ext>
            </a:extLst>
          </p:cNvPr>
          <p:cNvSpPr txBox="1">
            <a:spLocks/>
          </p:cNvSpPr>
          <p:nvPr/>
        </p:nvSpPr>
        <p:spPr>
          <a:xfrm>
            <a:off x="323851" y="260350"/>
            <a:ext cx="8496300" cy="917270"/>
          </a:xfrm>
          <a:prstGeom prst="rect">
            <a:avLst/>
          </a:prstGeom>
        </p:spPr>
        <p:txBody>
          <a:bodyPr/>
          <a:lstStyle/>
          <a:p>
            <a:pPr algn="ctr">
              <a:defRPr/>
            </a:pPr>
            <a:r>
              <a:rPr lang="es-CR" sz="2000" b="1">
                <a:solidFill>
                  <a:srgbClr val="1F497D"/>
                </a:solidFill>
                <a:latin typeface="HendersonSansW00-BasicLight" panose="02000505030000020004" pitchFamily="2" charset="0"/>
              </a:rPr>
              <a:t>Cartera global de créditos para inversión en ejecución</a:t>
            </a:r>
          </a:p>
          <a:p>
            <a:pPr algn="ctr" eaLnBrk="0" hangingPunct="0">
              <a:defRPr/>
            </a:pPr>
            <a:r>
              <a:rPr lang="es-CR" sz="1400" b="1">
                <a:solidFill>
                  <a:schemeClr val="tx2"/>
                </a:solidFill>
                <a:latin typeface="HendersonSansW00-BasicLight" panose="02000505030000020004" pitchFamily="2" charset="0"/>
                <a:cs typeface="Arial"/>
              </a:rPr>
              <a:t>A Setiembre 2023</a:t>
            </a:r>
          </a:p>
        </p:txBody>
      </p:sp>
      <p:pic>
        <p:nvPicPr>
          <p:cNvPr id="53" name="Picture 2" descr="Notas de colores papeles adhesivos con pin clips memo vector | Vector  Premium">
            <a:extLst>
              <a:ext uri="{FF2B5EF4-FFF2-40B4-BE49-F238E27FC236}">
                <a16:creationId xmlns:a16="http://schemas.microsoft.com/office/drawing/2014/main" id="{33197D63-E99A-498D-A73C-FC86DC2F60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551" b="9077"/>
          <a:stretch/>
        </p:blipFill>
        <p:spPr bwMode="auto">
          <a:xfrm>
            <a:off x="199245" y="1414891"/>
            <a:ext cx="8745509" cy="467043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upo 2">
            <a:extLst>
              <a:ext uri="{FF2B5EF4-FFF2-40B4-BE49-F238E27FC236}">
                <a16:creationId xmlns:a16="http://schemas.microsoft.com/office/drawing/2014/main" id="{4A2D47CD-5847-4772-A64E-1048576F6BA7}"/>
              </a:ext>
            </a:extLst>
          </p:cNvPr>
          <p:cNvGrpSpPr/>
          <p:nvPr/>
        </p:nvGrpSpPr>
        <p:grpSpPr>
          <a:xfrm>
            <a:off x="1045454" y="1928708"/>
            <a:ext cx="7072175" cy="3701255"/>
            <a:chOff x="1045454" y="1928708"/>
            <a:chExt cx="7072175" cy="3701255"/>
          </a:xfrm>
        </p:grpSpPr>
        <p:sp>
          <p:nvSpPr>
            <p:cNvPr id="17" name="Rectángulo 16">
              <a:extLst>
                <a:ext uri="{FF2B5EF4-FFF2-40B4-BE49-F238E27FC236}">
                  <a16:creationId xmlns:a16="http://schemas.microsoft.com/office/drawing/2014/main" id="{654DAB0C-20EA-4828-B8E2-2CAFBBB08391}"/>
                </a:ext>
              </a:extLst>
            </p:cNvPr>
            <p:cNvSpPr/>
            <p:nvPr/>
          </p:nvSpPr>
          <p:spPr>
            <a:xfrm>
              <a:off x="1045454" y="2068673"/>
              <a:ext cx="1678665" cy="523220"/>
            </a:xfrm>
            <a:prstGeom prst="rect">
              <a:avLst/>
            </a:prstGeom>
          </p:spPr>
          <p:txBody>
            <a:bodyPr wrap="none">
              <a:spAutoFit/>
            </a:bodyPr>
            <a:lstStyle/>
            <a:p>
              <a:pPr algn="ctr"/>
              <a:r>
                <a:rPr lang="es-CR" sz="1400">
                  <a:solidFill>
                    <a:schemeClr val="tx2">
                      <a:lumMod val="50000"/>
                    </a:schemeClr>
                  </a:solidFill>
                  <a:latin typeface="HendersonSansW00-BasicBold" panose="02000505030000020004" pitchFamily="2" charset="0"/>
                </a:rPr>
                <a:t>US$ 4.178,16 </a:t>
              </a:r>
            </a:p>
            <a:p>
              <a:pPr algn="ctr"/>
              <a:r>
                <a:rPr lang="es-CR" sz="1400">
                  <a:solidFill>
                    <a:schemeClr val="tx2">
                      <a:lumMod val="50000"/>
                    </a:schemeClr>
                  </a:solidFill>
                  <a:latin typeface="HendersonSansW00-BasicBold" panose="02000505030000020004" pitchFamily="2" charset="0"/>
                </a:rPr>
                <a:t>Millones</a:t>
              </a:r>
            </a:p>
          </p:txBody>
        </p:sp>
        <p:sp>
          <p:nvSpPr>
            <p:cNvPr id="55" name="CuadroTexto 54">
              <a:extLst>
                <a:ext uri="{FF2B5EF4-FFF2-40B4-BE49-F238E27FC236}">
                  <a16:creationId xmlns:a16="http://schemas.microsoft.com/office/drawing/2014/main" id="{779A7A75-EC87-4D37-B44D-68801A835AAD}"/>
                </a:ext>
              </a:extLst>
            </p:cNvPr>
            <p:cNvSpPr txBox="1"/>
            <p:nvPr/>
          </p:nvSpPr>
          <p:spPr>
            <a:xfrm>
              <a:off x="3548354" y="1928708"/>
              <a:ext cx="1882062" cy="1169551"/>
            </a:xfrm>
            <a:prstGeom prst="rect">
              <a:avLst/>
            </a:prstGeom>
            <a:noFill/>
          </p:spPr>
          <p:txBody>
            <a:bodyPr wrap="square" rtlCol="0">
              <a:spAutoFit/>
            </a:bodyPr>
            <a:lstStyle/>
            <a:p>
              <a:pPr algn="ctr"/>
              <a:r>
                <a:rPr lang="es-CR" sz="1400">
                  <a:solidFill>
                    <a:schemeClr val="tx2">
                      <a:lumMod val="50000"/>
                    </a:schemeClr>
                  </a:solidFill>
                  <a:latin typeface="HendersonSansW00-BasicBold" panose="02000505030000020004" pitchFamily="2" charset="0"/>
                </a:rPr>
                <a:t>25 créditos con:</a:t>
              </a:r>
            </a:p>
            <a:p>
              <a:pPr algn="ctr"/>
              <a:r>
                <a:rPr lang="es-CR" sz="1400">
                  <a:solidFill>
                    <a:schemeClr val="tx2">
                      <a:lumMod val="50000"/>
                    </a:schemeClr>
                  </a:solidFill>
                  <a:latin typeface="HendersonSansW00-BasicBold" panose="02000505030000020004" pitchFamily="2" charset="0"/>
                </a:rPr>
                <a:t>BCIE, BID, BIRF, EXIMBANK, JICA y KFW</a:t>
              </a:r>
            </a:p>
          </p:txBody>
        </p:sp>
        <p:sp>
          <p:nvSpPr>
            <p:cNvPr id="18" name="Rectángulo 17">
              <a:extLst>
                <a:ext uri="{FF2B5EF4-FFF2-40B4-BE49-F238E27FC236}">
                  <a16:creationId xmlns:a16="http://schemas.microsoft.com/office/drawing/2014/main" id="{80B3B7DE-487D-48AD-BA54-96F0C64A79DB}"/>
                </a:ext>
              </a:extLst>
            </p:cNvPr>
            <p:cNvSpPr/>
            <p:nvPr/>
          </p:nvSpPr>
          <p:spPr>
            <a:xfrm>
              <a:off x="5999581" y="1931640"/>
              <a:ext cx="2118048" cy="1169551"/>
            </a:xfrm>
            <a:prstGeom prst="rect">
              <a:avLst/>
            </a:prstGeom>
          </p:spPr>
          <p:txBody>
            <a:bodyPr wrap="square">
              <a:spAutoFit/>
            </a:bodyPr>
            <a:lstStyle/>
            <a:p>
              <a:pPr algn="ctr"/>
              <a:r>
                <a:rPr lang="es-CR" sz="1400">
                  <a:solidFill>
                    <a:schemeClr val="tx2">
                      <a:lumMod val="50000"/>
                    </a:schemeClr>
                  </a:solidFill>
                  <a:latin typeface="HendersonSansW00-BasicBold" panose="02000505030000020004" pitchFamily="2" charset="0"/>
                </a:rPr>
                <a:t>15 Gobierno Deudor</a:t>
              </a:r>
            </a:p>
            <a:p>
              <a:pPr algn="ctr"/>
              <a:r>
                <a:rPr lang="es-CR" sz="1400">
                  <a:solidFill>
                    <a:schemeClr val="tx2">
                      <a:lumMod val="50000"/>
                    </a:schemeClr>
                  </a:solidFill>
                  <a:latin typeface="HendersonSansW00-BasicBold" panose="02000505030000020004" pitchFamily="2" charset="0"/>
                </a:rPr>
                <a:t>10 Instituciones deudoras </a:t>
              </a:r>
              <a:r>
                <a:rPr lang="es-CR" sz="1400">
                  <a:latin typeface="HendersonSansW00-BasicLight" panose="02000505030000020004" pitchFamily="2" charset="0"/>
                </a:rPr>
                <a:t>(en 3 el Gob. es Garante)</a:t>
              </a:r>
            </a:p>
          </p:txBody>
        </p:sp>
        <p:sp>
          <p:nvSpPr>
            <p:cNvPr id="57" name="CuadroTexto 56">
              <a:extLst>
                <a:ext uri="{FF2B5EF4-FFF2-40B4-BE49-F238E27FC236}">
                  <a16:creationId xmlns:a16="http://schemas.microsoft.com/office/drawing/2014/main" id="{52BD9340-9D94-49EF-A01A-89DD8250C989}"/>
                </a:ext>
              </a:extLst>
            </p:cNvPr>
            <p:cNvSpPr txBox="1"/>
            <p:nvPr/>
          </p:nvSpPr>
          <p:spPr>
            <a:xfrm>
              <a:off x="2099388" y="4460412"/>
              <a:ext cx="1987420" cy="954107"/>
            </a:xfrm>
            <a:prstGeom prst="rect">
              <a:avLst/>
            </a:prstGeom>
            <a:noFill/>
          </p:spPr>
          <p:txBody>
            <a:bodyPr wrap="square" rtlCol="0">
              <a:spAutoFit/>
            </a:bodyPr>
            <a:lstStyle/>
            <a:p>
              <a:pPr algn="ctr"/>
              <a:r>
                <a:rPr lang="es-CR" sz="1400">
                  <a:solidFill>
                    <a:schemeClr val="tx2">
                      <a:lumMod val="50000"/>
                    </a:schemeClr>
                  </a:solidFill>
                  <a:latin typeface="HendersonSansW00-BasicBold" panose="02000505030000020004" pitchFamily="2" charset="0"/>
                </a:rPr>
                <a:t>Plazo Promedio de Ejecución de la Cartera *</a:t>
              </a:r>
            </a:p>
            <a:p>
              <a:pPr algn="ctr"/>
              <a:r>
                <a:rPr lang="es-CR" sz="1400">
                  <a:solidFill>
                    <a:schemeClr val="tx2">
                      <a:lumMod val="50000"/>
                    </a:schemeClr>
                  </a:solidFill>
                  <a:latin typeface="HendersonSansW00-BasicBold" panose="02000505030000020004" pitchFamily="2" charset="0"/>
                </a:rPr>
                <a:t>87,83 meses</a:t>
              </a:r>
            </a:p>
          </p:txBody>
        </p:sp>
        <p:sp>
          <p:nvSpPr>
            <p:cNvPr id="19" name="Rectángulo 18">
              <a:extLst>
                <a:ext uri="{FF2B5EF4-FFF2-40B4-BE49-F238E27FC236}">
                  <a16:creationId xmlns:a16="http://schemas.microsoft.com/office/drawing/2014/main" id="{F6FA11FA-F71E-4466-8AA4-0656C3A5E42B}"/>
                </a:ext>
              </a:extLst>
            </p:cNvPr>
            <p:cNvSpPr/>
            <p:nvPr/>
          </p:nvSpPr>
          <p:spPr>
            <a:xfrm>
              <a:off x="4948239" y="4460412"/>
              <a:ext cx="1567541" cy="1169551"/>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pPr lvl="0" algn="just"/>
              <a:r>
                <a:rPr lang="es-ES" sz="1400">
                  <a:solidFill>
                    <a:prstClr val="black">
                      <a:hueOff val="0"/>
                      <a:satOff val="0"/>
                      <a:lumOff val="0"/>
                      <a:alphaOff val="0"/>
                    </a:prstClr>
                  </a:solidFill>
                  <a:latin typeface="HendersonSansW00-BasicBold" panose="02000505030000020004" pitchFamily="2" charset="0"/>
                </a:rPr>
                <a:t>Principales beneficiarios: CONAVI, MOPT, AYA y SENARA.</a:t>
              </a:r>
              <a:endParaRPr lang="es-CR" sz="1400">
                <a:solidFill>
                  <a:prstClr val="black">
                    <a:hueOff val="0"/>
                    <a:satOff val="0"/>
                    <a:lumOff val="0"/>
                    <a:alphaOff val="0"/>
                  </a:prstClr>
                </a:solidFill>
                <a:latin typeface="HendersonSansW00-BasicBold" panose="02000505030000020004" pitchFamily="2" charset="0"/>
              </a:endParaRPr>
            </a:p>
          </p:txBody>
        </p:sp>
      </p:grpSp>
      <p:sp>
        <p:nvSpPr>
          <p:cNvPr id="13" name="CuadroTexto 12">
            <a:extLst>
              <a:ext uri="{FF2B5EF4-FFF2-40B4-BE49-F238E27FC236}">
                <a16:creationId xmlns:a16="http://schemas.microsoft.com/office/drawing/2014/main" id="{993D847F-5DF5-4CA4-9E52-5D2F5C7AA164}"/>
              </a:ext>
            </a:extLst>
          </p:cNvPr>
          <p:cNvSpPr txBox="1"/>
          <p:nvPr/>
        </p:nvSpPr>
        <p:spPr>
          <a:xfrm>
            <a:off x="454478" y="6085328"/>
            <a:ext cx="8034739" cy="415498"/>
          </a:xfrm>
          <a:prstGeom prst="rect">
            <a:avLst/>
          </a:prstGeom>
          <a:noFill/>
        </p:spPr>
        <p:txBody>
          <a:bodyPr wrap="square" rtlCol="0">
            <a:spAutoFit/>
          </a:bodyPr>
          <a:lstStyle/>
          <a:p>
            <a:r>
              <a:rPr lang="es-ES" sz="1000">
                <a:latin typeface="HendersonSansW00-BasicLight" panose="02000505030000020004" pitchFamily="2" charset="0"/>
              </a:rPr>
              <a:t>*Para efectos del cálculo del Plazo promedio de ejecución de la cartera, se considera la fecha límite de desembolsos o su expectativa de conclusión según el avance vigente del Programa/Proyecto.</a:t>
            </a:r>
          </a:p>
        </p:txBody>
      </p:sp>
    </p:spTree>
    <p:extLst>
      <p:ext uri="{BB962C8B-B14F-4D97-AF65-F5344CB8AC3E}">
        <p14:creationId xmlns:p14="http://schemas.microsoft.com/office/powerpoint/2010/main" val="274689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47486" y="1109697"/>
            <a:ext cx="8249028" cy="123110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Estado actual de los Programas/Proyectos ejecutados por SENARA</a:t>
            </a:r>
          </a:p>
          <a:p>
            <a:pPr algn="ctr" fontAlgn="ctr"/>
            <a:r>
              <a:rPr lang="es-CR" sz="1400" b="1">
                <a:solidFill>
                  <a:schemeClr val="tx2"/>
                </a:solidFill>
                <a:latin typeface="HendersonSansW00-BasicLight" panose="02000505030000020004" pitchFamily="2" charset="0"/>
                <a:cs typeface="Arial"/>
              </a:rPr>
              <a:t>En millones de dólares</a:t>
            </a:r>
          </a:p>
          <a:p>
            <a:pPr algn="ctr" fontAlgn="ctr"/>
            <a:r>
              <a:rPr lang="es-ES" sz="2000" b="1">
                <a:solidFill>
                  <a:schemeClr val="tx2"/>
                </a:solidFill>
                <a:latin typeface="HendersonSansW00-BasicLight" panose="02000505030000020004" pitchFamily="2" charset="0"/>
                <a:cs typeface="Arial"/>
              </a:rPr>
              <a:t>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2" name="3 Tabla">
            <a:extLst>
              <a:ext uri="{FF2B5EF4-FFF2-40B4-BE49-F238E27FC236}">
                <a16:creationId xmlns:a16="http://schemas.microsoft.com/office/drawing/2014/main" id="{A67212F2-B70F-76CF-DE90-6B1B2DA54985}"/>
              </a:ext>
            </a:extLst>
          </p:cNvPr>
          <p:cNvGraphicFramePr>
            <a:graphicFrameLocks noGrp="1"/>
          </p:cNvGraphicFramePr>
          <p:nvPr>
            <p:extLst>
              <p:ext uri="{D42A27DB-BD31-4B8C-83A1-F6EECF244321}">
                <p14:modId xmlns:p14="http://schemas.microsoft.com/office/powerpoint/2010/main" val="1729583610"/>
              </p:ext>
            </p:extLst>
          </p:nvPr>
        </p:nvGraphicFramePr>
        <p:xfrm>
          <a:off x="99307" y="2371581"/>
          <a:ext cx="8945385" cy="1635080"/>
        </p:xfrm>
        <a:graphic>
          <a:graphicData uri="http://schemas.openxmlformats.org/drawingml/2006/table">
            <a:tbl>
              <a:tblPr>
                <a:tableStyleId>{3B4B98B0-60AC-42C2-AFA5-B58CD77FA1E5}</a:tableStyleId>
              </a:tblPr>
              <a:tblGrid>
                <a:gridCol w="1142757">
                  <a:extLst>
                    <a:ext uri="{9D8B030D-6E8A-4147-A177-3AD203B41FA5}">
                      <a16:colId xmlns:a16="http://schemas.microsoft.com/office/drawing/2014/main" val="20000"/>
                    </a:ext>
                  </a:extLst>
                </a:gridCol>
                <a:gridCol w="882300">
                  <a:extLst>
                    <a:ext uri="{9D8B030D-6E8A-4147-A177-3AD203B41FA5}">
                      <a16:colId xmlns:a16="http://schemas.microsoft.com/office/drawing/2014/main" val="20001"/>
                    </a:ext>
                  </a:extLst>
                </a:gridCol>
                <a:gridCol w="734419">
                  <a:extLst>
                    <a:ext uri="{9D8B030D-6E8A-4147-A177-3AD203B41FA5}">
                      <a16:colId xmlns:a16="http://schemas.microsoft.com/office/drawing/2014/main" val="20002"/>
                    </a:ext>
                  </a:extLst>
                </a:gridCol>
                <a:gridCol w="644652">
                  <a:extLst>
                    <a:ext uri="{9D8B030D-6E8A-4147-A177-3AD203B41FA5}">
                      <a16:colId xmlns:a16="http://schemas.microsoft.com/office/drawing/2014/main" val="20003"/>
                    </a:ext>
                  </a:extLst>
                </a:gridCol>
                <a:gridCol w="678118">
                  <a:extLst>
                    <a:ext uri="{9D8B030D-6E8A-4147-A177-3AD203B41FA5}">
                      <a16:colId xmlns:a16="http://schemas.microsoft.com/office/drawing/2014/main" val="20004"/>
                    </a:ext>
                  </a:extLst>
                </a:gridCol>
                <a:gridCol w="633289">
                  <a:extLst>
                    <a:ext uri="{9D8B030D-6E8A-4147-A177-3AD203B41FA5}">
                      <a16:colId xmlns:a16="http://schemas.microsoft.com/office/drawing/2014/main" val="20005"/>
                    </a:ext>
                  </a:extLst>
                </a:gridCol>
                <a:gridCol w="933183">
                  <a:extLst>
                    <a:ext uri="{9D8B030D-6E8A-4147-A177-3AD203B41FA5}">
                      <a16:colId xmlns:a16="http://schemas.microsoft.com/office/drawing/2014/main" val="20006"/>
                    </a:ext>
                  </a:extLst>
                </a:gridCol>
                <a:gridCol w="1015096">
                  <a:extLst>
                    <a:ext uri="{9D8B030D-6E8A-4147-A177-3AD203B41FA5}">
                      <a16:colId xmlns:a16="http://schemas.microsoft.com/office/drawing/2014/main" val="20007"/>
                    </a:ext>
                  </a:extLst>
                </a:gridCol>
                <a:gridCol w="909266">
                  <a:extLst>
                    <a:ext uri="{9D8B030D-6E8A-4147-A177-3AD203B41FA5}">
                      <a16:colId xmlns:a16="http://schemas.microsoft.com/office/drawing/2014/main" val="20008"/>
                    </a:ext>
                  </a:extLst>
                </a:gridCol>
                <a:gridCol w="701341">
                  <a:extLst>
                    <a:ext uri="{9D8B030D-6E8A-4147-A177-3AD203B41FA5}">
                      <a16:colId xmlns:a16="http://schemas.microsoft.com/office/drawing/2014/main" val="20009"/>
                    </a:ext>
                  </a:extLst>
                </a:gridCol>
                <a:gridCol w="670964">
                  <a:extLst>
                    <a:ext uri="{9D8B030D-6E8A-4147-A177-3AD203B41FA5}">
                      <a16:colId xmlns:a16="http://schemas.microsoft.com/office/drawing/2014/main" val="20010"/>
                    </a:ext>
                  </a:extLst>
                </a:gridCol>
              </a:tblGrid>
              <a:tr h="2632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Programa / Proyecto</a:t>
                      </a: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Monto del Préstamo 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financiero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físico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lang="es-CR" sz="900" b="1" kern="1200">
                          <a:solidFill>
                            <a:schemeClr val="tx1">
                              <a:lumMod val="65000"/>
                              <a:lumOff val="35000"/>
                            </a:schemeClr>
                          </a:solidFill>
                          <a:latin typeface="HendersonSansW00-BasicLight" panose="02000505030000020004" pitchFamily="2" charset="0"/>
                          <a:ea typeface="+mn-ea"/>
                          <a:cs typeface="Arial"/>
                        </a:rPr>
                        <a:t>Contrapartida </a:t>
                      </a:r>
                      <a:r>
                        <a:rPr lang="es-CR" sz="900" b="1" kern="1200" baseline="30000">
                          <a:solidFill>
                            <a:schemeClr val="tx1">
                              <a:lumMod val="65000"/>
                              <a:lumOff val="35000"/>
                            </a:schemeClr>
                          </a:solidFill>
                          <a:latin typeface="HendersonSansW00-BasicLight" panose="02000505030000020004" pitchFamily="2" charset="0"/>
                          <a:ea typeface="+mn-ea"/>
                          <a:cs typeface="Arial"/>
                        </a:rPr>
                        <a:t>1/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original de desembolsos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prórroga de desembolsos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Estado según DCP a Set</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20754">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Original</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Vigente</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338143">
                <a:tc>
                  <a:txBody>
                    <a:bodyPr/>
                    <a:lstStyle/>
                    <a:p>
                      <a:pPr algn="l" fontAlgn="b"/>
                      <a:r>
                        <a:rPr lang="es-CR" sz="900" b="1" kern="1200">
                          <a:solidFill>
                            <a:schemeClr val="tx1">
                              <a:lumMod val="65000"/>
                              <a:lumOff val="35000"/>
                            </a:schemeClr>
                          </a:solidFill>
                          <a:latin typeface="HendersonSansW00-BasicLight" panose="02000505030000020004" pitchFamily="2" charset="0"/>
                          <a:ea typeface="+mn-ea"/>
                          <a:cs typeface="Arial"/>
                        </a:rPr>
                        <a:t>BCIE</a:t>
                      </a:r>
                    </a:p>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612940">
                <a:tc>
                  <a:txBody>
                    <a:bodyPr/>
                    <a:lstStyle/>
                    <a:p>
                      <a:pPr algn="l" fontAlgn="ctr"/>
                      <a:r>
                        <a:rPr lang="es-CR" sz="900" kern="1200">
                          <a:solidFill>
                            <a:schemeClr val="tx1">
                              <a:lumMod val="65000"/>
                              <a:lumOff val="35000"/>
                            </a:schemeClr>
                          </a:solidFill>
                          <a:latin typeface="HendersonSansW00-BasicLight" panose="02000505030000020004" pitchFamily="2" charset="0"/>
                          <a:ea typeface="+mn-ea"/>
                          <a:cs typeface="Arial"/>
                        </a:rPr>
                        <a:t>PAACUME</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425,00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32,80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32,80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04/04/2022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60 meses a partir del primer desembolso</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ES" sz="900" kern="1200">
                          <a:solidFill>
                            <a:schemeClr val="tx1">
                              <a:lumMod val="65000"/>
                              <a:lumOff val="35000"/>
                            </a:schemeClr>
                          </a:solidFill>
                          <a:latin typeface="HendersonSansW00-BasicLight" panose="02000505030000020004" pitchFamily="2" charset="0"/>
                          <a:ea typeface="+mn-ea"/>
                          <a:cs typeface="Arial"/>
                        </a:rPr>
                        <a:t>0</a:t>
                      </a: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bl>
          </a:graphicData>
        </a:graphic>
      </p:graphicFrame>
      <p:sp>
        <p:nvSpPr>
          <p:cNvPr id="6" name="10 Elipse">
            <a:extLst>
              <a:ext uri="{FF2B5EF4-FFF2-40B4-BE49-F238E27FC236}">
                <a16:creationId xmlns:a16="http://schemas.microsoft.com/office/drawing/2014/main" id="{9F026134-B362-565E-C484-AA9756B45DD2}"/>
              </a:ext>
            </a:extLst>
          </p:cNvPr>
          <p:cNvSpPr/>
          <p:nvPr/>
        </p:nvSpPr>
        <p:spPr>
          <a:xfrm>
            <a:off x="8443471" y="3572846"/>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9 CuadroTexto">
            <a:extLst>
              <a:ext uri="{FF2B5EF4-FFF2-40B4-BE49-F238E27FC236}">
                <a16:creationId xmlns:a16="http://schemas.microsoft.com/office/drawing/2014/main" id="{422D650E-A0AC-7136-511D-4895123ACA65}"/>
              </a:ext>
            </a:extLst>
          </p:cNvPr>
          <p:cNvSpPr txBox="1"/>
          <p:nvPr/>
        </p:nvSpPr>
        <p:spPr>
          <a:xfrm>
            <a:off x="530378" y="5600553"/>
            <a:ext cx="8415008" cy="369332"/>
          </a:xfrm>
          <a:prstGeom prst="rect">
            <a:avLst/>
          </a:prstGeom>
          <a:noFill/>
        </p:spPr>
        <p:txBody>
          <a:bodyPr wrap="square" lIns="91440" tIns="45720" rIns="91440" bIns="45720" rtlCol="0" anchor="t">
            <a:spAutoFit/>
          </a:bodyPr>
          <a:lstStyle/>
          <a:p>
            <a:pPr fontAlgn="ctr"/>
            <a:r>
              <a:rPr lang="es-CR" sz="900">
                <a:solidFill>
                  <a:schemeClr val="tx1">
                    <a:lumMod val="65000"/>
                    <a:lumOff val="35000"/>
                  </a:schemeClr>
                </a:solidFill>
                <a:latin typeface="HendersonSansW00-BasicLight" panose="02000505030000020004" pitchFamily="2" charset="0"/>
                <a:cs typeface="Arial"/>
              </a:rPr>
              <a:t>1/ En millones de dólares (USD$).</a:t>
            </a:r>
          </a:p>
          <a:p>
            <a:endParaRPr lang="es-CR" sz="900">
              <a:latin typeface="Calibri"/>
              <a:cs typeface="Arial"/>
            </a:endParaRPr>
          </a:p>
        </p:txBody>
      </p:sp>
      <p:sp>
        <p:nvSpPr>
          <p:cNvPr id="4" name="CuadroTexto 3">
            <a:extLst>
              <a:ext uri="{FF2B5EF4-FFF2-40B4-BE49-F238E27FC236}">
                <a16:creationId xmlns:a16="http://schemas.microsoft.com/office/drawing/2014/main" id="{796DE7EA-6650-0312-1AEF-AFAB037FDADF}"/>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2179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893409" y="203340"/>
            <a:ext cx="7357181" cy="338554"/>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t>Proyecto PAACUME (BCIE 2220)</a:t>
            </a:r>
            <a:r>
              <a:rPr lang="es-ES"/>
              <a:t>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sp>
        <p:nvSpPr>
          <p:cNvPr id="2" name="7 CuadroTexto">
            <a:extLst>
              <a:ext uri="{FF2B5EF4-FFF2-40B4-BE49-F238E27FC236}">
                <a16:creationId xmlns:a16="http://schemas.microsoft.com/office/drawing/2014/main" id="{CCC937ED-0539-7E6B-F3EC-3C985BFF7945}"/>
              </a:ext>
            </a:extLst>
          </p:cNvPr>
          <p:cNvSpPr txBox="1"/>
          <p:nvPr/>
        </p:nvSpPr>
        <p:spPr>
          <a:xfrm>
            <a:off x="206477" y="1446804"/>
            <a:ext cx="8775599" cy="5086008"/>
          </a:xfrm>
          <a:prstGeom prst="rect">
            <a:avLst/>
          </a:prstGeom>
          <a:noFill/>
        </p:spPr>
        <p:txBody>
          <a:bodyPr wrap="square" lIns="91440" tIns="45720" rIns="91440" bIns="45720" anchor="t">
            <a:spAutoFit/>
          </a:bodyPr>
          <a:lstStyle/>
          <a:p>
            <a:pPr algn="just">
              <a:defRPr/>
            </a:pPr>
            <a:r>
              <a:rPr lang="es-CR" sz="1050" b="1">
                <a:solidFill>
                  <a:schemeClr val="tx1">
                    <a:lumMod val="65000"/>
                    <a:lumOff val="35000"/>
                  </a:schemeClr>
                </a:solidFill>
                <a:latin typeface="HendersonSansW00-BasicLight" panose="02000505030000020004" pitchFamily="2" charset="0"/>
                <a:cs typeface="Arial"/>
              </a:rPr>
              <a:t>Avances: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realizó el diseño del camino de acceso al sitio de presa.</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suscribió un contrato entre el ICE y SENARA para el servicio de consultoría a la Dirección Gestora del Proyecto (DIGEP). El acuerdo incluye el apoyo en la gestión del proyecto, como la preparación de los carteles para la contratación de la construcción de las obras, de la supervisión y el control de calidad, así como la administración de los contratos con los Contratistas para el desarrollo de estas).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continúa con la actualización del PGI (se espera tener la información del AYA, relacionada a los posibles sistemas prioritarios a conectar, determinación de cantidades y ubicaciones de entregas de agua, entre otros detalles, este año o a principios del 2024).</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está preparando la información adicional que solicitó el BCIE, como parte del análisis, para cambiar el requisito del punto 6 del Anexo E del contrato de préstamo, sobre la evidencia de haber obtenido las propiedades necesarias para la construcción del sitio de la presa, el embalse y las áreas de compensación de la Reserva Biológica Lomas de Barbudal.</a:t>
            </a:r>
          </a:p>
          <a:p>
            <a:pPr marL="285750" indent="-285750" algn="just">
              <a:buFont typeface="Wingdings" panose="05000000000000000000" pitchFamily="2" charset="2"/>
              <a:buChar char="§"/>
              <a:defRPr/>
            </a:pPr>
            <a:endParaRPr lang="es-CR" sz="1050">
              <a:solidFill>
                <a:schemeClr val="tx1">
                  <a:lumMod val="65000"/>
                  <a:lumOff val="35000"/>
                </a:schemeClr>
              </a:solidFill>
              <a:latin typeface="HendersonSansW00-BasicLight" panose="02000505030000020004" pitchFamily="2" charset="0"/>
              <a:cs typeface="Arial"/>
            </a:endParaRPr>
          </a:p>
          <a:p>
            <a:pPr algn="just">
              <a:defRPr/>
            </a:pPr>
            <a:r>
              <a:rPr lang="es-CR" sz="1050" b="1">
                <a:solidFill>
                  <a:schemeClr val="tx1">
                    <a:lumMod val="65000"/>
                    <a:lumOff val="35000"/>
                  </a:schemeClr>
                </a:solidFill>
                <a:latin typeface="HendersonSansW00-BasicLight" panose="02000505030000020004" pitchFamily="2" charset="0"/>
                <a:cs typeface="Arial"/>
              </a:rPr>
              <a:t>Problemas: </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Atraso en el uso de los recursos del crédito, dado que requerían más tiempo del contractual (1 año) para cumplir las condiciones previas al primer desembolso. Les aprobaron una prórroga por 1 año adicional (a vencerse en mayo 2024).</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No se presupuestó la totalidad de recursos de la Contrapartida Nacional requeridos para el año 2023, por ende, se presentaba un atraso en la adquisición de terrenos.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Falta de personal para la DIGEP, por falta de recursos de la Contrapartida.</a:t>
            </a:r>
          </a:p>
          <a:p>
            <a:pPr marL="285750" indent="-285750" algn="just">
              <a:buFont typeface="Wingdings" panose="05000000000000000000" pitchFamily="2" charset="2"/>
              <a:buChar char="§"/>
              <a:defRPr/>
            </a:pPr>
            <a:endParaRPr lang="es-CR" sz="1050">
              <a:solidFill>
                <a:schemeClr val="tx1">
                  <a:lumMod val="65000"/>
                  <a:lumOff val="35000"/>
                </a:schemeClr>
              </a:solidFill>
              <a:latin typeface="HendersonSansW00-BasicLight" panose="02000505030000020004" pitchFamily="2" charset="0"/>
              <a:cs typeface="Arial"/>
            </a:endParaRPr>
          </a:p>
          <a:p>
            <a:pPr algn="just">
              <a:defRPr/>
            </a:pPr>
            <a:r>
              <a:rPr lang="es-CR" sz="1050" b="1">
                <a:solidFill>
                  <a:schemeClr val="tx1">
                    <a:lumMod val="65000"/>
                    <a:lumOff val="35000"/>
                  </a:schemeClr>
                </a:solidFill>
                <a:latin typeface="HendersonSansW00-BasicLight" panose="02000505030000020004" pitchFamily="2" charset="0"/>
                <a:cs typeface="Arial"/>
              </a:rPr>
              <a:t>Acciones tomadas: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Están trabajando con un equipo a lo interno de SENARA para agilizar el cumplimiento de las condiciones previas al inicio de desembolsos.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Este trimestre se logró acceder a algunos recursos de la Contrapartida para continuar con la compra de terrenos.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realizaron las gestiones administrativas para la incorporación de los recursos de la Contrapartida que se requieren en el presupuesto ordinario 2024.</a:t>
            </a:r>
          </a:p>
          <a:p>
            <a:pPr algn="just">
              <a:defRPr/>
            </a:pPr>
            <a:endParaRPr lang="es-CR" sz="1000">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endParaRPr lang="es-CR" sz="1000">
              <a:solidFill>
                <a:schemeClr val="tx1">
                  <a:lumMod val="65000"/>
                  <a:lumOff val="35000"/>
                </a:schemeClr>
              </a:solidFill>
              <a:latin typeface="HendersonSansW00-BasicLight" panose="02000505030000020004" pitchFamily="2" charset="0"/>
              <a:cs typeface="Arial"/>
            </a:endParaRPr>
          </a:p>
        </p:txBody>
      </p:sp>
      <p:sp>
        <p:nvSpPr>
          <p:cNvPr id="5" name="CuadroTexto 4">
            <a:extLst>
              <a:ext uri="{FF2B5EF4-FFF2-40B4-BE49-F238E27FC236}">
                <a16:creationId xmlns:a16="http://schemas.microsoft.com/office/drawing/2014/main" id="{E8320B97-6F3C-44E3-CA2E-508155540D54}"/>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graphicFrame>
        <p:nvGraphicFramePr>
          <p:cNvPr id="6" name="Tabla 6">
            <a:extLst>
              <a:ext uri="{FF2B5EF4-FFF2-40B4-BE49-F238E27FC236}">
                <a16:creationId xmlns:a16="http://schemas.microsoft.com/office/drawing/2014/main" id="{484731B3-4290-5654-A3EF-1D9471206A35}"/>
              </a:ext>
            </a:extLst>
          </p:cNvPr>
          <p:cNvGraphicFramePr>
            <a:graphicFrameLocks noGrp="1"/>
          </p:cNvGraphicFramePr>
          <p:nvPr>
            <p:extLst>
              <p:ext uri="{D42A27DB-BD31-4B8C-83A1-F6EECF244321}">
                <p14:modId xmlns:p14="http://schemas.microsoft.com/office/powerpoint/2010/main" val="3578927431"/>
              </p:ext>
            </p:extLst>
          </p:nvPr>
        </p:nvGraphicFramePr>
        <p:xfrm>
          <a:off x="1523999" y="585292"/>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0,00%</a:t>
                      </a:r>
                    </a:p>
                  </a:txBody>
                  <a:tcPr anchor="ctr"/>
                </a:tc>
                <a:tc>
                  <a:txBody>
                    <a:bodyPr/>
                    <a:lstStyle/>
                    <a:p>
                      <a:pPr algn="ctr"/>
                      <a:r>
                        <a:rPr lang="es-CR" sz="1100" b="0">
                          <a:latin typeface="HendersonSansW00-BasicLight" panose="02000505030000020004" pitchFamily="2" charset="0"/>
                        </a:rPr>
                        <a:t>0,00%</a:t>
                      </a:r>
                    </a:p>
                  </a:txBody>
                  <a:tcPr anchor="ctr"/>
                </a:tc>
                <a:tc>
                  <a:txBody>
                    <a:bodyPr/>
                    <a:lstStyle/>
                    <a:p>
                      <a:pPr algn="ctr"/>
                      <a:r>
                        <a:rPr lang="es-CR" sz="1100" b="0">
                          <a:latin typeface="HendersonSansW00-BasicLight" panose="02000505030000020004" pitchFamily="2" charset="0"/>
                        </a:rPr>
                        <a:t>US$ 1.077.256,95</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38941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4" y="1417431"/>
            <a:ext cx="8234741" cy="70788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Principal problemática identificada en la Cartera de Programas/Proyectos de SENARA</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1620400415"/>
              </p:ext>
            </p:extLst>
          </p:nvPr>
        </p:nvGraphicFramePr>
        <p:xfrm>
          <a:off x="757085" y="1897627"/>
          <a:ext cx="8091948" cy="4110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E91633D3-1BC0-FF53-0669-06F869E643FB}"/>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4021903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395593" y="847238"/>
            <a:ext cx="8234741" cy="400110"/>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Recomendaciones</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4" name="Diagrama 3">
            <a:extLst>
              <a:ext uri="{FF2B5EF4-FFF2-40B4-BE49-F238E27FC236}">
                <a16:creationId xmlns:a16="http://schemas.microsoft.com/office/drawing/2014/main" id="{C358B72E-764A-FD7E-DB2A-22D5A2195437}"/>
              </a:ext>
            </a:extLst>
          </p:cNvPr>
          <p:cNvGraphicFramePr/>
          <p:nvPr>
            <p:extLst>
              <p:ext uri="{D42A27DB-BD31-4B8C-83A1-F6EECF244321}">
                <p14:modId xmlns:p14="http://schemas.microsoft.com/office/powerpoint/2010/main" val="2356795993"/>
              </p:ext>
            </p:extLst>
          </p:nvPr>
        </p:nvGraphicFramePr>
        <p:xfrm>
          <a:off x="511277" y="1592826"/>
          <a:ext cx="8234741" cy="4382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8B27DD71-1BC5-B171-2444-DB12D4A4966E}"/>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3301478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2330620"/>
            <a:ext cx="7772400" cy="1470025"/>
          </a:xfrm>
        </p:spPr>
        <p:txBody>
          <a:bodyPr>
            <a:normAutofit/>
          </a:bodyPr>
          <a:lstStyle/>
          <a:p>
            <a:r>
              <a:rPr lang="es-CR" sz="2800">
                <a:latin typeface="HendersonSansW00-BasicBold" panose="02000505030000020004" pitchFamily="2" charset="0"/>
              </a:rPr>
              <a:t>Instituto Costarricense de Electricidad </a:t>
            </a:r>
            <a:br>
              <a:rPr lang="es-CR" sz="2800">
                <a:latin typeface="HendersonSansW00-BasicBold" panose="02000505030000020004" pitchFamily="2" charset="0"/>
              </a:rPr>
            </a:br>
            <a:r>
              <a:rPr lang="es-CR" sz="2800">
                <a:latin typeface="HendersonSansW00-BasicBold" panose="02000505030000020004" pitchFamily="2" charset="0"/>
              </a:rPr>
              <a:t>(ICE)</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371600" y="4397478"/>
            <a:ext cx="6400800" cy="1752600"/>
          </a:xfrm>
        </p:spPr>
        <p:txBody>
          <a:bodyPr>
            <a:normAutofit/>
          </a:bodyPr>
          <a:lstStyle/>
          <a:p>
            <a:r>
              <a:rPr lang="es-CR" sz="2400">
                <a:latin typeface="HendersonSansW00-BasicSmBd" panose="02000505030000020004" pitchFamily="2" charset="0"/>
              </a:rPr>
              <a:t>Al 30 de Setiembre 2023</a:t>
            </a:r>
          </a:p>
        </p:txBody>
      </p:sp>
      <p:sp>
        <p:nvSpPr>
          <p:cNvPr id="5" name="CuadroTexto 4">
            <a:extLst>
              <a:ext uri="{FF2B5EF4-FFF2-40B4-BE49-F238E27FC236}">
                <a16:creationId xmlns:a16="http://schemas.microsoft.com/office/drawing/2014/main" id="{2F6E1DEC-7EA0-771C-2623-E7FF383D5F0C}"/>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7" name="Imagen 6">
            <a:extLst>
              <a:ext uri="{FF2B5EF4-FFF2-40B4-BE49-F238E27FC236}">
                <a16:creationId xmlns:a16="http://schemas.microsoft.com/office/drawing/2014/main" id="{9A66A1D3-7B6B-29D8-F6F4-EF11C6144D59}"/>
              </a:ext>
            </a:extLst>
          </p:cNvPr>
          <p:cNvPicPr>
            <a:picLocks noChangeAspect="1"/>
          </p:cNvPicPr>
          <p:nvPr/>
        </p:nvPicPr>
        <p:blipFill>
          <a:blip r:embed="rId3"/>
          <a:stretch>
            <a:fillRect/>
          </a:stretch>
        </p:blipFill>
        <p:spPr>
          <a:xfrm>
            <a:off x="3136489" y="669282"/>
            <a:ext cx="2219325" cy="1510192"/>
          </a:xfrm>
          <a:prstGeom prst="rect">
            <a:avLst/>
          </a:prstGeom>
        </p:spPr>
      </p:pic>
    </p:spTree>
    <p:extLst>
      <p:ext uri="{BB962C8B-B14F-4D97-AF65-F5344CB8AC3E}">
        <p14:creationId xmlns:p14="http://schemas.microsoft.com/office/powerpoint/2010/main" val="5275566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3" y="822954"/>
            <a:ext cx="8249028" cy="1169551"/>
          </a:xfrm>
          <a:prstGeom prst="rect">
            <a:avLst/>
          </a:prstGeom>
          <a:noFill/>
        </p:spPr>
        <p:txBody>
          <a:bodyPr wrap="square" lIns="91440" tIns="45720" rIns="91440" bIns="45720" rtlCol="0" anchor="t">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sz="2000"/>
              <a:t>Estado actual de los Programas/Proyectos ejecutados por el ICE</a:t>
            </a:r>
          </a:p>
          <a:p>
            <a:r>
              <a:rPr lang="es-CR" sz="1400"/>
              <a:t>En millones de dólares</a:t>
            </a:r>
          </a:p>
          <a:p>
            <a:r>
              <a:rPr lang="es-ES"/>
              <a:t>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2" name="3 Tabla">
            <a:extLst>
              <a:ext uri="{FF2B5EF4-FFF2-40B4-BE49-F238E27FC236}">
                <a16:creationId xmlns:a16="http://schemas.microsoft.com/office/drawing/2014/main" id="{A67212F2-B70F-76CF-DE90-6B1B2DA54985}"/>
              </a:ext>
            </a:extLst>
          </p:cNvPr>
          <p:cNvGraphicFramePr>
            <a:graphicFrameLocks noGrp="1"/>
          </p:cNvGraphicFramePr>
          <p:nvPr>
            <p:extLst>
              <p:ext uri="{D42A27DB-BD31-4B8C-83A1-F6EECF244321}">
                <p14:modId xmlns:p14="http://schemas.microsoft.com/office/powerpoint/2010/main" val="1946159856"/>
              </p:ext>
            </p:extLst>
          </p:nvPr>
        </p:nvGraphicFramePr>
        <p:xfrm>
          <a:off x="225761" y="2281083"/>
          <a:ext cx="8729582" cy="2164297"/>
        </p:xfrm>
        <a:graphic>
          <a:graphicData uri="http://schemas.openxmlformats.org/drawingml/2006/table">
            <a:tbl>
              <a:tblPr>
                <a:tableStyleId>{3B4B98B0-60AC-42C2-AFA5-B58CD77FA1E5}</a:tableStyleId>
              </a:tblPr>
              <a:tblGrid>
                <a:gridCol w="1115188">
                  <a:extLst>
                    <a:ext uri="{9D8B030D-6E8A-4147-A177-3AD203B41FA5}">
                      <a16:colId xmlns:a16="http://schemas.microsoft.com/office/drawing/2014/main" val="20000"/>
                    </a:ext>
                  </a:extLst>
                </a:gridCol>
                <a:gridCol w="861014">
                  <a:extLst>
                    <a:ext uri="{9D8B030D-6E8A-4147-A177-3AD203B41FA5}">
                      <a16:colId xmlns:a16="http://schemas.microsoft.com/office/drawing/2014/main" val="20001"/>
                    </a:ext>
                  </a:extLst>
                </a:gridCol>
                <a:gridCol w="716702">
                  <a:extLst>
                    <a:ext uri="{9D8B030D-6E8A-4147-A177-3AD203B41FA5}">
                      <a16:colId xmlns:a16="http://schemas.microsoft.com/office/drawing/2014/main" val="20002"/>
                    </a:ext>
                  </a:extLst>
                </a:gridCol>
                <a:gridCol w="629101">
                  <a:extLst>
                    <a:ext uri="{9D8B030D-6E8A-4147-A177-3AD203B41FA5}">
                      <a16:colId xmlns:a16="http://schemas.microsoft.com/office/drawing/2014/main" val="20003"/>
                    </a:ext>
                  </a:extLst>
                </a:gridCol>
                <a:gridCol w="661759">
                  <a:extLst>
                    <a:ext uri="{9D8B030D-6E8A-4147-A177-3AD203B41FA5}">
                      <a16:colId xmlns:a16="http://schemas.microsoft.com/office/drawing/2014/main" val="20004"/>
                    </a:ext>
                  </a:extLst>
                </a:gridCol>
                <a:gridCol w="618010">
                  <a:extLst>
                    <a:ext uri="{9D8B030D-6E8A-4147-A177-3AD203B41FA5}">
                      <a16:colId xmlns:a16="http://schemas.microsoft.com/office/drawing/2014/main" val="20005"/>
                    </a:ext>
                  </a:extLst>
                </a:gridCol>
                <a:gridCol w="910670">
                  <a:extLst>
                    <a:ext uri="{9D8B030D-6E8A-4147-A177-3AD203B41FA5}">
                      <a16:colId xmlns:a16="http://schemas.microsoft.com/office/drawing/2014/main" val="20006"/>
                    </a:ext>
                  </a:extLst>
                </a:gridCol>
                <a:gridCol w="990608">
                  <a:extLst>
                    <a:ext uri="{9D8B030D-6E8A-4147-A177-3AD203B41FA5}">
                      <a16:colId xmlns:a16="http://schemas.microsoft.com/office/drawing/2014/main" val="20007"/>
                    </a:ext>
                  </a:extLst>
                </a:gridCol>
                <a:gridCol w="887330">
                  <a:extLst>
                    <a:ext uri="{9D8B030D-6E8A-4147-A177-3AD203B41FA5}">
                      <a16:colId xmlns:a16="http://schemas.microsoft.com/office/drawing/2014/main" val="20008"/>
                    </a:ext>
                  </a:extLst>
                </a:gridCol>
                <a:gridCol w="684422">
                  <a:extLst>
                    <a:ext uri="{9D8B030D-6E8A-4147-A177-3AD203B41FA5}">
                      <a16:colId xmlns:a16="http://schemas.microsoft.com/office/drawing/2014/main" val="20009"/>
                    </a:ext>
                  </a:extLst>
                </a:gridCol>
                <a:gridCol w="654778">
                  <a:extLst>
                    <a:ext uri="{9D8B030D-6E8A-4147-A177-3AD203B41FA5}">
                      <a16:colId xmlns:a16="http://schemas.microsoft.com/office/drawing/2014/main" val="20010"/>
                    </a:ext>
                  </a:extLst>
                </a:gridCol>
              </a:tblGrid>
              <a:tr h="284557">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Programa / Proyecto</a:t>
                      </a: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Monto del Préstamo 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financiero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físico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lang="es-CR" sz="900" b="1" kern="1200">
                          <a:solidFill>
                            <a:schemeClr val="tx1">
                              <a:lumMod val="65000"/>
                              <a:lumOff val="35000"/>
                            </a:schemeClr>
                          </a:solidFill>
                          <a:latin typeface="HendersonSansW00-BasicLight" panose="02000505030000020004" pitchFamily="2" charset="0"/>
                          <a:ea typeface="+mn-ea"/>
                          <a:cs typeface="Arial"/>
                        </a:rPr>
                        <a:t>Contrapartida </a:t>
                      </a:r>
                      <a:r>
                        <a:rPr lang="es-CR" sz="900" b="1" kern="1200" baseline="30000">
                          <a:solidFill>
                            <a:schemeClr val="tx1">
                              <a:lumMod val="65000"/>
                              <a:lumOff val="35000"/>
                            </a:schemeClr>
                          </a:solidFill>
                          <a:latin typeface="HendersonSansW00-BasicLight" panose="02000505030000020004" pitchFamily="2" charset="0"/>
                          <a:ea typeface="+mn-ea"/>
                          <a:cs typeface="Arial"/>
                        </a:rPr>
                        <a:t>1/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original de desembolsos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prórroga de desembolsos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Estado según DCP a Set</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4818">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Original</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Vigente</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36552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s-CR" sz="900" b="1" kern="1200">
                          <a:solidFill>
                            <a:schemeClr val="tx1">
                              <a:lumMod val="65000"/>
                              <a:lumOff val="35000"/>
                            </a:schemeClr>
                          </a:solidFill>
                          <a:latin typeface="HendersonSansW00-BasicLight" panose="02000505030000020004" pitchFamily="2" charset="0"/>
                          <a:ea typeface="+mn-ea"/>
                          <a:cs typeface="Arial"/>
                        </a:rPr>
                        <a:t>BID</a:t>
                      </a:r>
                    </a:p>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474063">
                <a:tc>
                  <a:txBody>
                    <a:bodyPr/>
                    <a:lstStyle/>
                    <a:p>
                      <a:pPr algn="l" fontAlgn="ctr"/>
                      <a:r>
                        <a:rPr lang="es-CR" sz="900" kern="1200">
                          <a:solidFill>
                            <a:schemeClr val="tx1">
                              <a:lumMod val="65000"/>
                              <a:lumOff val="35000"/>
                            </a:schemeClr>
                          </a:solidFill>
                          <a:latin typeface="HendersonSansW00-BasicLight" panose="02000505030000020004" pitchFamily="2" charset="0"/>
                          <a:ea typeface="+mn-ea"/>
                          <a:cs typeface="Arial"/>
                        </a:rPr>
                        <a:t>Energía Renovable</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b"/>
                      <a:r>
                        <a:rPr lang="es-CR" sz="900" kern="1200">
                          <a:solidFill>
                            <a:schemeClr val="tx1">
                              <a:lumMod val="65000"/>
                              <a:lumOff val="35000"/>
                            </a:schemeClr>
                          </a:solidFill>
                          <a:latin typeface="HendersonSansW00-BasicLight" panose="02000505030000020004" pitchFamily="2" charset="0"/>
                          <a:ea typeface="+mn-ea"/>
                          <a:cs typeface="Arial"/>
                        </a:rPr>
                        <a:t>134,50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60,64%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66,05%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rtl="0" fontAlgn="ctr"/>
                      <a:r>
                        <a:rPr lang="es-CR" sz="900" kern="1200">
                          <a:solidFill>
                            <a:schemeClr val="tx1">
                              <a:lumMod val="65000"/>
                              <a:lumOff val="35000"/>
                            </a:schemeClr>
                          </a:solidFill>
                          <a:latin typeface="HendersonSansW00-BasicLight" panose="02000505030000020004" pitchFamily="2" charset="0"/>
                          <a:ea typeface="+mn-ea"/>
                          <a:cs typeface="Arial"/>
                        </a:rPr>
                        <a:t>91,70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91,70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07/02/2019</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kern="1200">
                          <a:solidFill>
                            <a:schemeClr val="tx1">
                              <a:lumMod val="65000"/>
                              <a:lumOff val="35000"/>
                            </a:schemeClr>
                          </a:solidFill>
                          <a:latin typeface="HendersonSansW00-BasicLight" panose="02000505030000020004" pitchFamily="2" charset="0"/>
                          <a:ea typeface="+mn-ea"/>
                          <a:cs typeface="Arial"/>
                        </a:rPr>
                        <a:t>07/02/2024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r h="585339">
                <a:tc>
                  <a:txBody>
                    <a:bodyPr/>
                    <a:lstStyle/>
                    <a:p>
                      <a:pPr algn="l" fontAlgn="ctr"/>
                      <a:r>
                        <a:rPr lang="es-CR" sz="900" b="1" kern="1200">
                          <a:solidFill>
                            <a:schemeClr val="tx1">
                              <a:lumMod val="65000"/>
                              <a:lumOff val="35000"/>
                            </a:schemeClr>
                          </a:solidFill>
                          <a:latin typeface="HendersonSansW00-BasicLight" panose="02000505030000020004" pitchFamily="2" charset="0"/>
                          <a:ea typeface="+mn-ea"/>
                          <a:cs typeface="Arial"/>
                        </a:rPr>
                        <a:t>JICA</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639226373"/>
                  </a:ext>
                </a:extLst>
              </a:tr>
            </a:tbl>
          </a:graphicData>
        </a:graphic>
      </p:graphicFrame>
      <p:sp>
        <p:nvSpPr>
          <p:cNvPr id="6" name="10 Elipse">
            <a:extLst>
              <a:ext uri="{FF2B5EF4-FFF2-40B4-BE49-F238E27FC236}">
                <a16:creationId xmlns:a16="http://schemas.microsoft.com/office/drawing/2014/main" id="{9F026134-B362-565E-C484-AA9756B45DD2}"/>
              </a:ext>
            </a:extLst>
          </p:cNvPr>
          <p:cNvSpPr/>
          <p:nvPr/>
        </p:nvSpPr>
        <p:spPr>
          <a:xfrm>
            <a:off x="8483604" y="3477744"/>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9 CuadroTexto">
            <a:extLst>
              <a:ext uri="{FF2B5EF4-FFF2-40B4-BE49-F238E27FC236}">
                <a16:creationId xmlns:a16="http://schemas.microsoft.com/office/drawing/2014/main" id="{422D650E-A0AC-7136-511D-4895123ACA65}"/>
              </a:ext>
            </a:extLst>
          </p:cNvPr>
          <p:cNvSpPr txBox="1"/>
          <p:nvPr/>
        </p:nvSpPr>
        <p:spPr>
          <a:xfrm>
            <a:off x="530378" y="5568747"/>
            <a:ext cx="8415008" cy="400110"/>
          </a:xfrm>
          <a:prstGeom prst="rect">
            <a:avLst/>
          </a:prstGeom>
          <a:noFill/>
        </p:spPr>
        <p:txBody>
          <a:bodyPr wrap="square" lIns="91440" tIns="45720" rIns="91440" bIns="45720" rtlCol="0" anchor="t">
            <a:spAutoFit/>
          </a:bodyPr>
          <a:lstStyle/>
          <a:p>
            <a:pPr fontAlgn="ctr"/>
            <a:r>
              <a:rPr lang="es-CR" sz="800">
                <a:solidFill>
                  <a:schemeClr val="tx1">
                    <a:lumMod val="65000"/>
                    <a:lumOff val="35000"/>
                  </a:schemeClr>
                </a:solidFill>
                <a:latin typeface="HendersonSansW00-BasicLight" panose="02000505030000020004" pitchFamily="2" charset="0"/>
                <a:cs typeface="Arial"/>
              </a:rPr>
              <a:t>1/ En millones de dólares (USD$).</a:t>
            </a:r>
          </a:p>
          <a:p>
            <a:endParaRPr lang="es-CR" sz="1200">
              <a:latin typeface="Calibri"/>
              <a:cs typeface="Arial"/>
            </a:endParaRPr>
          </a:p>
        </p:txBody>
      </p:sp>
      <p:graphicFrame>
        <p:nvGraphicFramePr>
          <p:cNvPr id="4" name="3 Tabla">
            <a:extLst>
              <a:ext uri="{FF2B5EF4-FFF2-40B4-BE49-F238E27FC236}">
                <a16:creationId xmlns:a16="http://schemas.microsoft.com/office/drawing/2014/main" id="{B89156CE-FDB8-828A-F273-63164478F77A}"/>
              </a:ext>
            </a:extLst>
          </p:cNvPr>
          <p:cNvGraphicFramePr>
            <a:graphicFrameLocks noGrp="1"/>
          </p:cNvGraphicFramePr>
          <p:nvPr>
            <p:extLst>
              <p:ext uri="{D42A27DB-BD31-4B8C-83A1-F6EECF244321}">
                <p14:modId xmlns:p14="http://schemas.microsoft.com/office/powerpoint/2010/main" val="4255809641"/>
              </p:ext>
            </p:extLst>
          </p:nvPr>
        </p:nvGraphicFramePr>
        <p:xfrm>
          <a:off x="235974" y="4029677"/>
          <a:ext cx="8709412" cy="483329"/>
        </p:xfrm>
        <a:graphic>
          <a:graphicData uri="http://schemas.openxmlformats.org/drawingml/2006/table">
            <a:tbl>
              <a:tblPr>
                <a:tableStyleId>{3B4B98B0-60AC-42C2-AFA5-B58CD77FA1E5}</a:tableStyleId>
              </a:tblPr>
              <a:tblGrid>
                <a:gridCol w="1112612">
                  <a:extLst>
                    <a:ext uri="{9D8B030D-6E8A-4147-A177-3AD203B41FA5}">
                      <a16:colId xmlns:a16="http://schemas.microsoft.com/office/drawing/2014/main" val="20000"/>
                    </a:ext>
                  </a:extLst>
                </a:gridCol>
                <a:gridCol w="859025">
                  <a:extLst>
                    <a:ext uri="{9D8B030D-6E8A-4147-A177-3AD203B41FA5}">
                      <a16:colId xmlns:a16="http://schemas.microsoft.com/office/drawing/2014/main" val="20001"/>
                    </a:ext>
                  </a:extLst>
                </a:gridCol>
                <a:gridCol w="715047">
                  <a:extLst>
                    <a:ext uri="{9D8B030D-6E8A-4147-A177-3AD203B41FA5}">
                      <a16:colId xmlns:a16="http://schemas.microsoft.com/office/drawing/2014/main" val="20002"/>
                    </a:ext>
                  </a:extLst>
                </a:gridCol>
                <a:gridCol w="627646">
                  <a:extLst>
                    <a:ext uri="{9D8B030D-6E8A-4147-A177-3AD203B41FA5}">
                      <a16:colId xmlns:a16="http://schemas.microsoft.com/office/drawing/2014/main" val="20003"/>
                    </a:ext>
                  </a:extLst>
                </a:gridCol>
                <a:gridCol w="660230">
                  <a:extLst>
                    <a:ext uri="{9D8B030D-6E8A-4147-A177-3AD203B41FA5}">
                      <a16:colId xmlns:a16="http://schemas.microsoft.com/office/drawing/2014/main" val="20004"/>
                    </a:ext>
                  </a:extLst>
                </a:gridCol>
                <a:gridCol w="616582">
                  <a:extLst>
                    <a:ext uri="{9D8B030D-6E8A-4147-A177-3AD203B41FA5}">
                      <a16:colId xmlns:a16="http://schemas.microsoft.com/office/drawing/2014/main" val="20005"/>
                    </a:ext>
                  </a:extLst>
                </a:gridCol>
                <a:gridCol w="908566">
                  <a:extLst>
                    <a:ext uri="{9D8B030D-6E8A-4147-A177-3AD203B41FA5}">
                      <a16:colId xmlns:a16="http://schemas.microsoft.com/office/drawing/2014/main" val="20006"/>
                    </a:ext>
                  </a:extLst>
                </a:gridCol>
                <a:gridCol w="988319">
                  <a:extLst>
                    <a:ext uri="{9D8B030D-6E8A-4147-A177-3AD203B41FA5}">
                      <a16:colId xmlns:a16="http://schemas.microsoft.com/office/drawing/2014/main" val="20007"/>
                    </a:ext>
                  </a:extLst>
                </a:gridCol>
                <a:gridCol w="885280">
                  <a:extLst>
                    <a:ext uri="{9D8B030D-6E8A-4147-A177-3AD203B41FA5}">
                      <a16:colId xmlns:a16="http://schemas.microsoft.com/office/drawing/2014/main" val="20008"/>
                    </a:ext>
                  </a:extLst>
                </a:gridCol>
                <a:gridCol w="682840">
                  <a:extLst>
                    <a:ext uri="{9D8B030D-6E8A-4147-A177-3AD203B41FA5}">
                      <a16:colId xmlns:a16="http://schemas.microsoft.com/office/drawing/2014/main" val="20009"/>
                    </a:ext>
                  </a:extLst>
                </a:gridCol>
                <a:gridCol w="653265">
                  <a:extLst>
                    <a:ext uri="{9D8B030D-6E8A-4147-A177-3AD203B41FA5}">
                      <a16:colId xmlns:a16="http://schemas.microsoft.com/office/drawing/2014/main" val="20010"/>
                    </a:ext>
                  </a:extLst>
                </a:gridCol>
              </a:tblGrid>
              <a:tr h="483329">
                <a:tc>
                  <a:txBody>
                    <a:bodyPr/>
                    <a:lstStyle/>
                    <a:p>
                      <a:pPr algn="l" fontAlgn="ctr"/>
                      <a:r>
                        <a:rPr lang="es-CR" sz="900" kern="1200">
                          <a:solidFill>
                            <a:schemeClr val="tx1">
                              <a:lumMod val="65000"/>
                              <a:lumOff val="35000"/>
                            </a:schemeClr>
                          </a:solidFill>
                          <a:latin typeface="HendersonSansW00-BasicLight" panose="02000505030000020004" pitchFamily="2" charset="0"/>
                          <a:ea typeface="+mn-ea"/>
                          <a:cs typeface="Arial"/>
                        </a:rPr>
                        <a:t>Borinquen I </a:t>
                      </a:r>
                      <a:r>
                        <a:rPr lang="es-CR" sz="900" kern="1200" baseline="30000">
                          <a:solidFill>
                            <a:schemeClr val="tx1">
                              <a:lumMod val="65000"/>
                              <a:lumOff val="35000"/>
                            </a:schemeClr>
                          </a:solidFill>
                          <a:latin typeface="HendersonSansW00-BasicLight" panose="02000505030000020004" pitchFamily="2" charset="0"/>
                          <a:ea typeface="+mn-ea"/>
                          <a:cs typeface="Arial"/>
                        </a:rPr>
                        <a:t>1/</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174,17</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20,58%</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33,23%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134,33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134,33</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20/06/2017</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27/09/2026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ES" sz="900" kern="1200">
                          <a:solidFill>
                            <a:schemeClr val="tx1">
                              <a:lumMod val="65000"/>
                              <a:lumOff val="35000"/>
                            </a:schemeClr>
                          </a:solidFill>
                          <a:latin typeface="HendersonSansW00-BasicLight" panose="02000505030000020004" pitchFamily="2" charset="0"/>
                          <a:ea typeface="+mn-ea"/>
                          <a:cs typeface="Arial"/>
                        </a:rPr>
                        <a:t>0</a:t>
                      </a: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8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bl>
          </a:graphicData>
        </a:graphic>
      </p:graphicFrame>
      <p:sp>
        <p:nvSpPr>
          <p:cNvPr id="5" name="10 Elipse">
            <a:extLst>
              <a:ext uri="{FF2B5EF4-FFF2-40B4-BE49-F238E27FC236}">
                <a16:creationId xmlns:a16="http://schemas.microsoft.com/office/drawing/2014/main" id="{16B5A8C4-F1B5-A46C-EF9D-39F35C1839A1}"/>
              </a:ext>
            </a:extLst>
          </p:cNvPr>
          <p:cNvSpPr/>
          <p:nvPr/>
        </p:nvSpPr>
        <p:spPr>
          <a:xfrm>
            <a:off x="8478153" y="4080917"/>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uadroTexto 6">
            <a:extLst>
              <a:ext uri="{FF2B5EF4-FFF2-40B4-BE49-F238E27FC236}">
                <a16:creationId xmlns:a16="http://schemas.microsoft.com/office/drawing/2014/main" id="{D6BD2538-B735-1466-FE56-CF812589D222}"/>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38356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sp>
        <p:nvSpPr>
          <p:cNvPr id="2" name="CuadroTexto 3">
            <a:extLst>
              <a:ext uri="{FF2B5EF4-FFF2-40B4-BE49-F238E27FC236}">
                <a16:creationId xmlns:a16="http://schemas.microsoft.com/office/drawing/2014/main" id="{C3504041-0EBE-D7D8-689D-9617396F2B5A}"/>
              </a:ext>
            </a:extLst>
          </p:cNvPr>
          <p:cNvSpPr txBox="1"/>
          <p:nvPr/>
        </p:nvSpPr>
        <p:spPr>
          <a:xfrm>
            <a:off x="245623" y="167721"/>
            <a:ext cx="8652753" cy="584775"/>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ltLang="es-CR"/>
              <a:t>Primer Programa de Energía Renovable, Transmisión y Distribución de Electricidad BID 3589/OC-CR</a:t>
            </a:r>
          </a:p>
        </p:txBody>
      </p:sp>
      <p:sp>
        <p:nvSpPr>
          <p:cNvPr id="7" name="7 CuadroTexto">
            <a:extLst>
              <a:ext uri="{FF2B5EF4-FFF2-40B4-BE49-F238E27FC236}">
                <a16:creationId xmlns:a16="http://schemas.microsoft.com/office/drawing/2014/main" id="{97EC2078-F16C-8F0D-A761-1F054649C071}"/>
              </a:ext>
            </a:extLst>
          </p:cNvPr>
          <p:cNvSpPr txBox="1"/>
          <p:nvPr/>
        </p:nvSpPr>
        <p:spPr>
          <a:xfrm>
            <a:off x="229442" y="1812771"/>
            <a:ext cx="8518965" cy="5101397"/>
          </a:xfrm>
          <a:prstGeom prst="rect">
            <a:avLst/>
          </a:prstGeom>
          <a:noFill/>
        </p:spPr>
        <p:txBody>
          <a:bodyPr wrap="square" lIns="91440" tIns="45720" rIns="91440" bIns="45720" anchor="t">
            <a:spAutoFit/>
          </a:bodyPr>
          <a:lstStyle/>
          <a:p>
            <a:pPr algn="just">
              <a:defRPr/>
            </a:pPr>
            <a:r>
              <a:rPr lang="es-CR" sz="1050" b="1">
                <a:solidFill>
                  <a:schemeClr val="tx1">
                    <a:lumMod val="65000"/>
                    <a:lumOff val="35000"/>
                  </a:schemeClr>
                </a:solidFill>
                <a:latin typeface="HendersonSansW00-BasicLight" panose="02000505030000020004" pitchFamily="2" charset="0"/>
                <a:cs typeface="Arial"/>
              </a:rPr>
              <a:t>Avances:</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publicó el cartel licitatorio de la Subestación Fortuna, se espera la apertura de ofertas al cierre del IV trimestre.</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cuenta con la adjudicación en firme para la modernización del sistema de control SCADA.</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Ya se cuenta con los componentes y sensores necesarios para la modernización de la red hidrometereológica.</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está gestionando la carta de entendimiento entre el ICE y CoopeGuanacaste para definir el alcance del mejoramiento de la reconstrucción de la línea de transmisión Cañas- Filadelfia-Guayabal.</a:t>
            </a:r>
          </a:p>
          <a:p>
            <a:pPr algn="just">
              <a:defRPr/>
            </a:pPr>
            <a:endParaRPr lang="es-CR" sz="1050">
              <a:solidFill>
                <a:schemeClr val="tx1">
                  <a:lumMod val="65000"/>
                  <a:lumOff val="35000"/>
                </a:schemeClr>
              </a:solidFill>
              <a:latin typeface="HendersonSansW00-BasicLight" panose="02000505030000020004" pitchFamily="2" charset="0"/>
              <a:cs typeface="Arial"/>
            </a:endParaRPr>
          </a:p>
          <a:p>
            <a:pPr algn="just">
              <a:defRPr/>
            </a:pPr>
            <a:r>
              <a:rPr lang="es-CR" sz="1050" b="1">
                <a:solidFill>
                  <a:schemeClr val="tx1">
                    <a:lumMod val="65000"/>
                    <a:lumOff val="35000"/>
                  </a:schemeClr>
                </a:solidFill>
                <a:latin typeface="HendersonSansW00-BasicLight" panose="02000505030000020004" pitchFamily="2" charset="0"/>
                <a:cs typeface="Arial"/>
              </a:rPr>
              <a:t>Problemas: </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Continúa la demora en la evaluación de las ofertas del cartel para la adquisición e instalación de equipos SMART GRID debido a su complejidad técnica y a que recibieron 4 apelaciones.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tiene programado publicar carteles y firmar contratos para más de 6 productos (por ejemplo, la adquisición de materiales para la reconstrucción de LT Cañas-Guayabal, de dispositivos y equipos inteligentes para la red de distribución, de materiales constructivos conducción P.H. Garita, entre otros) durante el último semestre de ejecución del Programa, cuando para este periodo deberían estar finalizando la mayoría de las obras.</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algn="just">
              <a:defRPr/>
            </a:pPr>
            <a:r>
              <a:rPr lang="es-CR" sz="1050" b="1">
                <a:solidFill>
                  <a:schemeClr val="tx1">
                    <a:lumMod val="65000"/>
                    <a:lumOff val="35000"/>
                  </a:schemeClr>
                </a:solidFill>
                <a:latin typeface="HendersonSansW00-BasicLight" panose="02000505030000020004" pitchFamily="2" charset="0"/>
                <a:cs typeface="Arial"/>
              </a:rPr>
              <a:t>Acciones tomadas:</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está a la espera del criterio de la CGR sobre la procedencia de las apelaciones, para responder las que sean admitidas.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Han fortalecido la planificación mediante la formación de equipos de trabajo con especialistas, para que analicen en paralelo las ofertas faltantes, según su especialidad, para acortar los tiempos de adjudicación.</a:t>
            </a:r>
          </a:p>
          <a:p>
            <a:pPr marL="285750" indent="-285750" algn="just">
              <a:buFont typeface="Wingdings" panose="05000000000000000000" pitchFamily="2" charset="2"/>
              <a:buChar char="§"/>
              <a:defRPr/>
            </a:pPr>
            <a:endParaRPr lang="es-CR" sz="1050">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endParaRPr lang="es-CR" sz="1050">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endParaRPr lang="es-CR" sz="1050">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endParaRPr lang="es-CR" sz="1050">
              <a:cs typeface="Calibri" panose="020F0502020204030204" pitchFamily="34" charset="0"/>
            </a:endParaRPr>
          </a:p>
        </p:txBody>
      </p:sp>
      <p:sp>
        <p:nvSpPr>
          <p:cNvPr id="3" name="CuadroTexto 2">
            <a:extLst>
              <a:ext uri="{FF2B5EF4-FFF2-40B4-BE49-F238E27FC236}">
                <a16:creationId xmlns:a16="http://schemas.microsoft.com/office/drawing/2014/main" id="{100E0F1C-2CE6-5FDA-DFFF-C65EA70B2D9C}"/>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graphicFrame>
        <p:nvGraphicFramePr>
          <p:cNvPr id="4" name="Tabla 6">
            <a:extLst>
              <a:ext uri="{FF2B5EF4-FFF2-40B4-BE49-F238E27FC236}">
                <a16:creationId xmlns:a16="http://schemas.microsoft.com/office/drawing/2014/main" id="{90D4EC4F-D1D7-176B-4B3B-51CB78CA1FB6}"/>
              </a:ext>
            </a:extLst>
          </p:cNvPr>
          <p:cNvGraphicFramePr>
            <a:graphicFrameLocks noGrp="1"/>
          </p:cNvGraphicFramePr>
          <p:nvPr>
            <p:extLst>
              <p:ext uri="{D42A27DB-BD31-4B8C-83A1-F6EECF244321}">
                <p14:modId xmlns:p14="http://schemas.microsoft.com/office/powerpoint/2010/main" val="2964410151"/>
              </p:ext>
            </p:extLst>
          </p:nvPr>
        </p:nvGraphicFramePr>
        <p:xfrm>
          <a:off x="1440924" y="914631"/>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66,05%</a:t>
                      </a:r>
                    </a:p>
                  </a:txBody>
                  <a:tcPr anchor="ctr"/>
                </a:tc>
                <a:tc>
                  <a:txBody>
                    <a:bodyPr/>
                    <a:lstStyle/>
                    <a:p>
                      <a:pPr algn="ctr"/>
                      <a:r>
                        <a:rPr lang="es-CR" sz="1100" b="0">
                          <a:latin typeface="HendersonSansW00-BasicLight" panose="02000505030000020004" pitchFamily="2" charset="0"/>
                        </a:rPr>
                        <a:t>60,64%</a:t>
                      </a:r>
                    </a:p>
                  </a:txBody>
                  <a:tcPr anchor="ctr"/>
                </a:tc>
                <a:tc>
                  <a:txBody>
                    <a:bodyPr/>
                    <a:lstStyle/>
                    <a:p>
                      <a:pPr algn="ctr"/>
                      <a:r>
                        <a:rPr lang="es-CR" sz="1100" b="0">
                          <a:latin typeface="HendersonSansW00-BasicLight" panose="02000505030000020004" pitchFamily="2" charset="0"/>
                        </a:rPr>
                        <a:t>US$ 1.909.971,25</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25092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2225" y="0"/>
            <a:ext cx="9156225" cy="6858000"/>
          </a:xfrm>
          <a:prstGeom prst="rect">
            <a:avLst/>
          </a:prstGeom>
        </p:spPr>
      </p:pic>
      <p:sp>
        <p:nvSpPr>
          <p:cNvPr id="3" name="CuadroTexto 3"/>
          <p:cNvSpPr txBox="1"/>
          <p:nvPr/>
        </p:nvSpPr>
        <p:spPr>
          <a:xfrm>
            <a:off x="887296" y="487721"/>
            <a:ext cx="7357181" cy="338554"/>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t>Proyecto Geotérmico Borinquen I (JICA CR-P5-2)</a:t>
            </a:r>
            <a:r>
              <a:rPr lang="es-ES"/>
              <a:t>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sp>
        <p:nvSpPr>
          <p:cNvPr id="2" name="7 CuadroTexto">
            <a:extLst>
              <a:ext uri="{FF2B5EF4-FFF2-40B4-BE49-F238E27FC236}">
                <a16:creationId xmlns:a16="http://schemas.microsoft.com/office/drawing/2014/main" id="{CCC937ED-0539-7E6B-F3EC-3C985BFF7945}"/>
              </a:ext>
            </a:extLst>
          </p:cNvPr>
          <p:cNvSpPr txBox="1"/>
          <p:nvPr/>
        </p:nvSpPr>
        <p:spPr>
          <a:xfrm>
            <a:off x="161924" y="1948176"/>
            <a:ext cx="8658225" cy="4324261"/>
          </a:xfrm>
          <a:prstGeom prst="rect">
            <a:avLst/>
          </a:prstGeom>
          <a:noFill/>
        </p:spPr>
        <p:txBody>
          <a:bodyPr wrap="square" lIns="91440" tIns="45720" rIns="91440" bIns="45720" anchor="t">
            <a:spAutoFit/>
          </a:bodyPr>
          <a:lstStyle/>
          <a:p>
            <a:pPr algn="just">
              <a:defRPr/>
            </a:pPr>
            <a:r>
              <a:rPr lang="es-CR" sz="1050" b="1">
                <a:solidFill>
                  <a:schemeClr val="tx1">
                    <a:lumMod val="65000"/>
                    <a:lumOff val="35000"/>
                  </a:schemeClr>
                </a:solidFill>
                <a:latin typeface="HendersonSansW00-BasicLight" panose="02000505030000020004" pitchFamily="2" charset="0"/>
                <a:cs typeface="Arial"/>
              </a:rPr>
              <a:t>Avances:</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El Proyecto ha mantenido un crecimiento sostenido en sus principales indicadores de desempeño a lo largo del tiempo, pues el plazo que tiene disponible para su ejecución es amplio, dado el trasladado de la fecha de entrada de operación de la planta, siendo hasta el año 2026 (producto del moderado crecimiento de la demanda de energía de los últimos años y que las proyecciones futuras no vislumbraban un crecimiento vigoroso de la misma).</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Se inició la perforación del pozo n°13.</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Continúa la excavación general en el sitio de máquinas y se realizan obras pluviales y de relleno.</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Continúan los trabajos ambientales en la zona (6 monitoreos nocturnos de fauna silvestre, 6 de calidad del aire y 3 del agua, entre otros). </a:t>
            </a:r>
          </a:p>
          <a:p>
            <a:pPr algn="just">
              <a:defRPr/>
            </a:pPr>
            <a:endParaRPr lang="es-CR" sz="1050">
              <a:solidFill>
                <a:schemeClr val="tx1">
                  <a:lumMod val="65000"/>
                  <a:lumOff val="35000"/>
                </a:schemeClr>
              </a:solidFill>
              <a:latin typeface="HendersonSansW00-BasicLight" panose="02000505030000020004" pitchFamily="2" charset="0"/>
              <a:cs typeface="Arial"/>
            </a:endParaRPr>
          </a:p>
          <a:p>
            <a:pPr algn="just">
              <a:defRPr/>
            </a:pPr>
            <a:r>
              <a:rPr lang="es-CR" sz="1050" b="1">
                <a:solidFill>
                  <a:schemeClr val="tx1">
                    <a:lumMod val="65000"/>
                    <a:lumOff val="35000"/>
                  </a:schemeClr>
                </a:solidFill>
                <a:latin typeface="HendersonSansW00-BasicLight" panose="02000505030000020004" pitchFamily="2" charset="0"/>
                <a:cs typeface="Arial"/>
              </a:rPr>
              <a:t>Problemas:</a:t>
            </a:r>
          </a:p>
          <a:p>
            <a:pPr algn="just">
              <a:defRPr/>
            </a:pPr>
            <a:r>
              <a:rPr lang="es-CR" sz="1050" b="1">
                <a:solidFill>
                  <a:schemeClr val="tx1">
                    <a:lumMod val="65000"/>
                    <a:lumOff val="35000"/>
                  </a:schemeClr>
                </a:solidFill>
                <a:latin typeface="HendersonSansW00-BasicLight" panose="02000505030000020004" pitchFamily="2" charset="0"/>
                <a:cs typeface="Arial"/>
              </a:rPr>
              <a:t> </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Durante el I semestre y III trimestre del 2023 se ha realizado un estudio no previsto, para zonas rocosas, debido al material encontrado en el proceso de excavación en el sitio de máquinas, esto ha afectado el cumplimiento del avance estimado; no obstante, no se afectó el cronograma de finalización del proyecto.</a:t>
            </a:r>
          </a:p>
          <a:p>
            <a:pPr marL="285750" indent="-285750" algn="just">
              <a:buFont typeface="Wingdings" panose="05000000000000000000" pitchFamily="2" charset="2"/>
              <a:buChar char="§"/>
              <a:defRPr/>
            </a:pPr>
            <a:endParaRPr lang="es-ES" sz="1050" b="1" i="1">
              <a:latin typeface="HendersonSansW00-BasicLight" panose="02000505030000020004" pitchFamily="2" charset="0"/>
              <a:cs typeface="Calibri" panose="020F0502020204030204" pitchFamily="34" charset="0"/>
            </a:endParaRPr>
          </a:p>
          <a:p>
            <a:pPr algn="just">
              <a:defRPr/>
            </a:pPr>
            <a:r>
              <a:rPr lang="es-CR" sz="1050" b="1">
                <a:solidFill>
                  <a:schemeClr val="tx1">
                    <a:lumMod val="65000"/>
                    <a:lumOff val="35000"/>
                  </a:schemeClr>
                </a:solidFill>
                <a:latin typeface="HendersonSansW00-BasicLight" panose="02000505030000020004" pitchFamily="2" charset="0"/>
                <a:cs typeface="Arial"/>
              </a:rPr>
              <a:t>Acciones tomadas:</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Aceleraron el estudio para que finalice en el IV trimestre y se inició el trámite de permisos para el uso de voladuras para su tratamiento.</a:t>
            </a:r>
          </a:p>
          <a:p>
            <a:pPr marL="285750" indent="-285750" algn="just">
              <a:buFont typeface="Wingdings" panose="05000000000000000000" pitchFamily="2" charset="2"/>
              <a:buChar char="§"/>
              <a:defRPr/>
            </a:pPr>
            <a:endParaRPr lang="es-ES" sz="1100" b="1" i="1">
              <a:cs typeface="Calibri" panose="020F0502020204030204" pitchFamily="34" charset="0"/>
            </a:endParaRPr>
          </a:p>
          <a:p>
            <a:pPr algn="just">
              <a:defRPr/>
            </a:pPr>
            <a:endParaRPr lang="es-CR" sz="1100" b="1">
              <a:solidFill>
                <a:schemeClr val="tx1">
                  <a:lumMod val="65000"/>
                  <a:lumOff val="35000"/>
                </a:schemeClr>
              </a:solidFill>
              <a:latin typeface="HendersonSansW00-BasicLight" panose="02000505030000020004" pitchFamily="2" charset="0"/>
              <a:cs typeface="Arial"/>
            </a:endParaRPr>
          </a:p>
          <a:p>
            <a:pPr algn="just">
              <a:defRPr/>
            </a:pPr>
            <a:endParaRPr lang="es-CR" sz="1100" b="1">
              <a:solidFill>
                <a:schemeClr val="tx1">
                  <a:lumMod val="65000"/>
                  <a:lumOff val="35000"/>
                </a:schemeClr>
              </a:solidFill>
              <a:latin typeface="HendersonSansW00-BasicLight" panose="02000505030000020004" pitchFamily="2" charset="0"/>
              <a:cs typeface="Arial"/>
            </a:endParaRPr>
          </a:p>
          <a:p>
            <a:pPr algn="just">
              <a:defRPr/>
            </a:pPr>
            <a:endParaRPr lang="es" sz="1100">
              <a:solidFill>
                <a:schemeClr val="tx1">
                  <a:lumMod val="65000"/>
                  <a:lumOff val="35000"/>
                </a:schemeClr>
              </a:solidFill>
              <a:latin typeface="HendersonSansW00-BasicLight" panose="02000505030000020004" pitchFamily="2" charset="0"/>
              <a:cs typeface="Arial"/>
            </a:endParaRPr>
          </a:p>
        </p:txBody>
      </p:sp>
      <p:sp>
        <p:nvSpPr>
          <p:cNvPr id="5" name="CuadroTexto 4">
            <a:extLst>
              <a:ext uri="{FF2B5EF4-FFF2-40B4-BE49-F238E27FC236}">
                <a16:creationId xmlns:a16="http://schemas.microsoft.com/office/drawing/2014/main" id="{971FA072-9184-5CD6-8237-EB48B53274C8}"/>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graphicFrame>
        <p:nvGraphicFramePr>
          <p:cNvPr id="6" name="Tabla 6">
            <a:extLst>
              <a:ext uri="{FF2B5EF4-FFF2-40B4-BE49-F238E27FC236}">
                <a16:creationId xmlns:a16="http://schemas.microsoft.com/office/drawing/2014/main" id="{25F05475-FA89-4CE6-2B92-4D174FF67A83}"/>
              </a:ext>
            </a:extLst>
          </p:cNvPr>
          <p:cNvGraphicFramePr>
            <a:graphicFrameLocks noGrp="1"/>
          </p:cNvGraphicFramePr>
          <p:nvPr>
            <p:extLst>
              <p:ext uri="{D42A27DB-BD31-4B8C-83A1-F6EECF244321}">
                <p14:modId xmlns:p14="http://schemas.microsoft.com/office/powerpoint/2010/main" val="275135194"/>
              </p:ext>
            </p:extLst>
          </p:nvPr>
        </p:nvGraphicFramePr>
        <p:xfrm>
          <a:off x="1656774" y="1053341"/>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33,23%</a:t>
                      </a:r>
                    </a:p>
                  </a:txBody>
                  <a:tcPr anchor="ctr"/>
                </a:tc>
                <a:tc>
                  <a:txBody>
                    <a:bodyPr/>
                    <a:lstStyle/>
                    <a:p>
                      <a:pPr algn="ctr"/>
                      <a:r>
                        <a:rPr lang="es-CR" sz="1100" b="0">
                          <a:latin typeface="HendersonSansW00-BasicLight" panose="02000505030000020004" pitchFamily="2" charset="0"/>
                        </a:rPr>
                        <a:t>20,58%</a:t>
                      </a:r>
                    </a:p>
                  </a:txBody>
                  <a:tcPr anchor="ctr"/>
                </a:tc>
                <a:tc>
                  <a:txBody>
                    <a:bodyPr/>
                    <a:lstStyle/>
                    <a:p>
                      <a:pPr algn="ctr"/>
                      <a:r>
                        <a:rPr lang="es-CR" sz="1100" b="0">
                          <a:latin typeface="HendersonSansW00-BasicLight" panose="02000505030000020004" pitchFamily="2" charset="0"/>
                        </a:rPr>
                        <a:t>US$ 4.298.048,92</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122338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4" y="1445712"/>
            <a:ext cx="8234741" cy="70788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Principales problemáticas identificadas en la Cartera de Programas/Proyectos del ICE</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2680500161"/>
              </p:ext>
            </p:extLst>
          </p:nvPr>
        </p:nvGraphicFramePr>
        <p:xfrm>
          <a:off x="580103" y="2193130"/>
          <a:ext cx="7678994" cy="381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2DE63DCF-534A-2A00-5CC1-EAC6DF6F21B6}"/>
              </a:ext>
            </a:extLst>
          </p:cNvPr>
          <p:cNvPicPr>
            <a:picLocks noChangeAspect="1"/>
          </p:cNvPicPr>
          <p:nvPr/>
        </p:nvPicPr>
        <p:blipFill>
          <a:blip r:embed="rId8"/>
          <a:stretch>
            <a:fillRect/>
          </a:stretch>
        </p:blipFill>
        <p:spPr>
          <a:xfrm>
            <a:off x="884903" y="3511358"/>
            <a:ext cx="1046139" cy="1046139"/>
          </a:xfrm>
          <a:prstGeom prst="rect">
            <a:avLst/>
          </a:prstGeom>
        </p:spPr>
      </p:pic>
      <p:sp>
        <p:nvSpPr>
          <p:cNvPr id="4" name="CuadroTexto 3">
            <a:extLst>
              <a:ext uri="{FF2B5EF4-FFF2-40B4-BE49-F238E27FC236}">
                <a16:creationId xmlns:a16="http://schemas.microsoft.com/office/drawing/2014/main" id="{D1A697F9-F811-86BE-48B1-81107C854EFC}"/>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3201002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4629" y="665728"/>
            <a:ext cx="8234741" cy="400110"/>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Recomendaciones</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4" name="Diagrama 3">
            <a:extLst>
              <a:ext uri="{FF2B5EF4-FFF2-40B4-BE49-F238E27FC236}">
                <a16:creationId xmlns:a16="http://schemas.microsoft.com/office/drawing/2014/main" id="{C358B72E-764A-FD7E-DB2A-22D5A2195437}"/>
              </a:ext>
            </a:extLst>
          </p:cNvPr>
          <p:cNvGraphicFramePr/>
          <p:nvPr>
            <p:extLst>
              <p:ext uri="{D42A27DB-BD31-4B8C-83A1-F6EECF244321}">
                <p14:modId xmlns:p14="http://schemas.microsoft.com/office/powerpoint/2010/main" val="1933333450"/>
              </p:ext>
            </p:extLst>
          </p:nvPr>
        </p:nvGraphicFramePr>
        <p:xfrm>
          <a:off x="513666" y="1268362"/>
          <a:ext cx="8234741" cy="5014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uadroTexto 1">
            <a:extLst>
              <a:ext uri="{FF2B5EF4-FFF2-40B4-BE49-F238E27FC236}">
                <a16:creationId xmlns:a16="http://schemas.microsoft.com/office/drawing/2014/main" id="{EE902663-4F0E-FEB1-4637-8BF9470D0FF0}"/>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485857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98B55D-B19A-F073-6223-429A59AE7946}"/>
              </a:ext>
            </a:extLst>
          </p:cNvPr>
          <p:cNvPicPr>
            <a:picLocks noChangeAspect="1"/>
          </p:cNvPicPr>
          <p:nvPr/>
        </p:nvPicPr>
        <p:blipFill>
          <a:blip r:embed="rId3"/>
          <a:stretch>
            <a:fillRect/>
          </a:stretch>
        </p:blipFill>
        <p:spPr>
          <a:xfrm>
            <a:off x="-97655" y="0"/>
            <a:ext cx="9156225" cy="6851142"/>
          </a:xfrm>
          <a:prstGeom prst="rect">
            <a:avLst/>
          </a:prstGeom>
        </p:spPr>
      </p:pic>
      <p:sp>
        <p:nvSpPr>
          <p:cNvPr id="3" name="Title 1"/>
          <p:cNvSpPr txBox="1">
            <a:spLocks/>
          </p:cNvSpPr>
          <p:nvPr/>
        </p:nvSpPr>
        <p:spPr>
          <a:xfrm>
            <a:off x="487365" y="260648"/>
            <a:ext cx="8135937" cy="863823"/>
          </a:xfrm>
          <a:prstGeom prst="rect">
            <a:avLst/>
          </a:prstGeom>
        </p:spPr>
        <p:txBody>
          <a:bodyPr/>
          <a:lstStyle/>
          <a:p>
            <a:pPr algn="ctr" eaLnBrk="1" hangingPunct="1">
              <a:spcBef>
                <a:spcPct val="0"/>
              </a:spcBef>
              <a:buNone/>
            </a:pPr>
            <a:r>
              <a:rPr lang="es-CR" altLang="es-ES_tradnl" sz="2000" b="1">
                <a:solidFill>
                  <a:schemeClr val="tx2"/>
                </a:solidFill>
                <a:latin typeface="HendersonSansW00-BasicLight" panose="02000505030000020004" pitchFamily="2" charset="0"/>
              </a:rPr>
              <a:t>Situación de los Programas/Proyectos </a:t>
            </a:r>
          </a:p>
          <a:p>
            <a:pPr algn="ctr" eaLnBrk="1" hangingPunct="1">
              <a:spcBef>
                <a:spcPct val="0"/>
              </a:spcBef>
              <a:buNone/>
            </a:pPr>
            <a:r>
              <a:rPr lang="es-CR" altLang="es-ES_tradnl" sz="2000" b="1">
                <a:solidFill>
                  <a:schemeClr val="tx2"/>
                </a:solidFill>
                <a:latin typeface="HendersonSansW00-BasicLight" panose="02000505030000020004" pitchFamily="2" charset="0"/>
              </a:rPr>
              <a:t>de Inversión Pública </a:t>
            </a:r>
          </a:p>
        </p:txBody>
      </p:sp>
      <p:graphicFrame>
        <p:nvGraphicFramePr>
          <p:cNvPr id="7" name="Tabla 6">
            <a:extLst>
              <a:ext uri="{FF2B5EF4-FFF2-40B4-BE49-F238E27FC236}">
                <a16:creationId xmlns:a16="http://schemas.microsoft.com/office/drawing/2014/main" id="{AFF42BB6-D281-0FED-821C-E4CC41325B75}"/>
              </a:ext>
            </a:extLst>
          </p:cNvPr>
          <p:cNvGraphicFramePr>
            <a:graphicFrameLocks noGrp="1"/>
          </p:cNvGraphicFramePr>
          <p:nvPr>
            <p:extLst>
              <p:ext uri="{D42A27DB-BD31-4B8C-83A1-F6EECF244321}">
                <p14:modId xmlns:p14="http://schemas.microsoft.com/office/powerpoint/2010/main" val="1813214021"/>
              </p:ext>
            </p:extLst>
          </p:nvPr>
        </p:nvGraphicFramePr>
        <p:xfrm>
          <a:off x="390172" y="1172797"/>
          <a:ext cx="8420100" cy="498386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719266752"/>
                    </a:ext>
                  </a:extLst>
                </a:gridCol>
                <a:gridCol w="1790700">
                  <a:extLst>
                    <a:ext uri="{9D8B030D-6E8A-4147-A177-3AD203B41FA5}">
                      <a16:colId xmlns:a16="http://schemas.microsoft.com/office/drawing/2014/main" val="1397676110"/>
                    </a:ext>
                  </a:extLst>
                </a:gridCol>
                <a:gridCol w="1574800">
                  <a:extLst>
                    <a:ext uri="{9D8B030D-6E8A-4147-A177-3AD203B41FA5}">
                      <a16:colId xmlns:a16="http://schemas.microsoft.com/office/drawing/2014/main" val="1224992688"/>
                    </a:ext>
                  </a:extLst>
                </a:gridCol>
                <a:gridCol w="1041400">
                  <a:extLst>
                    <a:ext uri="{9D8B030D-6E8A-4147-A177-3AD203B41FA5}">
                      <a16:colId xmlns:a16="http://schemas.microsoft.com/office/drawing/2014/main" val="297529875"/>
                    </a:ext>
                  </a:extLst>
                </a:gridCol>
                <a:gridCol w="1041400">
                  <a:extLst>
                    <a:ext uri="{9D8B030D-6E8A-4147-A177-3AD203B41FA5}">
                      <a16:colId xmlns:a16="http://schemas.microsoft.com/office/drawing/2014/main" val="1424877027"/>
                    </a:ext>
                  </a:extLst>
                </a:gridCol>
                <a:gridCol w="635000">
                  <a:extLst>
                    <a:ext uri="{9D8B030D-6E8A-4147-A177-3AD203B41FA5}">
                      <a16:colId xmlns:a16="http://schemas.microsoft.com/office/drawing/2014/main" val="1286051903"/>
                    </a:ext>
                  </a:extLst>
                </a:gridCol>
                <a:gridCol w="635000">
                  <a:extLst>
                    <a:ext uri="{9D8B030D-6E8A-4147-A177-3AD203B41FA5}">
                      <a16:colId xmlns:a16="http://schemas.microsoft.com/office/drawing/2014/main" val="2663627058"/>
                    </a:ext>
                  </a:extLst>
                </a:gridCol>
                <a:gridCol w="635000">
                  <a:extLst>
                    <a:ext uri="{9D8B030D-6E8A-4147-A177-3AD203B41FA5}">
                      <a16:colId xmlns:a16="http://schemas.microsoft.com/office/drawing/2014/main" val="933118611"/>
                    </a:ext>
                  </a:extLst>
                </a:gridCol>
              </a:tblGrid>
              <a:tr h="586359">
                <a:tc rowSpan="2">
                  <a:txBody>
                    <a:bodyPr/>
                    <a:lstStyle/>
                    <a:p>
                      <a:pPr marL="0" algn="ctr" rtl="0" eaLnBrk="1" fontAlgn="ctr" latinLnBrk="0" hangingPunct="1">
                        <a:spcBef>
                          <a:spcPts val="0"/>
                        </a:spcBef>
                        <a:spcAft>
                          <a:spcPts val="0"/>
                        </a:spcAft>
                      </a:pPr>
                      <a:r>
                        <a:rPr lang="es-CR" sz="1200" kern="1200">
                          <a:effectLst/>
                          <a:latin typeface="HendersonSansW00-BasicSmBd"/>
                        </a:rPr>
                        <a:t>Institución Ejecutora</a:t>
                      </a:r>
                      <a:endParaRPr lang="es-CR">
                        <a:effectLst/>
                        <a:latin typeface="HendersonSansW00-BasicSmBd"/>
                      </a:endParaRPr>
                    </a:p>
                  </a:txBody>
                  <a:tcPr marL="0" marR="0" marT="0" marB="0" anchor="ctr"/>
                </a:tc>
                <a:tc rowSpan="2">
                  <a:txBody>
                    <a:bodyPr/>
                    <a:lstStyle/>
                    <a:p>
                      <a:pPr marL="0" algn="ctr" rtl="0" eaLnBrk="1" fontAlgn="ctr" latinLnBrk="0" hangingPunct="1">
                        <a:spcBef>
                          <a:spcPts val="0"/>
                        </a:spcBef>
                        <a:spcAft>
                          <a:spcPts val="0"/>
                        </a:spcAft>
                      </a:pPr>
                      <a:r>
                        <a:rPr lang="es-ES" sz="1200" kern="1200">
                          <a:effectLst/>
                          <a:latin typeface="HendersonSansW00-BasicSmBd"/>
                        </a:rPr>
                        <a:t>Monto total del financiamiento de los Programas / Proyectos (US$)</a:t>
                      </a:r>
                      <a:endParaRPr lang="es-ES">
                        <a:effectLst/>
                        <a:latin typeface="HendersonSansW00-BasicSmBd"/>
                      </a:endParaRPr>
                    </a:p>
                  </a:txBody>
                  <a:tcPr marL="0" marR="0" marT="0" marB="0" anchor="ctr"/>
                </a:tc>
                <a:tc rowSpan="2">
                  <a:txBody>
                    <a:bodyPr/>
                    <a:lstStyle/>
                    <a:p>
                      <a:pPr marL="0" algn="ctr" rtl="0" eaLnBrk="1" fontAlgn="ctr" latinLnBrk="0" hangingPunct="1">
                        <a:spcBef>
                          <a:spcPts val="0"/>
                        </a:spcBef>
                        <a:spcAft>
                          <a:spcPts val="0"/>
                        </a:spcAft>
                      </a:pPr>
                      <a:r>
                        <a:rPr lang="es-CR" sz="1200" kern="1200">
                          <a:effectLst/>
                          <a:latin typeface="HendersonSansW00-BasicSmBd"/>
                        </a:rPr>
                        <a:t>Monto pendiente por desembolsar (US$)</a:t>
                      </a:r>
                      <a:endParaRPr lang="es-CR">
                        <a:effectLst/>
                        <a:latin typeface="HendersonSansW00-BasicSmBd"/>
                      </a:endParaRPr>
                    </a:p>
                  </a:txBody>
                  <a:tcPr marL="0" marR="0" marT="0" marB="0" anchor="ctr"/>
                </a:tc>
                <a:tc rowSpan="2">
                  <a:txBody>
                    <a:bodyPr/>
                    <a:lstStyle/>
                    <a:p>
                      <a:pPr marL="0" algn="ctr" rtl="0" eaLnBrk="1" fontAlgn="ctr" latinLnBrk="0" hangingPunct="1">
                        <a:spcBef>
                          <a:spcPts val="0"/>
                        </a:spcBef>
                        <a:spcAft>
                          <a:spcPts val="0"/>
                        </a:spcAft>
                      </a:pPr>
                      <a:r>
                        <a:rPr lang="es-CR" sz="1200" kern="1200">
                          <a:effectLst/>
                          <a:latin typeface="HendersonSansW00-BasicSmBd"/>
                        </a:rPr>
                        <a:t>Número de Programas / Proyectos</a:t>
                      </a:r>
                      <a:endParaRPr lang="es-CR">
                        <a:effectLst/>
                        <a:latin typeface="HendersonSansW00-BasicSmBd"/>
                      </a:endParaRPr>
                    </a:p>
                  </a:txBody>
                  <a:tcPr marL="0" marR="0" marT="0" marB="0" anchor="ctr"/>
                </a:tc>
                <a:tc rowSpan="2">
                  <a:txBody>
                    <a:bodyPr/>
                    <a:lstStyle/>
                    <a:p>
                      <a:pPr marL="0" algn="ctr" rtl="0" eaLnBrk="1" fontAlgn="ctr" latinLnBrk="0" hangingPunct="1">
                        <a:spcBef>
                          <a:spcPts val="0"/>
                        </a:spcBef>
                        <a:spcAft>
                          <a:spcPts val="0"/>
                        </a:spcAft>
                      </a:pPr>
                      <a:r>
                        <a:rPr lang="es-CR" sz="1200" kern="1200">
                          <a:effectLst/>
                          <a:latin typeface="HendersonSansW00-BasicSmBd"/>
                        </a:rPr>
                        <a:t>Número de préstamos</a:t>
                      </a:r>
                      <a:endParaRPr lang="es-CR">
                        <a:effectLst/>
                        <a:latin typeface="HendersonSansW00-BasicSmBd"/>
                      </a:endParaRPr>
                    </a:p>
                  </a:txBody>
                  <a:tcPr marL="0" marR="0" marT="0" marB="0" anchor="ctr"/>
                </a:tc>
                <a:tc gridSpan="3">
                  <a:txBody>
                    <a:bodyPr/>
                    <a:lstStyle/>
                    <a:p>
                      <a:pPr marL="0" algn="ctr" rtl="0" eaLnBrk="1" fontAlgn="ctr" latinLnBrk="0" hangingPunct="1">
                        <a:spcBef>
                          <a:spcPts val="0"/>
                        </a:spcBef>
                        <a:spcAft>
                          <a:spcPts val="0"/>
                        </a:spcAft>
                      </a:pPr>
                      <a:r>
                        <a:rPr lang="es-CR" sz="1200" kern="1200">
                          <a:effectLst/>
                          <a:latin typeface="HendersonSansW00-BasicSmBd"/>
                        </a:rPr>
                        <a:t>Desempeño del Programa/Proyecto</a:t>
                      </a:r>
                      <a:endParaRPr lang="es-CR">
                        <a:effectLst/>
                        <a:latin typeface="HendersonSansW00-BasicSmBd"/>
                      </a:endParaRPr>
                    </a:p>
                  </a:txBody>
                  <a:tcPr marL="0" marR="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463515863"/>
                  </a:ext>
                </a:extLst>
              </a:tr>
              <a:tr h="427863">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algn="l" rtl="0" eaLnBrk="1" fontAlgn="ctr" latinLnBrk="0" hangingPunct="1">
                        <a:spcBef>
                          <a:spcPts val="0"/>
                        </a:spcBef>
                        <a:spcAft>
                          <a:spcPts val="0"/>
                        </a:spcAft>
                      </a:pPr>
                      <a:endParaRPr lang="es-CR">
                        <a:effectLst/>
                        <a:latin typeface="HendersonSansW00-BasicSmBd"/>
                      </a:endParaRPr>
                    </a:p>
                  </a:txBody>
                  <a:tcPr marL="0" marR="0" marT="0" marB="0" anchor="ctr"/>
                </a:tc>
                <a:tc>
                  <a:txBody>
                    <a:bodyPr/>
                    <a:lstStyle/>
                    <a:p>
                      <a:pPr marL="0" algn="l" rtl="0" eaLnBrk="1" fontAlgn="ctr" latinLnBrk="0" hangingPunct="1">
                        <a:spcBef>
                          <a:spcPts val="0"/>
                        </a:spcBef>
                        <a:spcAft>
                          <a:spcPts val="0"/>
                        </a:spcAft>
                      </a:pPr>
                      <a:endParaRPr lang="es-CR">
                        <a:effectLst/>
                        <a:latin typeface="HendersonSansW00-BasicSmBd"/>
                      </a:endParaRPr>
                    </a:p>
                  </a:txBody>
                  <a:tcPr marL="0" marR="0" marT="0" marB="0" anchor="ctr"/>
                </a:tc>
                <a:tc>
                  <a:txBody>
                    <a:bodyPr/>
                    <a:lstStyle/>
                    <a:p>
                      <a:pPr marL="0" algn="l" rtl="0" eaLnBrk="1" fontAlgn="ctr" latinLnBrk="0" hangingPunct="1">
                        <a:spcBef>
                          <a:spcPts val="0"/>
                        </a:spcBef>
                        <a:spcAft>
                          <a:spcPts val="0"/>
                        </a:spcAft>
                      </a:pPr>
                      <a:endParaRPr lang="es-CR">
                        <a:effectLst/>
                        <a:latin typeface="HendersonSansW00-BasicSmBd"/>
                      </a:endParaRPr>
                    </a:p>
                  </a:txBody>
                  <a:tcPr marL="0" marR="0" marT="0" marB="0" anchor="ctr"/>
                </a:tc>
                <a:extLst>
                  <a:ext uri="{0D108BD9-81ED-4DB2-BD59-A6C34878D82A}">
                    <a16:rowId xmlns:a16="http://schemas.microsoft.com/office/drawing/2014/main" val="3395074620"/>
                  </a:ext>
                </a:extLst>
              </a:tr>
              <a:tr h="279527">
                <a:tc>
                  <a:txBody>
                    <a:bodyPr/>
                    <a:lstStyle/>
                    <a:p>
                      <a:pPr marL="0" algn="just" rtl="0" eaLnBrk="1" fontAlgn="ctr" latinLnBrk="0" hangingPunct="1">
                        <a:spcBef>
                          <a:spcPts val="0"/>
                        </a:spcBef>
                        <a:spcAft>
                          <a:spcPts val="0"/>
                        </a:spcAft>
                      </a:pPr>
                      <a:r>
                        <a:rPr lang="es-CR" sz="1100" kern="1200">
                          <a:effectLst/>
                          <a:latin typeface="HendersonSansW00-BasicSmBd"/>
                        </a:rPr>
                        <a:t> ICE</a:t>
                      </a:r>
                      <a:endParaRPr lang="es-CR" sz="1100">
                        <a:effectLst/>
                        <a:latin typeface="HendersonSansW00-BasicSmBd"/>
                      </a:endParaRPr>
                    </a:p>
                  </a:txBody>
                  <a:tcPr marL="0" marR="0" marT="0" marB="0" anchor="ctr"/>
                </a:tc>
                <a:tc>
                  <a:txBody>
                    <a:bodyPr/>
                    <a:lstStyle/>
                    <a:p>
                      <a:pPr marL="0" lvl="0" algn="ctr">
                        <a:spcBef>
                          <a:spcPts val="0"/>
                        </a:spcBef>
                        <a:spcAft>
                          <a:spcPts val="0"/>
                        </a:spcAft>
                        <a:buNone/>
                      </a:pPr>
                      <a:r>
                        <a:rPr lang="es-ES" sz="1100" kern="1200">
                          <a:solidFill>
                            <a:schemeClr val="dk1"/>
                          </a:solidFill>
                          <a:effectLst/>
                          <a:latin typeface="HendersonSansW00-BasicSmBd"/>
                          <a:ea typeface="+mn-ea"/>
                          <a:cs typeface="+mn-cs"/>
                        </a:rPr>
                        <a:t>308 667 392,62</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191 251 939,16</a:t>
                      </a: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2</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2</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2</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2406583565"/>
                  </a:ext>
                </a:extLst>
              </a:tr>
              <a:tr h="279527">
                <a:tc>
                  <a:txBody>
                    <a:bodyPr/>
                    <a:lstStyle/>
                    <a:p>
                      <a:pPr marL="0" algn="just" rtl="0" eaLnBrk="1" fontAlgn="ctr" latinLnBrk="0" hangingPunct="1">
                        <a:spcBef>
                          <a:spcPts val="0"/>
                        </a:spcBef>
                        <a:spcAft>
                          <a:spcPts val="0"/>
                        </a:spcAft>
                      </a:pPr>
                      <a:r>
                        <a:rPr lang="es-CR" sz="1100" kern="1200">
                          <a:effectLst/>
                          <a:latin typeface="HendersonSansW00-BasicSmBd"/>
                        </a:rPr>
                        <a:t> CONAVI</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816 597 773,12</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74 781 306,58</a:t>
                      </a: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3</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4</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2</a:t>
                      </a: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1854723562"/>
                  </a:ext>
                </a:extLst>
              </a:tr>
              <a:tr h="279527">
                <a:tc>
                  <a:txBody>
                    <a:bodyPr/>
                    <a:lstStyle/>
                    <a:p>
                      <a:pPr marL="0" algn="just" rtl="0" eaLnBrk="1" fontAlgn="ctr" latinLnBrk="0" hangingPunct="1">
                        <a:spcBef>
                          <a:spcPts val="0"/>
                        </a:spcBef>
                        <a:spcAft>
                          <a:spcPts val="0"/>
                        </a:spcAft>
                      </a:pPr>
                      <a:r>
                        <a:rPr lang="es-CR" sz="1100" kern="1200">
                          <a:effectLst/>
                          <a:latin typeface="HendersonSansW00-BasicSmBd"/>
                        </a:rPr>
                        <a:t> MOPT</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719 036 000,00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299 046 707,57</a:t>
                      </a: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3</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4</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2</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2970252616"/>
                  </a:ext>
                </a:extLst>
              </a:tr>
              <a:tr h="279527">
                <a:tc>
                  <a:txBody>
                    <a:bodyPr/>
                    <a:lstStyle/>
                    <a:p>
                      <a:pPr marL="0" algn="just" rtl="0" eaLnBrk="1" fontAlgn="ctr" latinLnBrk="0" hangingPunct="1">
                        <a:spcBef>
                          <a:spcPts val="0"/>
                        </a:spcBef>
                        <a:spcAft>
                          <a:spcPts val="0"/>
                        </a:spcAft>
                      </a:pPr>
                      <a:r>
                        <a:rPr lang="es-CR" sz="1100" kern="1200">
                          <a:effectLst/>
                          <a:latin typeface="HendersonSansW00-BasicSmBd"/>
                        </a:rPr>
                        <a:t> CCSS</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690 000 000,00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6 744 326,39</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2</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2</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extLst>
                  <a:ext uri="{0D108BD9-81ED-4DB2-BD59-A6C34878D82A}">
                    <a16:rowId xmlns:a16="http://schemas.microsoft.com/office/drawing/2014/main" val="1650692383"/>
                  </a:ext>
                </a:extLst>
              </a:tr>
              <a:tr h="252476">
                <a:tc>
                  <a:txBody>
                    <a:bodyPr/>
                    <a:lstStyle/>
                    <a:p>
                      <a:pPr marL="0" algn="just" rtl="0" eaLnBrk="1" fontAlgn="ctr" latinLnBrk="0" hangingPunct="1">
                        <a:spcBef>
                          <a:spcPts val="0"/>
                        </a:spcBef>
                        <a:spcAft>
                          <a:spcPts val="0"/>
                        </a:spcAft>
                      </a:pPr>
                      <a:r>
                        <a:rPr lang="es-CR" sz="1100" kern="1200">
                          <a:effectLst/>
                          <a:latin typeface="HendersonSansW00-BasicSmBd"/>
                        </a:rPr>
                        <a:t> AYA</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652 037 562,29</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449 552 391,15</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6</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6</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6</a:t>
                      </a:r>
                    </a:p>
                  </a:txBody>
                  <a:tcPr marL="0" marR="0" marT="0" marB="0" anchor="ctr"/>
                </a:tc>
                <a:tc>
                  <a:txBody>
                    <a:bodyPr/>
                    <a:lstStyle/>
                    <a:p>
                      <a:pPr marL="0" algn="ctr" rtl="0" eaLnBrk="1" fontAlgn="b" latinLnBrk="0" hangingPunct="1">
                        <a:spcBef>
                          <a:spcPts val="0"/>
                        </a:spcBef>
                        <a:spcAft>
                          <a:spcPts val="0"/>
                        </a:spcAft>
                      </a:pPr>
                      <a:endParaRPr lang="es-CR" sz="1100" kern="12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451571564"/>
                  </a:ext>
                </a:extLst>
              </a:tr>
              <a:tr h="279527">
                <a:tc>
                  <a:txBody>
                    <a:bodyPr/>
                    <a:lstStyle/>
                    <a:p>
                      <a:pPr marL="0" algn="just" rtl="0" eaLnBrk="1" fontAlgn="ctr" latinLnBrk="0" hangingPunct="1">
                        <a:spcBef>
                          <a:spcPts val="0"/>
                        </a:spcBef>
                        <a:spcAft>
                          <a:spcPts val="0"/>
                        </a:spcAft>
                      </a:pPr>
                      <a:r>
                        <a:rPr lang="es-CR" sz="1100" kern="1200">
                          <a:effectLst/>
                          <a:latin typeface="HendersonSansW00-BasicSmBd"/>
                        </a:rPr>
                        <a:t>INCOPESCA</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75 100 500,00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69 912 748,75</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646826002"/>
                  </a:ext>
                </a:extLst>
              </a:tr>
              <a:tr h="279527">
                <a:tc>
                  <a:txBody>
                    <a:bodyPr/>
                    <a:lstStyle/>
                    <a:p>
                      <a:pPr marL="0" algn="just" rtl="0" eaLnBrk="1" fontAlgn="ctr" latinLnBrk="0" hangingPunct="1">
                        <a:spcBef>
                          <a:spcPts val="0"/>
                        </a:spcBef>
                        <a:spcAft>
                          <a:spcPts val="0"/>
                        </a:spcAft>
                      </a:pPr>
                      <a:r>
                        <a:rPr lang="es-CR" sz="1100" kern="1200">
                          <a:effectLst/>
                          <a:latin typeface="HendersonSansW00-BasicSmBd"/>
                        </a:rPr>
                        <a:t>COMEX</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100 000 000,00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36 635 103,97</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endParaRPr lang="es-CR" sz="1100" kern="12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1652866245"/>
                  </a:ext>
                </a:extLst>
              </a:tr>
              <a:tr h="279527">
                <a:tc>
                  <a:txBody>
                    <a:bodyPr/>
                    <a:lstStyle/>
                    <a:p>
                      <a:pPr marL="0" algn="just" rtl="0" eaLnBrk="1" fontAlgn="ctr" latinLnBrk="0" hangingPunct="1">
                        <a:spcBef>
                          <a:spcPts val="0"/>
                        </a:spcBef>
                        <a:spcAft>
                          <a:spcPts val="0"/>
                        </a:spcAft>
                      </a:pPr>
                      <a:r>
                        <a:rPr lang="es-CR" sz="1100" kern="1200">
                          <a:effectLst/>
                          <a:latin typeface="HendersonSansW00-BasicSmBd"/>
                        </a:rPr>
                        <a:t>AYA / SENARA</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55 080 000,00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54 580 000,00</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3130149995"/>
                  </a:ext>
                </a:extLst>
              </a:tr>
              <a:tr h="303530">
                <a:tc>
                  <a:txBody>
                    <a:bodyPr/>
                    <a:lstStyle/>
                    <a:p>
                      <a:pPr marL="0" algn="just" rtl="0" eaLnBrk="1" fontAlgn="ctr" latinLnBrk="0" hangingPunct="1">
                        <a:spcBef>
                          <a:spcPts val="0"/>
                        </a:spcBef>
                        <a:spcAft>
                          <a:spcPts val="0"/>
                        </a:spcAft>
                      </a:pPr>
                      <a:r>
                        <a:rPr lang="es-CR" sz="1100" kern="1200">
                          <a:effectLst/>
                          <a:latin typeface="HendersonSansW00-BasicSmBd"/>
                        </a:rPr>
                        <a:t> CNE</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80 000 000,00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0,00</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extLst>
                  <a:ext uri="{0D108BD9-81ED-4DB2-BD59-A6C34878D82A}">
                    <a16:rowId xmlns:a16="http://schemas.microsoft.com/office/drawing/2014/main" val="1938473574"/>
                  </a:ext>
                </a:extLst>
              </a:tr>
              <a:tr h="304546">
                <a:tc>
                  <a:txBody>
                    <a:bodyPr/>
                    <a:lstStyle/>
                    <a:p>
                      <a:pPr marL="0" algn="just" rtl="0" eaLnBrk="1" fontAlgn="ctr" latinLnBrk="0" hangingPunct="1">
                        <a:spcBef>
                          <a:spcPts val="0"/>
                        </a:spcBef>
                        <a:spcAft>
                          <a:spcPts val="0"/>
                        </a:spcAft>
                      </a:pPr>
                      <a:r>
                        <a:rPr lang="es-CR" sz="1100" kern="1200">
                          <a:effectLst/>
                          <a:latin typeface="HendersonSansW00-BasicSmBd"/>
                        </a:rPr>
                        <a:t> MH</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156 640 000,00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148 528 890,87</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3585786422"/>
                  </a:ext>
                </a:extLst>
              </a:tr>
              <a:tr h="304546">
                <a:tc>
                  <a:txBody>
                    <a:bodyPr/>
                    <a:lstStyle/>
                    <a:p>
                      <a:pPr marL="0" algn="just" rtl="0" eaLnBrk="1" fontAlgn="ctr" latinLnBrk="0" hangingPunct="1">
                        <a:spcBef>
                          <a:spcPts val="0"/>
                        </a:spcBef>
                        <a:spcAft>
                          <a:spcPts val="0"/>
                        </a:spcAft>
                      </a:pPr>
                      <a:r>
                        <a:rPr lang="es-CR" sz="1100" kern="1200">
                          <a:effectLst/>
                          <a:latin typeface="HendersonSansW00-BasicSmBd"/>
                        </a:rPr>
                        <a:t>Justicia y Paz</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100 000 000,00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82 076 383,24</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1079955486"/>
                  </a:ext>
                </a:extLst>
              </a:tr>
              <a:tr h="304546">
                <a:tc>
                  <a:txBody>
                    <a:bodyPr/>
                    <a:lstStyle/>
                    <a:p>
                      <a:pPr marL="0" algn="just" rtl="0" eaLnBrk="1" fontAlgn="ctr" latinLnBrk="0" hangingPunct="1">
                        <a:spcBef>
                          <a:spcPts val="0"/>
                        </a:spcBef>
                        <a:spcAft>
                          <a:spcPts val="0"/>
                        </a:spcAft>
                      </a:pPr>
                      <a:r>
                        <a:rPr lang="es-CR" sz="1100" kern="1200">
                          <a:effectLst/>
                          <a:latin typeface="HendersonSansW00-BasicSmBd"/>
                        </a:rPr>
                        <a:t> SENARA</a:t>
                      </a:r>
                      <a:endParaRPr lang="es-CR" sz="1100">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425 000 000,00</a:t>
                      </a:r>
                    </a:p>
                  </a:txBody>
                  <a:tcPr marL="0" marR="0" marT="0" marB="0" anchor="ctr"/>
                </a:tc>
                <a:tc>
                  <a:txBody>
                    <a:bodyPr/>
                    <a:lstStyle/>
                    <a:p>
                      <a:pPr marL="0" lvl="0" algn="ctr" defTabSz="457200" rtl="0" eaLnBrk="1" latinLnBrk="0" hangingPunct="1">
                        <a:spcBef>
                          <a:spcPts val="0"/>
                        </a:spcBef>
                        <a:spcAft>
                          <a:spcPts val="0"/>
                        </a:spcAft>
                        <a:buNone/>
                      </a:pPr>
                      <a:r>
                        <a:rPr lang="es-ES" sz="1100" kern="1200">
                          <a:solidFill>
                            <a:schemeClr val="dk1"/>
                          </a:solidFill>
                          <a:effectLst/>
                          <a:latin typeface="HendersonSansW00-BasicSmBd"/>
                          <a:ea typeface="+mn-ea"/>
                          <a:cs typeface="+mn-cs"/>
                        </a:rPr>
                        <a:t>425 000 000,00</a:t>
                      </a: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kern="1200">
                          <a:effectLst/>
                          <a:latin typeface="HendersonSansW00-BasicSmBd"/>
                        </a:rPr>
                        <a:t>1</a:t>
                      </a: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tc>
                  <a:txBody>
                    <a:bodyPr/>
                    <a:lstStyle/>
                    <a:p>
                      <a:pPr marL="0" algn="ctr" rtl="0" eaLnBrk="1" fontAlgn="b" latinLnBrk="0" hangingPunct="1">
                        <a:spcBef>
                          <a:spcPts val="0"/>
                        </a:spcBef>
                        <a:spcAft>
                          <a:spcPts val="0"/>
                        </a:spcAft>
                      </a:pPr>
                      <a:r>
                        <a:rPr lang="es-CR" sz="1100" kern="1200">
                          <a:effectLst/>
                          <a:latin typeface="HendersonSansW00-BasicSmBd"/>
                        </a:rPr>
                        <a:t>1</a:t>
                      </a:r>
                    </a:p>
                  </a:txBody>
                  <a:tcPr marL="0" marR="0" marT="0" marB="0" anchor="ctr"/>
                </a:tc>
                <a:tc>
                  <a:txBody>
                    <a:bodyPr/>
                    <a:lstStyle/>
                    <a:p>
                      <a:pPr marL="0" algn="ctr" rtl="0" eaLnBrk="1" fontAlgn="b" latinLnBrk="0" hangingPunct="1">
                        <a:spcBef>
                          <a:spcPts val="0"/>
                        </a:spcBef>
                        <a:spcAft>
                          <a:spcPts val="0"/>
                        </a:spcAft>
                      </a:pPr>
                      <a:endParaRPr lang="es-CR" sz="1100">
                        <a:effectLst/>
                        <a:latin typeface="HendersonSansW00-BasicSmBd"/>
                      </a:endParaRPr>
                    </a:p>
                  </a:txBody>
                  <a:tcPr marL="0" marR="0" marT="0" marB="0" anchor="ctr"/>
                </a:tc>
                <a:extLst>
                  <a:ext uri="{0D108BD9-81ED-4DB2-BD59-A6C34878D82A}">
                    <a16:rowId xmlns:a16="http://schemas.microsoft.com/office/drawing/2014/main" val="467412091"/>
                  </a:ext>
                </a:extLst>
              </a:tr>
              <a:tr h="456819">
                <a:tc>
                  <a:txBody>
                    <a:bodyPr/>
                    <a:lstStyle/>
                    <a:p>
                      <a:pPr marL="0" algn="just" rtl="0" eaLnBrk="1" fontAlgn="ctr" latinLnBrk="0" hangingPunct="1">
                        <a:spcBef>
                          <a:spcPts val="0"/>
                        </a:spcBef>
                        <a:spcAft>
                          <a:spcPts val="0"/>
                        </a:spcAft>
                      </a:pPr>
                      <a:r>
                        <a:rPr lang="es-CR" sz="1100" b="1" kern="1200">
                          <a:effectLst/>
                          <a:latin typeface="HendersonSansW00-BasicSmBd"/>
                        </a:rPr>
                        <a:t> Total</a:t>
                      </a:r>
                      <a:endParaRPr lang="es-CR" sz="1100" b="1">
                        <a:effectLst/>
                        <a:latin typeface="HendersonSansW00-BasicSmBd"/>
                      </a:endParaRPr>
                    </a:p>
                  </a:txBody>
                  <a:tcPr marL="0" marR="0" marT="0" marB="0" anchor="ctr"/>
                </a:tc>
                <a:tc>
                  <a:txBody>
                    <a:bodyPr/>
                    <a:lstStyle/>
                    <a:p>
                      <a:pPr marL="0" lvl="0" algn="ctr" defTabSz="457200" rtl="0" eaLnBrk="1" latinLnBrk="0" hangingPunct="1">
                        <a:spcBef>
                          <a:spcPts val="0"/>
                        </a:spcBef>
                        <a:spcAft>
                          <a:spcPts val="0"/>
                        </a:spcAft>
                        <a:buNone/>
                      </a:pPr>
                      <a:r>
                        <a:rPr lang="es-ES" sz="1100" b="1" kern="1200">
                          <a:solidFill>
                            <a:schemeClr val="dk1"/>
                          </a:solidFill>
                          <a:effectLst/>
                          <a:latin typeface="HendersonSansW00-BasicSmBd"/>
                          <a:ea typeface="+mn-ea"/>
                          <a:cs typeface="+mn-cs"/>
                        </a:rPr>
                        <a:t>4 178 159 228,02</a:t>
                      </a:r>
                    </a:p>
                  </a:txBody>
                  <a:tcPr marL="0" marR="0" marT="0" marB="0" anchor="ctr"/>
                </a:tc>
                <a:tc>
                  <a:txBody>
                    <a:bodyPr/>
                    <a:lstStyle/>
                    <a:p>
                      <a:pPr marL="0" lvl="0" algn="ctr" defTabSz="457200" rtl="0" eaLnBrk="1" latinLnBrk="0" hangingPunct="1">
                        <a:spcBef>
                          <a:spcPts val="0"/>
                        </a:spcBef>
                        <a:spcAft>
                          <a:spcPts val="0"/>
                        </a:spcAft>
                        <a:buNone/>
                      </a:pPr>
                      <a:r>
                        <a:rPr lang="es-ES" sz="1100" b="1" kern="1200">
                          <a:solidFill>
                            <a:schemeClr val="dk1"/>
                          </a:solidFill>
                          <a:effectLst/>
                          <a:latin typeface="HendersonSansW00-BasicSmBd"/>
                          <a:ea typeface="+mn-ea"/>
                          <a:cs typeface="+mn-cs"/>
                        </a:rPr>
                        <a:t>1 838 109 795,68</a:t>
                      </a:r>
                    </a:p>
                  </a:txBody>
                  <a:tcPr marL="0" marR="0" marT="0" marB="0" anchor="ctr"/>
                </a:tc>
                <a:tc>
                  <a:txBody>
                    <a:bodyPr/>
                    <a:lstStyle/>
                    <a:p>
                      <a:pPr marL="0" algn="ctr" rtl="0" eaLnBrk="1" fontAlgn="ctr" latinLnBrk="0" hangingPunct="1">
                        <a:spcBef>
                          <a:spcPts val="0"/>
                        </a:spcBef>
                        <a:spcAft>
                          <a:spcPts val="0"/>
                        </a:spcAft>
                      </a:pPr>
                      <a:r>
                        <a:rPr lang="es-CR" sz="1100" b="1" kern="1200">
                          <a:effectLst/>
                          <a:latin typeface="HendersonSansW00-BasicSmBd"/>
                        </a:rPr>
                        <a:t>23</a:t>
                      </a:r>
                      <a:endParaRPr lang="es-CR" sz="1100" b="1">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b="1" kern="1200">
                          <a:effectLst/>
                          <a:latin typeface="HendersonSansW00-BasicSmBd"/>
                        </a:rPr>
                        <a:t>25</a:t>
                      </a:r>
                      <a:endParaRPr lang="es-CR" sz="1100" b="1">
                        <a:effectLst/>
                        <a:latin typeface="HendersonSansW00-BasicSmBd"/>
                      </a:endParaRPr>
                    </a:p>
                  </a:txBody>
                  <a:tcPr marL="0" marR="0" marT="0" marB="0" anchor="ctr"/>
                </a:tc>
                <a:tc>
                  <a:txBody>
                    <a:bodyPr/>
                    <a:lstStyle/>
                    <a:p>
                      <a:pPr marL="0" algn="ctr" rtl="0" eaLnBrk="1" fontAlgn="ctr" latinLnBrk="0" hangingPunct="1">
                        <a:spcBef>
                          <a:spcPts val="0"/>
                        </a:spcBef>
                        <a:spcAft>
                          <a:spcPts val="0"/>
                        </a:spcAft>
                      </a:pPr>
                      <a:r>
                        <a:rPr lang="es-CR" sz="1100" b="1" kern="1200">
                          <a:effectLst/>
                          <a:latin typeface="HendersonSansW00-BasicSmBd"/>
                        </a:rPr>
                        <a:t>10</a:t>
                      </a:r>
                    </a:p>
                  </a:txBody>
                  <a:tcPr marL="0" marR="0" marT="0" marB="0" anchor="ctr"/>
                </a:tc>
                <a:tc>
                  <a:txBody>
                    <a:bodyPr/>
                    <a:lstStyle/>
                    <a:p>
                      <a:pPr marL="0" algn="ctr" rtl="0" eaLnBrk="1" fontAlgn="ctr" latinLnBrk="0" hangingPunct="1">
                        <a:spcBef>
                          <a:spcPts val="0"/>
                        </a:spcBef>
                        <a:spcAft>
                          <a:spcPts val="0"/>
                        </a:spcAft>
                      </a:pPr>
                      <a:r>
                        <a:rPr lang="es-CR" sz="1100" b="1" kern="1200">
                          <a:effectLst/>
                          <a:latin typeface="HendersonSansW00-BasicSmBd"/>
                        </a:rPr>
                        <a:t>11</a:t>
                      </a:r>
                    </a:p>
                  </a:txBody>
                  <a:tcPr marL="0" marR="0" marT="0" marB="0" anchor="ctr"/>
                </a:tc>
                <a:tc>
                  <a:txBody>
                    <a:bodyPr/>
                    <a:lstStyle/>
                    <a:p>
                      <a:pPr marL="0" algn="ctr" rtl="0" eaLnBrk="1" fontAlgn="ctr" latinLnBrk="0" hangingPunct="1">
                        <a:spcBef>
                          <a:spcPts val="0"/>
                        </a:spcBef>
                        <a:spcAft>
                          <a:spcPts val="0"/>
                        </a:spcAft>
                      </a:pPr>
                      <a:r>
                        <a:rPr lang="es-CR" sz="1100" b="1" kern="1200">
                          <a:effectLst/>
                          <a:latin typeface="HendersonSansW00-BasicSmBd"/>
                        </a:rPr>
                        <a:t>2</a:t>
                      </a:r>
                    </a:p>
                  </a:txBody>
                  <a:tcPr marL="0" marR="0" marT="0" marB="0" anchor="ctr"/>
                </a:tc>
                <a:extLst>
                  <a:ext uri="{0D108BD9-81ED-4DB2-BD59-A6C34878D82A}">
                    <a16:rowId xmlns:a16="http://schemas.microsoft.com/office/drawing/2014/main" val="337987674"/>
                  </a:ext>
                </a:extLst>
              </a:tr>
            </a:tbl>
          </a:graphicData>
        </a:graphic>
      </p:graphicFrame>
      <p:sp>
        <p:nvSpPr>
          <p:cNvPr id="9" name="CuadroTexto 8">
            <a:extLst>
              <a:ext uri="{FF2B5EF4-FFF2-40B4-BE49-F238E27FC236}">
                <a16:creationId xmlns:a16="http://schemas.microsoft.com/office/drawing/2014/main" id="{FA8C305D-F007-EF1E-EAEC-EF6E16EAA00A}"/>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2" name="Imagen 1">
            <a:extLst>
              <a:ext uri="{FF2B5EF4-FFF2-40B4-BE49-F238E27FC236}">
                <a16:creationId xmlns:a16="http://schemas.microsoft.com/office/drawing/2014/main" id="{F887954B-5C7F-6697-F252-E6529F84F9D2}"/>
              </a:ext>
            </a:extLst>
          </p:cNvPr>
          <p:cNvPicPr>
            <a:picLocks noChangeAspect="1"/>
          </p:cNvPicPr>
          <p:nvPr/>
        </p:nvPicPr>
        <p:blipFill>
          <a:blip r:embed="rId4"/>
          <a:stretch>
            <a:fillRect/>
          </a:stretch>
        </p:blipFill>
        <p:spPr>
          <a:xfrm>
            <a:off x="6944548" y="1663079"/>
            <a:ext cx="1858904" cy="671990"/>
          </a:xfrm>
          <a:prstGeom prst="rect">
            <a:avLst/>
          </a:prstGeom>
        </p:spPr>
      </p:pic>
    </p:spTree>
    <p:extLst>
      <p:ext uri="{BB962C8B-B14F-4D97-AF65-F5344CB8AC3E}">
        <p14:creationId xmlns:p14="http://schemas.microsoft.com/office/powerpoint/2010/main" val="23416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1819342"/>
            <a:ext cx="7772400" cy="1470025"/>
          </a:xfrm>
        </p:spPr>
        <p:txBody>
          <a:bodyPr>
            <a:normAutofit/>
          </a:bodyPr>
          <a:lstStyle/>
          <a:p>
            <a:r>
              <a:rPr lang="es-CR" sz="2800">
                <a:latin typeface="HendersonSansW00-BasicBold" panose="02000505030000020004" pitchFamily="2" charset="0"/>
              </a:rPr>
              <a:t>Ministerio de Hacienda </a:t>
            </a:r>
            <a:br>
              <a:rPr lang="es-CR" sz="2800">
                <a:latin typeface="HendersonSansW00-BasicBold" panose="02000505030000020004" pitchFamily="2" charset="0"/>
              </a:rPr>
            </a:br>
            <a:r>
              <a:rPr lang="es-CR" sz="2800">
                <a:latin typeface="HendersonSansW00-BasicBold" panose="02000505030000020004" pitchFamily="2" charset="0"/>
              </a:rPr>
              <a:t>(MH)</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p:txBody>
          <a:bodyPr>
            <a:normAutofit/>
          </a:bodyPr>
          <a:lstStyle/>
          <a:p>
            <a:r>
              <a:rPr lang="es-CR" sz="2400">
                <a:latin typeface="HendersonSansW00-BasicSmBd" panose="02000505030000020004" pitchFamily="2" charset="0"/>
              </a:rPr>
              <a:t>Al 30 de Setiembre 2023</a:t>
            </a:r>
          </a:p>
        </p:txBody>
      </p:sp>
      <p:sp>
        <p:nvSpPr>
          <p:cNvPr id="7" name="CuadroTexto 6">
            <a:extLst>
              <a:ext uri="{FF2B5EF4-FFF2-40B4-BE49-F238E27FC236}">
                <a16:creationId xmlns:a16="http://schemas.microsoft.com/office/drawing/2014/main" id="{E8980369-B07E-28F6-CFBA-0F8FF841628F}"/>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9" name="Imagen 8">
            <a:extLst>
              <a:ext uri="{FF2B5EF4-FFF2-40B4-BE49-F238E27FC236}">
                <a16:creationId xmlns:a16="http://schemas.microsoft.com/office/drawing/2014/main" id="{0B032061-54BE-F837-247C-117CE22490D1}"/>
              </a:ext>
            </a:extLst>
          </p:cNvPr>
          <p:cNvPicPr>
            <a:picLocks noChangeAspect="1"/>
          </p:cNvPicPr>
          <p:nvPr/>
        </p:nvPicPr>
        <p:blipFill>
          <a:blip r:embed="rId3"/>
          <a:stretch>
            <a:fillRect/>
          </a:stretch>
        </p:blipFill>
        <p:spPr>
          <a:xfrm>
            <a:off x="3343275" y="752542"/>
            <a:ext cx="2457450" cy="1066800"/>
          </a:xfrm>
          <a:prstGeom prst="rect">
            <a:avLst/>
          </a:prstGeom>
        </p:spPr>
      </p:pic>
    </p:spTree>
    <p:extLst>
      <p:ext uri="{BB962C8B-B14F-4D97-AF65-F5344CB8AC3E}">
        <p14:creationId xmlns:p14="http://schemas.microsoft.com/office/powerpoint/2010/main" val="2304429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0" y="0"/>
            <a:ext cx="9156225" cy="6847325"/>
          </a:xfrm>
          <a:prstGeom prst="rect">
            <a:avLst/>
          </a:prstGeom>
        </p:spPr>
      </p:pic>
      <p:sp>
        <p:nvSpPr>
          <p:cNvPr id="3" name="CuadroTexto 3"/>
          <p:cNvSpPr txBox="1"/>
          <p:nvPr/>
        </p:nvSpPr>
        <p:spPr>
          <a:xfrm>
            <a:off x="459203" y="1002797"/>
            <a:ext cx="8191878" cy="615553"/>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Estado actual del Proyecto</a:t>
            </a:r>
          </a:p>
          <a:p>
            <a:pPr algn="ctr" fontAlgn="ctr"/>
            <a:r>
              <a:rPr lang="es-CR" sz="1400" b="1">
                <a:solidFill>
                  <a:schemeClr val="tx2"/>
                </a:solidFill>
                <a:latin typeface="HendersonSansW00-BasicLight" panose="02000505030000020004" pitchFamily="2" charset="0"/>
                <a:cs typeface="Arial"/>
              </a:rPr>
              <a:t>En millones de dólares</a:t>
            </a:r>
          </a:p>
        </p:txBody>
      </p:sp>
      <p:graphicFrame>
        <p:nvGraphicFramePr>
          <p:cNvPr id="2" name="3 Tabla">
            <a:extLst>
              <a:ext uri="{FF2B5EF4-FFF2-40B4-BE49-F238E27FC236}">
                <a16:creationId xmlns:a16="http://schemas.microsoft.com/office/drawing/2014/main" id="{691E7E71-54BF-0E9C-06DB-07535F24398A}"/>
              </a:ext>
            </a:extLst>
          </p:cNvPr>
          <p:cNvGraphicFramePr>
            <a:graphicFrameLocks noGrp="1"/>
          </p:cNvGraphicFramePr>
          <p:nvPr>
            <p:extLst>
              <p:ext uri="{D42A27DB-BD31-4B8C-83A1-F6EECF244321}">
                <p14:modId xmlns:p14="http://schemas.microsoft.com/office/powerpoint/2010/main" val="3580025309"/>
              </p:ext>
            </p:extLst>
          </p:nvPr>
        </p:nvGraphicFramePr>
        <p:xfrm>
          <a:off x="161736" y="2062225"/>
          <a:ext cx="8786812" cy="1952250"/>
        </p:xfrm>
        <a:graphic>
          <a:graphicData uri="http://schemas.openxmlformats.org/drawingml/2006/table">
            <a:tbl>
              <a:tblPr>
                <a:tableStyleId>{3B4B98B0-60AC-42C2-AFA5-B58CD77FA1E5}</a:tableStyleId>
              </a:tblPr>
              <a:tblGrid>
                <a:gridCol w="792955">
                  <a:extLst>
                    <a:ext uri="{9D8B030D-6E8A-4147-A177-3AD203B41FA5}">
                      <a16:colId xmlns:a16="http://schemas.microsoft.com/office/drawing/2014/main" val="20000"/>
                    </a:ext>
                  </a:extLst>
                </a:gridCol>
                <a:gridCol w="807243">
                  <a:extLst>
                    <a:ext uri="{9D8B030D-6E8A-4147-A177-3AD203B41FA5}">
                      <a16:colId xmlns:a16="http://schemas.microsoft.com/office/drawing/2014/main" val="20001"/>
                    </a:ext>
                  </a:extLst>
                </a:gridCol>
                <a:gridCol w="952281">
                  <a:extLst>
                    <a:ext uri="{9D8B030D-6E8A-4147-A177-3AD203B41FA5}">
                      <a16:colId xmlns:a16="http://schemas.microsoft.com/office/drawing/2014/main" val="20002"/>
                    </a:ext>
                  </a:extLst>
                </a:gridCol>
                <a:gridCol w="649698">
                  <a:extLst>
                    <a:ext uri="{9D8B030D-6E8A-4147-A177-3AD203B41FA5}">
                      <a16:colId xmlns:a16="http://schemas.microsoft.com/office/drawing/2014/main" val="20003"/>
                    </a:ext>
                  </a:extLst>
                </a:gridCol>
                <a:gridCol w="626871">
                  <a:extLst>
                    <a:ext uri="{9D8B030D-6E8A-4147-A177-3AD203B41FA5}">
                      <a16:colId xmlns:a16="http://schemas.microsoft.com/office/drawing/2014/main" val="20004"/>
                    </a:ext>
                  </a:extLst>
                </a:gridCol>
                <a:gridCol w="592932">
                  <a:extLst>
                    <a:ext uri="{9D8B030D-6E8A-4147-A177-3AD203B41FA5}">
                      <a16:colId xmlns:a16="http://schemas.microsoft.com/office/drawing/2014/main" val="20005"/>
                    </a:ext>
                  </a:extLst>
                </a:gridCol>
                <a:gridCol w="1010839">
                  <a:extLst>
                    <a:ext uri="{9D8B030D-6E8A-4147-A177-3AD203B41FA5}">
                      <a16:colId xmlns:a16="http://schemas.microsoft.com/office/drawing/2014/main" val="20006"/>
                    </a:ext>
                  </a:extLst>
                </a:gridCol>
                <a:gridCol w="910829">
                  <a:extLst>
                    <a:ext uri="{9D8B030D-6E8A-4147-A177-3AD203B41FA5}">
                      <a16:colId xmlns:a16="http://schemas.microsoft.com/office/drawing/2014/main" val="20007"/>
                    </a:ext>
                  </a:extLst>
                </a:gridCol>
                <a:gridCol w="1060115">
                  <a:extLst>
                    <a:ext uri="{9D8B030D-6E8A-4147-A177-3AD203B41FA5}">
                      <a16:colId xmlns:a16="http://schemas.microsoft.com/office/drawing/2014/main" val="20008"/>
                    </a:ext>
                  </a:extLst>
                </a:gridCol>
                <a:gridCol w="706832">
                  <a:extLst>
                    <a:ext uri="{9D8B030D-6E8A-4147-A177-3AD203B41FA5}">
                      <a16:colId xmlns:a16="http://schemas.microsoft.com/office/drawing/2014/main" val="20009"/>
                    </a:ext>
                  </a:extLst>
                </a:gridCol>
                <a:gridCol w="676217">
                  <a:extLst>
                    <a:ext uri="{9D8B030D-6E8A-4147-A177-3AD203B41FA5}">
                      <a16:colId xmlns:a16="http://schemas.microsoft.com/office/drawing/2014/main" val="20010"/>
                    </a:ext>
                  </a:extLst>
                </a:gridCol>
              </a:tblGrid>
              <a:tr h="36270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Set. 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Set.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Contrapartida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r>
                        <a:rPr lang="es-CR" sz="900" b="1" u="none" strike="noStrike" kern="1200" cap="none" normalizeH="0" baseline="0">
                          <a:ln>
                            <a:noFill/>
                          </a:ln>
                          <a:solidFill>
                            <a:schemeClr val="tx1"/>
                          </a:solidFill>
                          <a:effectLst/>
                          <a:latin typeface="HendersonSansW00-BasicLight" panose="02000505030000020004" pitchFamily="2" charset="0"/>
                        </a:rPr>
                        <a:t>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Set. 2023</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79725">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302127">
                <a:tc>
                  <a:txBody>
                    <a:bodyPr/>
                    <a:lstStyle/>
                    <a:p>
                      <a:pPr algn="l" fontAlgn="b"/>
                      <a:endParaRPr lang="es-CR" sz="900" b="1" i="0" u="none" strike="noStrike">
                        <a:solidFill>
                          <a:srgbClr val="000000"/>
                        </a:solidFill>
                        <a:effectLst/>
                        <a:latin typeface="HendersonSansW00-BasicLight" panose="02000505030000020004" pitchFamily="2" charset="0"/>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707694">
                <a:tc>
                  <a:txBody>
                    <a:bodyPr/>
                    <a:lstStyle/>
                    <a:p>
                      <a:pPr algn="just" rtl="0" fontAlgn="ctr"/>
                      <a:r>
                        <a:rPr lang="es-CR" sz="900" u="none" strike="noStrike">
                          <a:effectLst/>
                          <a:latin typeface="HendersonSansW00-BasicLight" panose="02000505030000020004" pitchFamily="2" charset="0"/>
                        </a:rPr>
                        <a:t>Hacienda Digital para el </a:t>
                      </a:r>
                      <a:r>
                        <a:rPr lang="es-CR" sz="900" u="none" strike="noStrike" err="1">
                          <a:effectLst/>
                          <a:latin typeface="HendersonSansW00-BasicLight" panose="02000505030000020004" pitchFamily="2" charset="0"/>
                        </a:rPr>
                        <a:t>Bicentena</a:t>
                      </a:r>
                      <a:r>
                        <a:rPr lang="es-CR" sz="900" u="none" strike="noStrike">
                          <a:effectLst/>
                          <a:latin typeface="HendersonSansW00-BasicLight" panose="02000505030000020004" pitchFamily="2" charset="0"/>
                        </a:rPr>
                        <a:t>-rio</a:t>
                      </a:r>
                      <a:endParaRPr lang="es-CR" sz="900" b="0" i="0" u="none" strike="noStrike">
                        <a:solidFill>
                          <a:srgbClr val="000000"/>
                        </a:solidFill>
                        <a:effectLst/>
                        <a:latin typeface="HendersonSansW00-BasicLight" panose="02000505030000020004" pitchFamily="2" charset="0"/>
                      </a:endParaRPr>
                    </a:p>
                  </a:txBody>
                  <a:tcPr marL="6330" marR="6330" marT="633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u="none" strike="noStrike">
                          <a:effectLst/>
                          <a:latin typeface="HendersonSansW00-BasicLight" panose="02000505030000020004" pitchFamily="2" charset="0"/>
                        </a:rPr>
                        <a:t>156,6</a:t>
                      </a:r>
                      <a:endParaRPr lang="es-CR" sz="9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u="none" strike="noStrike">
                          <a:effectLst/>
                          <a:latin typeface="HendersonSansW00-BasicLight" panose="02000505030000020004" pitchFamily="2" charset="0"/>
                        </a:rPr>
                        <a:t>5,18%</a:t>
                      </a:r>
                      <a:endParaRPr lang="es-CR" sz="9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u="none" strike="noStrike">
                          <a:effectLst/>
                          <a:latin typeface="HendersonSansW00-BasicLight" panose="02000505030000020004" pitchFamily="2" charset="0"/>
                        </a:rPr>
                        <a:t>6,91%</a:t>
                      </a:r>
                      <a:endParaRPr lang="es-CR" sz="9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b="0" i="0" u="none" strike="noStrike">
                          <a:solidFill>
                            <a:srgbClr val="000000"/>
                          </a:solidFill>
                          <a:effectLst/>
                          <a:latin typeface="HendersonSansW00-BasicLight" panose="02000505030000020004" pitchFamily="2" charset="0"/>
                        </a:rPr>
                        <a:t>N/A</a:t>
                      </a: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b="0" i="0" u="none" strike="noStrike">
                          <a:solidFill>
                            <a:srgbClr val="000000"/>
                          </a:solidFill>
                          <a:effectLst/>
                          <a:latin typeface="HendersonSansW00-BasicLight" panose="02000505030000020004" pitchFamily="2" charset="0"/>
                        </a:rPr>
                        <a:t>N/A</a:t>
                      </a: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r" rtl="0" fontAlgn="ctr"/>
                      <a:r>
                        <a:rPr lang="es-CR" sz="900" b="0" i="0" u="none" strike="noStrike">
                          <a:solidFill>
                            <a:srgbClr val="000000"/>
                          </a:solidFill>
                          <a:effectLst/>
                          <a:latin typeface="HendersonSansW00-BasicLight" panose="02000505030000020004" pitchFamily="2" charset="0"/>
                        </a:rPr>
                        <a:t>06/04/2020</a:t>
                      </a: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u="none" strike="noStrike">
                          <a:effectLst/>
                          <a:latin typeface="HendersonSansW00-BasicLight" panose="02000505030000020004" pitchFamily="2" charset="0"/>
                        </a:rPr>
                        <a:t>31/07/2026</a:t>
                      </a:r>
                      <a:endParaRPr lang="es-CR" sz="9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u="none" strike="noStrike">
                          <a:effectLst/>
                          <a:latin typeface="HendersonSansW00-BasicLight" panose="02000505030000020004" pitchFamily="2" charset="0"/>
                        </a:rPr>
                        <a:t>N/A</a:t>
                      </a:r>
                      <a:endParaRPr lang="es-CR" sz="9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900" u="none" strike="noStrike">
                          <a:effectLst/>
                          <a:latin typeface="HendersonSansW00-BasicLight" panose="02000505030000020004" pitchFamily="2" charset="0"/>
                        </a:rPr>
                        <a:t>0</a:t>
                      </a:r>
                      <a:endParaRPr lang="es-CR" sz="9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fontAlgn="ctr"/>
                      <a:endParaRPr lang="es-CR" sz="900" b="0"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9361868"/>
                  </a:ext>
                </a:extLst>
              </a:tr>
            </a:tbl>
          </a:graphicData>
        </a:graphic>
      </p:graphicFrame>
      <p:sp>
        <p:nvSpPr>
          <p:cNvPr id="4" name="9 CuadroTexto">
            <a:extLst>
              <a:ext uri="{FF2B5EF4-FFF2-40B4-BE49-F238E27FC236}">
                <a16:creationId xmlns:a16="http://schemas.microsoft.com/office/drawing/2014/main" id="{EB44BE80-129A-3FD3-6B6A-6D27ADA1093E}"/>
              </a:ext>
            </a:extLst>
          </p:cNvPr>
          <p:cNvSpPr txBox="1"/>
          <p:nvPr/>
        </p:nvSpPr>
        <p:spPr>
          <a:xfrm>
            <a:off x="114299" y="5384383"/>
            <a:ext cx="8415008" cy="200055"/>
          </a:xfrm>
          <a:prstGeom prst="rect">
            <a:avLst/>
          </a:prstGeom>
          <a:noFill/>
        </p:spPr>
        <p:txBody>
          <a:bodyPr wrap="square" lIns="91440" tIns="45720" rIns="91440" bIns="45720" rtlCol="0" anchor="t">
            <a:spAutoFit/>
          </a:bodyPr>
          <a:lstStyle/>
          <a:p>
            <a:r>
              <a:rPr lang="es-CR" sz="700">
                <a:latin typeface="HendersonSansW00-BasicLight" panose="02000505030000020004" pitchFamily="2" charset="0"/>
                <a:cs typeface="Arial"/>
              </a:rPr>
              <a:t>1/ En millones de dólares </a:t>
            </a:r>
            <a:r>
              <a:rPr lang="es-CR" sz="700">
                <a:latin typeface="HendersonSansW00-BasicLight" panose="02000505030000020004" pitchFamily="2" charset="0"/>
                <a:cs typeface="Calibri"/>
              </a:rPr>
              <a:t>(USD$).</a:t>
            </a:r>
            <a:endParaRPr lang="es-CR" sz="700">
              <a:latin typeface="HendersonSansW00-BasicLight" panose="02000505030000020004" pitchFamily="2" charset="0"/>
              <a:cs typeface="Arial"/>
            </a:endParaRPr>
          </a:p>
        </p:txBody>
      </p:sp>
      <p:sp>
        <p:nvSpPr>
          <p:cNvPr id="13" name="10 Elipse">
            <a:extLst>
              <a:ext uri="{FF2B5EF4-FFF2-40B4-BE49-F238E27FC236}">
                <a16:creationId xmlns:a16="http://schemas.microsoft.com/office/drawing/2014/main" id="{580BFF83-A44D-2636-954B-F0D5CA632723}"/>
              </a:ext>
            </a:extLst>
          </p:cNvPr>
          <p:cNvSpPr/>
          <p:nvPr/>
        </p:nvSpPr>
        <p:spPr>
          <a:xfrm>
            <a:off x="8450726" y="3475839"/>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uadroTexto 6">
            <a:extLst>
              <a:ext uri="{FF2B5EF4-FFF2-40B4-BE49-F238E27FC236}">
                <a16:creationId xmlns:a16="http://schemas.microsoft.com/office/drawing/2014/main" id="{48FD2883-269B-E327-E305-CE6C1C1C8DD1}"/>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30649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2225" y="0"/>
            <a:ext cx="9156225" cy="6858000"/>
          </a:xfrm>
          <a:prstGeom prst="rect">
            <a:avLst/>
          </a:prstGeom>
        </p:spPr>
      </p:pic>
      <p:sp>
        <p:nvSpPr>
          <p:cNvPr id="3" name="CuadroTexto 3"/>
          <p:cNvSpPr txBox="1"/>
          <p:nvPr/>
        </p:nvSpPr>
        <p:spPr>
          <a:xfrm>
            <a:off x="528030" y="289957"/>
            <a:ext cx="8406501" cy="338554"/>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t>Proyecto Hacienda Digital para el Bicentenario</a:t>
            </a:r>
          </a:p>
        </p:txBody>
      </p:sp>
      <p:sp>
        <p:nvSpPr>
          <p:cNvPr id="4" name="CuadroTexto 3">
            <a:extLst>
              <a:ext uri="{FF2B5EF4-FFF2-40B4-BE49-F238E27FC236}">
                <a16:creationId xmlns:a16="http://schemas.microsoft.com/office/drawing/2014/main" id="{C7DFFA25-E6CE-07DF-F8BA-77B6BE4ACAAF}"/>
              </a:ext>
            </a:extLst>
          </p:cNvPr>
          <p:cNvSpPr txBox="1"/>
          <p:nvPr/>
        </p:nvSpPr>
        <p:spPr>
          <a:xfrm>
            <a:off x="164306" y="1869585"/>
            <a:ext cx="8893969" cy="4131900"/>
          </a:xfrm>
          <a:prstGeom prst="rect">
            <a:avLst/>
          </a:prstGeom>
          <a:noFill/>
        </p:spPr>
        <p:txBody>
          <a:bodyPr wrap="square" rtlCol="0">
            <a:spAutoFit/>
          </a:bodyPr>
          <a:lstStyle/>
          <a:p>
            <a:r>
              <a:rPr lang="es-ES" sz="1050" b="1">
                <a:solidFill>
                  <a:schemeClr val="tx1">
                    <a:lumMod val="65000"/>
                    <a:lumOff val="35000"/>
                  </a:schemeClr>
                </a:solidFill>
                <a:latin typeface="HendersonSansW00-BasicLight" panose="02000505030000020004" pitchFamily="2" charset="0"/>
                <a:cs typeface="Arial"/>
              </a:rPr>
              <a:t>Avances:</a:t>
            </a:r>
          </a:p>
          <a:p>
            <a:endParaRPr lang="es-ES" sz="1050" b="1">
              <a:solidFill>
                <a:schemeClr val="tx1">
                  <a:lumMod val="65000"/>
                  <a:lumOff val="35000"/>
                </a:schemeClr>
              </a:solidFill>
              <a:latin typeface="HendersonSansW00-BasicLight" panose="02000505030000020004" pitchFamily="2" charset="0"/>
              <a:cs typeface="Arial"/>
            </a:endParaRP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El 20/09/2023 se firmó el contrato (COTS) para la </a:t>
            </a:r>
            <a:r>
              <a:rPr lang="es-ES" sz="1050" i="1">
                <a:solidFill>
                  <a:schemeClr val="tx1">
                    <a:lumMod val="65000"/>
                    <a:lumOff val="35000"/>
                  </a:schemeClr>
                </a:solidFill>
                <a:latin typeface="HendersonSansW00-BasicLight" panose="02000505030000020004" pitchFamily="2" charset="0"/>
                <a:cs typeface="Arial"/>
              </a:rPr>
              <a:t>Adquisición Sistema Tributario</a:t>
            </a:r>
            <a:r>
              <a:rPr lang="es-ES" sz="1050">
                <a:solidFill>
                  <a:schemeClr val="tx1">
                    <a:lumMod val="65000"/>
                    <a:lumOff val="35000"/>
                  </a:schemeClr>
                </a:solidFill>
                <a:latin typeface="HendersonSansW00-BasicLight" panose="02000505030000020004" pitchFamily="2" charset="0"/>
                <a:cs typeface="Arial"/>
              </a:rPr>
              <a:t>.</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Avances en la firma del contrato (COTS) para la </a:t>
            </a:r>
            <a:r>
              <a:rPr lang="es-ES" sz="1050" i="1">
                <a:solidFill>
                  <a:schemeClr val="tx1">
                    <a:lumMod val="65000"/>
                    <a:lumOff val="35000"/>
                  </a:schemeClr>
                </a:solidFill>
                <a:latin typeface="HendersonSansW00-BasicLight" panose="02000505030000020004" pitchFamily="2" charset="0"/>
                <a:cs typeface="Arial"/>
              </a:rPr>
              <a:t>Adquisición de Sistema Aduanero </a:t>
            </a:r>
            <a:r>
              <a:rPr lang="es-ES" sz="1050">
                <a:solidFill>
                  <a:schemeClr val="tx1">
                    <a:lumMod val="65000"/>
                    <a:lumOff val="35000"/>
                  </a:schemeClr>
                </a:solidFill>
                <a:latin typeface="HendersonSansW00-BasicLight" panose="02000505030000020004" pitchFamily="2" charset="0"/>
                <a:cs typeface="Arial"/>
              </a:rPr>
              <a:t>(se conoce que el contrato fue firmado el 04/10/2023).</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Avances en la firma del contrato (COTS) para la </a:t>
            </a:r>
            <a:r>
              <a:rPr lang="es-CR" sz="1050" i="1">
                <a:solidFill>
                  <a:schemeClr val="tx1">
                    <a:lumMod val="65000"/>
                    <a:lumOff val="35000"/>
                  </a:schemeClr>
                </a:solidFill>
                <a:latin typeface="HendersonSansW00-BasicLight" panose="02000505030000020004" pitchFamily="2" charset="0"/>
                <a:cs typeface="Arial"/>
              </a:rPr>
              <a:t>Adquisición de Sistema financiero y de Talento Humano </a:t>
            </a:r>
            <a:r>
              <a:rPr lang="es-ES" sz="1050">
                <a:solidFill>
                  <a:schemeClr val="tx1">
                    <a:lumMod val="65000"/>
                    <a:lumOff val="35000"/>
                  </a:schemeClr>
                </a:solidFill>
                <a:latin typeface="HendersonSansW00-BasicLight" panose="02000505030000020004" pitchFamily="2" charset="0"/>
                <a:cs typeface="Arial"/>
              </a:rPr>
              <a:t>(la UCP espera firmar el contrato en noviembre 2023).</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Avances en la ejecución de otras contrataciones: Sistema de Auditoría Interna (87,25%), </a:t>
            </a:r>
            <a:r>
              <a:rPr lang="es-CR" sz="1050">
                <a:solidFill>
                  <a:schemeClr val="tx1">
                    <a:lumMod val="65000"/>
                    <a:lumOff val="35000"/>
                  </a:schemeClr>
                </a:solidFill>
                <a:latin typeface="HendersonSansW00-BasicLight" panose="02000505030000020004" pitchFamily="2" charset="0"/>
                <a:cs typeface="Arial"/>
              </a:rPr>
              <a:t>Servicio de Digitalización y Gestor Documental en el Ministerio de Hacienda, según demanda ( 49,00%) y Contratación de una plataforma de Tesoro Digital en modalidad CLOUD (52,79%).</a:t>
            </a:r>
            <a:endParaRPr lang="es-ES" sz="1050">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endParaRPr lang="es-ES" sz="1050">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endParaRPr lang="es-ES" sz="1050">
              <a:solidFill>
                <a:schemeClr val="tx1">
                  <a:lumMod val="65000"/>
                  <a:lumOff val="35000"/>
                </a:schemeClr>
              </a:solidFill>
              <a:latin typeface="HendersonSansW00-BasicLight" panose="02000505030000020004" pitchFamily="2" charset="0"/>
              <a:cs typeface="Arial"/>
            </a:endParaRPr>
          </a:p>
          <a:p>
            <a:r>
              <a:rPr lang="es-ES" sz="1050" b="1">
                <a:solidFill>
                  <a:schemeClr val="tx1">
                    <a:lumMod val="65000"/>
                    <a:lumOff val="35000"/>
                  </a:schemeClr>
                </a:solidFill>
                <a:latin typeface="HendersonSansW00-BasicLight" panose="02000505030000020004" pitchFamily="2" charset="0"/>
                <a:cs typeface="Arial"/>
              </a:rPr>
              <a:t>Problemas:</a:t>
            </a:r>
          </a:p>
          <a:p>
            <a:endParaRPr lang="es-ES" sz="1050" b="1">
              <a:solidFill>
                <a:schemeClr val="tx1">
                  <a:lumMod val="65000"/>
                  <a:lumOff val="35000"/>
                </a:schemeClr>
              </a:solidFill>
              <a:latin typeface="HendersonSansW00-BasicLight" panose="02000505030000020004" pitchFamily="2" charset="0"/>
              <a:cs typeface="Arial"/>
            </a:endParaRP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Atrasos por parte del Banco Mundial en la No Objeción de contrataciones (incumplimientos en el plazo de 10 días).</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Plan de Adquisiciones poco estable: Ajustes constantes en contrataciones.</a:t>
            </a:r>
          </a:p>
          <a:p>
            <a:endParaRPr lang="es-CR" sz="1050">
              <a:solidFill>
                <a:schemeClr val="tx1">
                  <a:lumMod val="65000"/>
                  <a:lumOff val="35000"/>
                </a:schemeClr>
              </a:solidFill>
              <a:latin typeface="HendersonSansW00-BasicLight" panose="02000505030000020004" pitchFamily="2" charset="0"/>
              <a:cs typeface="Arial"/>
            </a:endParaRPr>
          </a:p>
          <a:p>
            <a:r>
              <a:rPr lang="es-CR" sz="1050" b="1">
                <a:solidFill>
                  <a:schemeClr val="tx1">
                    <a:lumMod val="65000"/>
                    <a:lumOff val="35000"/>
                  </a:schemeClr>
                </a:solidFill>
                <a:latin typeface="HendersonSansW00-BasicLight" panose="02000505030000020004" pitchFamily="2" charset="0"/>
                <a:cs typeface="Arial"/>
              </a:rPr>
              <a:t>Acciones Tomadas: </a:t>
            </a:r>
          </a:p>
          <a:p>
            <a:endParaRPr lang="es-CR" sz="1050" b="1">
              <a:latin typeface="HendersonSansW00-BasicLight" panose="02000505030000020004" pitchFamily="2" charset="0"/>
              <a:cs typeface="Arial"/>
            </a:endParaRP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Solicitud y seguimiento cercano al Banco Mundial por parte de la UCP para el cumplimiento de los plazos para No Objeción.</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Reuniones constantes entre la UCP y el BM (especialista en adquisiciones) para solicitar subsane de problemáticas que afectan las adquisiciones.</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Valoración con el BM y la Unión Europea de asistencias técnicas para apoyar la ejecución del PHD.</a:t>
            </a:r>
          </a:p>
        </p:txBody>
      </p:sp>
      <p:graphicFrame>
        <p:nvGraphicFramePr>
          <p:cNvPr id="5" name="Tabla 6">
            <a:extLst>
              <a:ext uri="{FF2B5EF4-FFF2-40B4-BE49-F238E27FC236}">
                <a16:creationId xmlns:a16="http://schemas.microsoft.com/office/drawing/2014/main" id="{6C500F90-6ECB-717F-4AE2-007D7B96D11D}"/>
              </a:ext>
            </a:extLst>
          </p:cNvPr>
          <p:cNvGraphicFramePr>
            <a:graphicFrameLocks noGrp="1"/>
          </p:cNvGraphicFramePr>
          <p:nvPr>
            <p:extLst>
              <p:ext uri="{D42A27DB-BD31-4B8C-83A1-F6EECF244321}">
                <p14:modId xmlns:p14="http://schemas.microsoft.com/office/powerpoint/2010/main" val="1820006194"/>
              </p:ext>
            </p:extLst>
          </p:nvPr>
        </p:nvGraphicFramePr>
        <p:xfrm>
          <a:off x="1563291" y="856515"/>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6,91%</a:t>
                      </a:r>
                    </a:p>
                  </a:txBody>
                  <a:tcPr anchor="ctr"/>
                </a:tc>
                <a:tc>
                  <a:txBody>
                    <a:bodyPr/>
                    <a:lstStyle/>
                    <a:p>
                      <a:pPr algn="ctr"/>
                      <a:r>
                        <a:rPr lang="es-CR" sz="1100" b="0">
                          <a:latin typeface="HendersonSansW00-BasicLight" panose="02000505030000020004" pitchFamily="2" charset="0"/>
                        </a:rPr>
                        <a:t>5,18%</a:t>
                      </a:r>
                    </a:p>
                  </a:txBody>
                  <a:tcPr anchor="ctr"/>
                </a:tc>
                <a:tc>
                  <a:txBody>
                    <a:bodyPr/>
                    <a:lstStyle/>
                    <a:p>
                      <a:pPr algn="ctr"/>
                      <a:r>
                        <a:rPr lang="es-CR" sz="1100" b="0">
                          <a:latin typeface="HendersonSansW00-BasicLight" panose="02000505030000020004" pitchFamily="2" charset="0"/>
                        </a:rPr>
                        <a:t>US$ 1.519.299,24</a:t>
                      </a:r>
                    </a:p>
                  </a:txBody>
                  <a:tcPr anchor="ctr"/>
                </a:tc>
                <a:extLst>
                  <a:ext uri="{0D108BD9-81ED-4DB2-BD59-A6C34878D82A}">
                    <a16:rowId xmlns:a16="http://schemas.microsoft.com/office/drawing/2014/main" val="672554053"/>
                  </a:ext>
                </a:extLst>
              </a:tr>
            </a:tbl>
          </a:graphicData>
        </a:graphic>
      </p:graphicFrame>
      <p:sp>
        <p:nvSpPr>
          <p:cNvPr id="11" name="CuadroTexto 10">
            <a:extLst>
              <a:ext uri="{FF2B5EF4-FFF2-40B4-BE49-F238E27FC236}">
                <a16:creationId xmlns:a16="http://schemas.microsoft.com/office/drawing/2014/main" id="{9E4E2EBD-EB86-168B-9808-50413A6E32E6}"/>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2110791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4" y="1145673"/>
            <a:ext cx="8234741" cy="70788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Principales problemáticas identificadas en la Cartera de Proyectos del Ministerio de Hacienda</a:t>
            </a:r>
            <a:endParaRPr lang="es-ES" sz="2000" b="1">
              <a:solidFill>
                <a:schemeClr val="tx2"/>
              </a:solidFill>
              <a:latin typeface="HendersonSansW00-BasicLight" panose="02000505030000020004" pitchFamily="2" charset="0"/>
              <a:cs typeface="Arial"/>
            </a:endParaRP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3015089109"/>
              </p:ext>
            </p:extLst>
          </p:nvPr>
        </p:nvGraphicFramePr>
        <p:xfrm>
          <a:off x="875071" y="2045109"/>
          <a:ext cx="7818874" cy="396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9DFCE0C0-0CD7-19E2-18B4-309C0DB0099E}"/>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
        <p:nvSpPr>
          <p:cNvPr id="9" name="CuadroTexto 8">
            <a:extLst>
              <a:ext uri="{FF2B5EF4-FFF2-40B4-BE49-F238E27FC236}">
                <a16:creationId xmlns:a16="http://schemas.microsoft.com/office/drawing/2014/main" id="{E5C4FAB7-8418-E45D-01DD-E27E03EEE4C6}"/>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1349985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4629" y="864333"/>
            <a:ext cx="8234741" cy="400110"/>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Recomendaciones</a:t>
            </a:r>
            <a:endParaRPr lang="es-ES" sz="2000" b="1">
              <a:solidFill>
                <a:schemeClr val="tx2"/>
              </a:solidFill>
              <a:latin typeface="HendersonSansW00-BasicLight" panose="02000505030000020004" pitchFamily="2" charset="0"/>
              <a:cs typeface="Arial"/>
            </a:endParaRP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68957296"/>
              </p:ext>
            </p:extLst>
          </p:nvPr>
        </p:nvGraphicFramePr>
        <p:xfrm>
          <a:off x="342901" y="1607338"/>
          <a:ext cx="8536781" cy="3986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57FDA889-354F-50D0-3EA1-C303EF0F17E1}"/>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4064217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872614" y="2537099"/>
            <a:ext cx="7772400" cy="1470025"/>
          </a:xfrm>
        </p:spPr>
        <p:txBody>
          <a:bodyPr>
            <a:normAutofit/>
          </a:bodyPr>
          <a:lstStyle/>
          <a:p>
            <a:r>
              <a:rPr lang="es-CR" sz="2800">
                <a:latin typeface="HendersonSansW00-BasicBold" panose="02000505030000020004" pitchFamily="2" charset="0"/>
              </a:rPr>
              <a:t>Ministerio de Justicia y Paz </a:t>
            </a:r>
            <a:br>
              <a:rPr lang="es-CR" sz="2800">
                <a:latin typeface="HendersonSansW00-BasicBold" panose="02000505030000020004" pitchFamily="2" charset="0"/>
              </a:rPr>
            </a:br>
            <a:r>
              <a:rPr lang="es-CR" sz="2800">
                <a:latin typeface="HendersonSansW00-BasicBold" panose="02000505030000020004" pitchFamily="2" charset="0"/>
              </a:rPr>
              <a:t>(MJP)</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558414" y="4603957"/>
            <a:ext cx="6400800" cy="1752600"/>
          </a:xfrm>
        </p:spPr>
        <p:txBody>
          <a:bodyPr>
            <a:normAutofit/>
          </a:bodyPr>
          <a:lstStyle/>
          <a:p>
            <a:r>
              <a:rPr lang="es-CR" sz="2400">
                <a:latin typeface="HendersonSansW00-BasicSmBd" panose="02000505030000020004" pitchFamily="2" charset="0"/>
              </a:rPr>
              <a:t>Al 30 de Setiembre 2023</a:t>
            </a:r>
          </a:p>
        </p:txBody>
      </p:sp>
      <p:sp>
        <p:nvSpPr>
          <p:cNvPr id="7" name="CuadroTexto 6">
            <a:extLst>
              <a:ext uri="{FF2B5EF4-FFF2-40B4-BE49-F238E27FC236}">
                <a16:creationId xmlns:a16="http://schemas.microsoft.com/office/drawing/2014/main" id="{D10845DC-0B77-D54E-63E6-39023FDBA9AE}"/>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9" name="Imagen 8">
            <a:extLst>
              <a:ext uri="{FF2B5EF4-FFF2-40B4-BE49-F238E27FC236}">
                <a16:creationId xmlns:a16="http://schemas.microsoft.com/office/drawing/2014/main" id="{5918BD40-02F1-8573-58FD-EAE582CCA171}"/>
              </a:ext>
            </a:extLst>
          </p:cNvPr>
          <p:cNvPicPr>
            <a:picLocks noChangeAspect="1"/>
          </p:cNvPicPr>
          <p:nvPr/>
        </p:nvPicPr>
        <p:blipFill>
          <a:blip r:embed="rId3"/>
          <a:stretch>
            <a:fillRect/>
          </a:stretch>
        </p:blipFill>
        <p:spPr>
          <a:xfrm>
            <a:off x="3684206" y="380302"/>
            <a:ext cx="2149216" cy="2156797"/>
          </a:xfrm>
          <a:prstGeom prst="rect">
            <a:avLst/>
          </a:prstGeom>
        </p:spPr>
      </p:pic>
    </p:spTree>
    <p:extLst>
      <p:ext uri="{BB962C8B-B14F-4D97-AF65-F5344CB8AC3E}">
        <p14:creationId xmlns:p14="http://schemas.microsoft.com/office/powerpoint/2010/main" val="3375881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3" y="936074"/>
            <a:ext cx="8249028" cy="123110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Estado actual de los Programas/Proyectos ejecutados por el MJP</a:t>
            </a:r>
          </a:p>
          <a:p>
            <a:pPr algn="ctr" fontAlgn="ctr"/>
            <a:r>
              <a:rPr lang="es-CR" sz="1400" b="1">
                <a:solidFill>
                  <a:schemeClr val="tx2"/>
                </a:solidFill>
                <a:latin typeface="HendersonSansW00-BasicLight" panose="02000505030000020004" pitchFamily="2" charset="0"/>
                <a:cs typeface="Arial"/>
              </a:rPr>
              <a:t>En millones de dólares</a:t>
            </a:r>
          </a:p>
          <a:p>
            <a:pPr algn="ctr" fontAlgn="ctr"/>
            <a:r>
              <a:rPr lang="es-ES" sz="2000" b="1">
                <a:solidFill>
                  <a:schemeClr val="tx2"/>
                </a:solidFill>
                <a:latin typeface="HendersonSansW00-BasicSmBd" panose="02000505030000020004" pitchFamily="2" charset="0"/>
                <a:cs typeface="Arial"/>
              </a:rPr>
              <a:t>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2" name="3 Tabla">
            <a:extLst>
              <a:ext uri="{FF2B5EF4-FFF2-40B4-BE49-F238E27FC236}">
                <a16:creationId xmlns:a16="http://schemas.microsoft.com/office/drawing/2014/main" id="{A67212F2-B70F-76CF-DE90-6B1B2DA54985}"/>
              </a:ext>
            </a:extLst>
          </p:cNvPr>
          <p:cNvGraphicFramePr>
            <a:graphicFrameLocks noGrp="1"/>
          </p:cNvGraphicFramePr>
          <p:nvPr>
            <p:extLst>
              <p:ext uri="{D42A27DB-BD31-4B8C-83A1-F6EECF244321}">
                <p14:modId xmlns:p14="http://schemas.microsoft.com/office/powerpoint/2010/main" val="4062666837"/>
              </p:ext>
            </p:extLst>
          </p:nvPr>
        </p:nvGraphicFramePr>
        <p:xfrm>
          <a:off x="216310" y="2678907"/>
          <a:ext cx="8829368" cy="1321611"/>
        </p:xfrm>
        <a:graphic>
          <a:graphicData uri="http://schemas.openxmlformats.org/drawingml/2006/table">
            <a:tbl>
              <a:tblPr>
                <a:tableStyleId>{3B4B98B0-60AC-42C2-AFA5-B58CD77FA1E5}</a:tableStyleId>
              </a:tblPr>
              <a:tblGrid>
                <a:gridCol w="1127937">
                  <a:extLst>
                    <a:ext uri="{9D8B030D-6E8A-4147-A177-3AD203B41FA5}">
                      <a16:colId xmlns:a16="http://schemas.microsoft.com/office/drawing/2014/main" val="20000"/>
                    </a:ext>
                  </a:extLst>
                </a:gridCol>
                <a:gridCol w="870856">
                  <a:extLst>
                    <a:ext uri="{9D8B030D-6E8A-4147-A177-3AD203B41FA5}">
                      <a16:colId xmlns:a16="http://schemas.microsoft.com/office/drawing/2014/main" val="20001"/>
                    </a:ext>
                  </a:extLst>
                </a:gridCol>
                <a:gridCol w="724895">
                  <a:extLst>
                    <a:ext uri="{9D8B030D-6E8A-4147-A177-3AD203B41FA5}">
                      <a16:colId xmlns:a16="http://schemas.microsoft.com/office/drawing/2014/main" val="20002"/>
                    </a:ext>
                  </a:extLst>
                </a:gridCol>
                <a:gridCol w="636291">
                  <a:extLst>
                    <a:ext uri="{9D8B030D-6E8A-4147-A177-3AD203B41FA5}">
                      <a16:colId xmlns:a16="http://schemas.microsoft.com/office/drawing/2014/main" val="20003"/>
                    </a:ext>
                  </a:extLst>
                </a:gridCol>
                <a:gridCol w="669323">
                  <a:extLst>
                    <a:ext uri="{9D8B030D-6E8A-4147-A177-3AD203B41FA5}">
                      <a16:colId xmlns:a16="http://schemas.microsoft.com/office/drawing/2014/main" val="20004"/>
                    </a:ext>
                  </a:extLst>
                </a:gridCol>
                <a:gridCol w="625075">
                  <a:extLst>
                    <a:ext uri="{9D8B030D-6E8A-4147-A177-3AD203B41FA5}">
                      <a16:colId xmlns:a16="http://schemas.microsoft.com/office/drawing/2014/main" val="20005"/>
                    </a:ext>
                  </a:extLst>
                </a:gridCol>
                <a:gridCol w="921080">
                  <a:extLst>
                    <a:ext uri="{9D8B030D-6E8A-4147-A177-3AD203B41FA5}">
                      <a16:colId xmlns:a16="http://schemas.microsoft.com/office/drawing/2014/main" val="20006"/>
                    </a:ext>
                  </a:extLst>
                </a:gridCol>
                <a:gridCol w="1001932">
                  <a:extLst>
                    <a:ext uri="{9D8B030D-6E8A-4147-A177-3AD203B41FA5}">
                      <a16:colId xmlns:a16="http://schemas.microsoft.com/office/drawing/2014/main" val="20007"/>
                    </a:ext>
                  </a:extLst>
                </a:gridCol>
                <a:gridCol w="897472">
                  <a:extLst>
                    <a:ext uri="{9D8B030D-6E8A-4147-A177-3AD203B41FA5}">
                      <a16:colId xmlns:a16="http://schemas.microsoft.com/office/drawing/2014/main" val="20008"/>
                    </a:ext>
                  </a:extLst>
                </a:gridCol>
                <a:gridCol w="692245">
                  <a:extLst>
                    <a:ext uri="{9D8B030D-6E8A-4147-A177-3AD203B41FA5}">
                      <a16:colId xmlns:a16="http://schemas.microsoft.com/office/drawing/2014/main" val="20009"/>
                    </a:ext>
                  </a:extLst>
                </a:gridCol>
                <a:gridCol w="662262">
                  <a:extLst>
                    <a:ext uri="{9D8B030D-6E8A-4147-A177-3AD203B41FA5}">
                      <a16:colId xmlns:a16="http://schemas.microsoft.com/office/drawing/2014/main" val="20010"/>
                    </a:ext>
                  </a:extLst>
                </a:gridCol>
              </a:tblGrid>
              <a:tr h="24559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Programa / Proyecto</a:t>
                      </a: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Monto del Préstamo 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financiero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físico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lang="es-CR" sz="900" b="1" kern="1200">
                          <a:solidFill>
                            <a:schemeClr val="tx1">
                              <a:lumMod val="65000"/>
                              <a:lumOff val="35000"/>
                            </a:schemeClr>
                          </a:solidFill>
                          <a:latin typeface="HendersonSansW00-BasicLight" panose="02000505030000020004" pitchFamily="2" charset="0"/>
                          <a:ea typeface="+mn-ea"/>
                          <a:cs typeface="Arial"/>
                        </a:rPr>
                        <a:t>Contrapartida </a:t>
                      </a:r>
                      <a:r>
                        <a:rPr lang="es-CR" sz="900" b="1" kern="1200" baseline="30000">
                          <a:solidFill>
                            <a:schemeClr val="tx1">
                              <a:lumMod val="65000"/>
                              <a:lumOff val="35000"/>
                            </a:schemeClr>
                          </a:solidFill>
                          <a:latin typeface="HendersonSansW00-BasicLight" panose="02000505030000020004" pitchFamily="2" charset="0"/>
                          <a:ea typeface="+mn-ea"/>
                          <a:cs typeface="Arial"/>
                        </a:rPr>
                        <a:t>1/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original de desembolsos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prórroga de desembolsos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Estado según DCP a Set</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92544">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Original</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Vigente</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24882">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p>
                      <a:pPr algn="l" fontAlgn="b"/>
                      <a:r>
                        <a:rPr lang="es-CR" sz="900" b="1" kern="1200">
                          <a:solidFill>
                            <a:schemeClr val="tx1">
                              <a:lumMod val="65000"/>
                              <a:lumOff val="35000"/>
                            </a:schemeClr>
                          </a:solidFill>
                          <a:latin typeface="HendersonSansW00-BasicLight" panose="02000505030000020004" pitchFamily="2" charset="0"/>
                          <a:ea typeface="+mn-ea"/>
                          <a:cs typeface="Arial"/>
                        </a:rPr>
                        <a:t>BID</a:t>
                      </a: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409153">
                <a:tc>
                  <a:txBody>
                    <a:bodyPr/>
                    <a:lstStyle/>
                    <a:p>
                      <a:pPr algn="l" fontAlgn="ctr"/>
                      <a:r>
                        <a:rPr lang="es-CR" sz="900" kern="1200">
                          <a:solidFill>
                            <a:schemeClr val="tx1">
                              <a:lumMod val="65000"/>
                              <a:lumOff val="35000"/>
                            </a:schemeClr>
                          </a:solidFill>
                          <a:latin typeface="HendersonSansW00-BasicLight" panose="02000505030000020004" pitchFamily="2" charset="0"/>
                          <a:ea typeface="+mn-ea"/>
                          <a:cs typeface="Arial"/>
                        </a:rPr>
                        <a:t>Prevención de Violencia</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100,00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17,92%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36,02%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17/03/2020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17/03/2026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ES" sz="900" kern="1200">
                          <a:solidFill>
                            <a:schemeClr val="tx1">
                              <a:lumMod val="65000"/>
                              <a:lumOff val="35000"/>
                            </a:schemeClr>
                          </a:solidFill>
                          <a:latin typeface="HendersonSansW00-BasicLight" panose="02000505030000020004" pitchFamily="2" charset="0"/>
                          <a:ea typeface="+mn-ea"/>
                          <a:cs typeface="Arial"/>
                        </a:rPr>
                        <a:t>0</a:t>
                      </a: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bl>
          </a:graphicData>
        </a:graphic>
      </p:graphicFrame>
      <p:sp>
        <p:nvSpPr>
          <p:cNvPr id="6" name="10 Elipse">
            <a:extLst>
              <a:ext uri="{FF2B5EF4-FFF2-40B4-BE49-F238E27FC236}">
                <a16:creationId xmlns:a16="http://schemas.microsoft.com/office/drawing/2014/main" id="{9F026134-B362-565E-C484-AA9756B45DD2}"/>
              </a:ext>
            </a:extLst>
          </p:cNvPr>
          <p:cNvSpPr/>
          <p:nvPr/>
        </p:nvSpPr>
        <p:spPr>
          <a:xfrm>
            <a:off x="8564562" y="3634453"/>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9 CuadroTexto">
            <a:extLst>
              <a:ext uri="{FF2B5EF4-FFF2-40B4-BE49-F238E27FC236}">
                <a16:creationId xmlns:a16="http://schemas.microsoft.com/office/drawing/2014/main" id="{422D650E-A0AC-7136-511D-4895123ACA65}"/>
              </a:ext>
            </a:extLst>
          </p:cNvPr>
          <p:cNvSpPr txBox="1"/>
          <p:nvPr/>
        </p:nvSpPr>
        <p:spPr>
          <a:xfrm>
            <a:off x="530377" y="4949028"/>
            <a:ext cx="8415008" cy="400110"/>
          </a:xfrm>
          <a:prstGeom prst="rect">
            <a:avLst/>
          </a:prstGeom>
          <a:noFill/>
        </p:spPr>
        <p:txBody>
          <a:bodyPr wrap="square" lIns="91440" tIns="45720" rIns="91440" bIns="45720" rtlCol="0" anchor="t">
            <a:spAutoFit/>
          </a:bodyPr>
          <a:lstStyle/>
          <a:p>
            <a:pPr fontAlgn="ctr"/>
            <a:r>
              <a:rPr lang="es-CR" sz="800">
                <a:solidFill>
                  <a:schemeClr val="tx1">
                    <a:lumMod val="65000"/>
                    <a:lumOff val="35000"/>
                  </a:schemeClr>
                </a:solidFill>
                <a:latin typeface="HendersonSansW00-BasicLight" panose="02000505030000020004" pitchFamily="2" charset="0"/>
                <a:cs typeface="Arial"/>
              </a:rPr>
              <a:t>1/ En millones de dólares (USD$).</a:t>
            </a:r>
          </a:p>
          <a:p>
            <a:endParaRPr lang="es-CR" sz="1200">
              <a:latin typeface="Calibri"/>
              <a:cs typeface="Arial"/>
            </a:endParaRPr>
          </a:p>
        </p:txBody>
      </p:sp>
      <p:sp>
        <p:nvSpPr>
          <p:cNvPr id="12" name="CuadroTexto 11">
            <a:extLst>
              <a:ext uri="{FF2B5EF4-FFF2-40B4-BE49-F238E27FC236}">
                <a16:creationId xmlns:a16="http://schemas.microsoft.com/office/drawing/2014/main" id="{B5D54993-B53C-E7F5-C1E4-4E75E3375C00}"/>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33807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616394" y="382820"/>
            <a:ext cx="7694902" cy="338554"/>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t>Programa Prevención de Violencia (BID 4871/OC-CR)</a:t>
            </a:r>
            <a:r>
              <a:rPr lang="es-ES"/>
              <a:t> </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sp>
        <p:nvSpPr>
          <p:cNvPr id="2" name="7 CuadroTexto">
            <a:extLst>
              <a:ext uri="{FF2B5EF4-FFF2-40B4-BE49-F238E27FC236}">
                <a16:creationId xmlns:a16="http://schemas.microsoft.com/office/drawing/2014/main" id="{CCC937ED-0539-7E6B-F3EC-3C985BFF7945}"/>
              </a:ext>
            </a:extLst>
          </p:cNvPr>
          <p:cNvSpPr txBox="1"/>
          <p:nvPr/>
        </p:nvSpPr>
        <p:spPr>
          <a:xfrm>
            <a:off x="395594" y="1759039"/>
            <a:ext cx="8473104" cy="4131900"/>
          </a:xfrm>
          <a:prstGeom prst="rect">
            <a:avLst/>
          </a:prstGeom>
          <a:noFill/>
        </p:spPr>
        <p:txBody>
          <a:bodyPr wrap="square" lIns="91440" tIns="45720" rIns="91440" bIns="45720" anchor="t">
            <a:spAutoFit/>
          </a:bodyPr>
          <a:lstStyle/>
          <a:p>
            <a:pPr algn="just">
              <a:defRPr/>
            </a:pPr>
            <a:r>
              <a:rPr lang="es-CR" sz="1050" b="1">
                <a:solidFill>
                  <a:schemeClr val="tx1">
                    <a:lumMod val="65000"/>
                    <a:lumOff val="35000"/>
                  </a:schemeClr>
                </a:solidFill>
                <a:latin typeface="HendersonSansW00-BasicLight" panose="02000505030000020004" pitchFamily="2" charset="0"/>
                <a:cs typeface="Arial"/>
              </a:rPr>
              <a:t>Avances:</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Arial" panose="020B0604020202020204" pitchFamily="34" charset="0"/>
              <a:buChar char="•"/>
              <a:defRPr/>
            </a:pPr>
            <a:r>
              <a:rPr lang="es-CR" sz="1050">
                <a:solidFill>
                  <a:schemeClr val="tx1">
                    <a:lumMod val="65000"/>
                    <a:lumOff val="35000"/>
                  </a:schemeClr>
                </a:solidFill>
                <a:latin typeface="HendersonSansW00-BasicLight" panose="02000505030000020004" pitchFamily="2" charset="0"/>
                <a:cs typeface="Arial"/>
              </a:rPr>
              <a:t>16 diseños de Delegaciones Policiales (DP) finalizados.</a:t>
            </a:r>
          </a:p>
          <a:p>
            <a:pPr marL="285750" indent="-285750" algn="just">
              <a:buFont typeface="Arial" panose="020B0604020202020204" pitchFamily="34" charset="0"/>
              <a:buChar char="•"/>
              <a:defRPr/>
            </a:pPr>
            <a:r>
              <a:rPr lang="es-CR" sz="1050">
                <a:solidFill>
                  <a:schemeClr val="tx1">
                    <a:lumMod val="65000"/>
                    <a:lumOff val="35000"/>
                  </a:schemeClr>
                </a:solidFill>
                <a:latin typeface="HendersonSansW00-BasicLight" panose="02000505030000020004" pitchFamily="2" charset="0"/>
                <a:cs typeface="Arial"/>
              </a:rPr>
              <a:t>1 diseño de DP en elaboración.</a:t>
            </a:r>
          </a:p>
          <a:p>
            <a:pPr marL="285750" indent="-285750" algn="just">
              <a:buFont typeface="Arial" panose="020B0604020202020204" pitchFamily="34" charset="0"/>
              <a:buChar char="•"/>
              <a:defRPr/>
            </a:pPr>
            <a:r>
              <a:rPr lang="es-CR" sz="1050">
                <a:solidFill>
                  <a:schemeClr val="tx1">
                    <a:lumMod val="65000"/>
                    <a:lumOff val="35000"/>
                  </a:schemeClr>
                </a:solidFill>
                <a:latin typeface="HendersonSansW00-BasicLight" panose="02000505030000020004" pitchFamily="2" charset="0"/>
                <a:cs typeface="Arial"/>
              </a:rPr>
              <a:t>3 DP en construcción (Horquetas, Siquirres y Desamparados Sur).</a:t>
            </a:r>
          </a:p>
          <a:p>
            <a:pPr marL="285750" indent="-285750" algn="just">
              <a:buFont typeface="Arial" panose="020B0604020202020204" pitchFamily="34" charset="0"/>
              <a:buChar char="•"/>
              <a:defRPr/>
            </a:pPr>
            <a:r>
              <a:rPr lang="es-CR" sz="1050">
                <a:solidFill>
                  <a:schemeClr val="tx1">
                    <a:lumMod val="65000"/>
                    <a:lumOff val="35000"/>
                  </a:schemeClr>
                </a:solidFill>
                <a:latin typeface="HendersonSansW00-BasicLight" panose="02000505030000020004" pitchFamily="2" charset="0"/>
                <a:cs typeface="Arial"/>
              </a:rPr>
              <a:t>3 DP con adjudicación de construcción en firme y con orden de inicio en octubre (Santa Ana, Puerto Viejo y Puntarenas Norte).</a:t>
            </a:r>
          </a:p>
          <a:p>
            <a:pPr marL="285750" indent="-285750" algn="just">
              <a:buFont typeface="Arial" panose="020B0604020202020204" pitchFamily="34" charset="0"/>
              <a:buChar char="•"/>
              <a:defRPr/>
            </a:pPr>
            <a:r>
              <a:rPr lang="es-CR" sz="1050">
                <a:solidFill>
                  <a:schemeClr val="tx1">
                    <a:lumMod val="65000"/>
                    <a:lumOff val="35000"/>
                  </a:schemeClr>
                </a:solidFill>
                <a:latin typeface="HendersonSansW00-BasicLight" panose="02000505030000020004" pitchFamily="2" charset="0"/>
                <a:cs typeface="Arial"/>
              </a:rPr>
              <a:t>6 diseños de Centros Cívicos por la Paz (CCP) finalizados.</a:t>
            </a:r>
          </a:p>
          <a:p>
            <a:pPr marL="285750" indent="-285750" algn="just">
              <a:buFont typeface="Arial" panose="020B0604020202020204" pitchFamily="34" charset="0"/>
              <a:buChar char="•"/>
              <a:defRPr/>
            </a:pPr>
            <a:r>
              <a:rPr lang="es-CR" sz="1050">
                <a:solidFill>
                  <a:schemeClr val="tx1">
                    <a:lumMod val="65000"/>
                    <a:lumOff val="35000"/>
                  </a:schemeClr>
                </a:solidFill>
                <a:latin typeface="HendersonSansW00-BasicLight" panose="02000505030000020004" pitchFamily="2" charset="0"/>
                <a:cs typeface="Arial"/>
              </a:rPr>
              <a:t>1 CCP en construcción (Puntarenas).</a:t>
            </a:r>
          </a:p>
          <a:p>
            <a:pPr marL="285750" indent="-285750" algn="just">
              <a:buFont typeface="Arial" panose="020B0604020202020204" pitchFamily="34" charset="0"/>
              <a:buChar char="•"/>
              <a:defRPr/>
            </a:pPr>
            <a:r>
              <a:rPr lang="es-CR" sz="1050">
                <a:solidFill>
                  <a:schemeClr val="tx1">
                    <a:lumMod val="65000"/>
                    <a:lumOff val="35000"/>
                  </a:schemeClr>
                </a:solidFill>
                <a:latin typeface="HendersonSansW00-BasicLight" panose="02000505030000020004" pitchFamily="2" charset="0"/>
                <a:cs typeface="Arial"/>
              </a:rPr>
              <a:t>1 techado en Skate Park  del CCP Santa Cruz.</a:t>
            </a:r>
          </a:p>
          <a:p>
            <a:pPr marL="285750" indent="-285750" algn="just">
              <a:buFont typeface="Arial" panose="020B0604020202020204" pitchFamily="34" charset="0"/>
              <a:buChar char="•"/>
              <a:defRPr/>
            </a:pPr>
            <a:endParaRPr lang="es-CR" sz="1050">
              <a:solidFill>
                <a:schemeClr val="tx1">
                  <a:lumMod val="65000"/>
                  <a:lumOff val="35000"/>
                </a:schemeClr>
              </a:solidFill>
              <a:latin typeface="HendersonSansW00-BasicLight" panose="02000505030000020004" pitchFamily="2" charset="0"/>
              <a:cs typeface="Arial"/>
            </a:endParaRPr>
          </a:p>
          <a:p>
            <a:pPr algn="just">
              <a:defRPr/>
            </a:pPr>
            <a:r>
              <a:rPr lang="es-CR" sz="1050" b="1">
                <a:solidFill>
                  <a:schemeClr val="tx1">
                    <a:lumMod val="65000"/>
                    <a:lumOff val="35000"/>
                  </a:schemeClr>
                </a:solidFill>
                <a:latin typeface="HendersonSansW00-BasicLight" panose="02000505030000020004" pitchFamily="2" charset="0"/>
                <a:cs typeface="Arial"/>
              </a:rPr>
              <a:t>Problemas: </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Faltan 2 terrenos para la construcción de obras del Programa, pues se está a la espera que el Ministerio de Seguridad Pública (MSP) defina el lugar de las últimas.</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Atraso en el proceso constructivo de la DP de Horquetas, dado que contratista decidió unilateralmente retirarse del Programa (se paralizó la construcción por 4,5 meses).</a:t>
            </a:r>
          </a:p>
          <a:p>
            <a:pPr marL="285750" indent="-285750" algn="just">
              <a:buFont typeface="Wingdings" panose="05000000000000000000" pitchFamily="2" charset="2"/>
              <a:buChar char="§"/>
              <a:defRPr/>
            </a:pPr>
            <a:endParaRPr lang="es-ES" sz="1050" b="1" i="1">
              <a:latin typeface="HendersonSansW00-BasicLight" panose="02000505030000020004" pitchFamily="2" charset="0"/>
              <a:cs typeface="Calibri" panose="020F0502020204030204" pitchFamily="34" charset="0"/>
            </a:endParaRPr>
          </a:p>
          <a:p>
            <a:pPr algn="just">
              <a:defRPr/>
            </a:pPr>
            <a:r>
              <a:rPr lang="es-CR" sz="1050" b="1">
                <a:solidFill>
                  <a:schemeClr val="tx1">
                    <a:lumMod val="65000"/>
                    <a:lumOff val="35000"/>
                  </a:schemeClr>
                </a:solidFill>
                <a:latin typeface="HendersonSansW00-BasicLight" panose="02000505030000020004" pitchFamily="2" charset="0"/>
                <a:cs typeface="Arial"/>
              </a:rPr>
              <a:t>Acciones tomadas:</a:t>
            </a:r>
          </a:p>
          <a:p>
            <a:pPr algn="just">
              <a:defRPr/>
            </a:pPr>
            <a:endParaRPr lang="es-CR" sz="1050" b="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El MSP está estudiando la posibilidad de que los dos sitios por definir sean la sustitución de una DP existente por una nueva.</a:t>
            </a:r>
          </a:p>
          <a:p>
            <a:pPr marL="285750" indent="-285750" algn="jus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cs typeface="Arial"/>
              </a:rPr>
              <a:t>El 20/09/2023 se giró la orden de inicio de construcción con nuevo contratista (estará lista en 105 días naturales), y no hay afectaciones en el plazo del Programa, solo en los costos, los cuales incrementaron producto de los riesgos de asumir y finalizar una obra ya iniciada.</a:t>
            </a:r>
          </a:p>
        </p:txBody>
      </p:sp>
      <p:graphicFrame>
        <p:nvGraphicFramePr>
          <p:cNvPr id="6" name="Tabla 6">
            <a:extLst>
              <a:ext uri="{FF2B5EF4-FFF2-40B4-BE49-F238E27FC236}">
                <a16:creationId xmlns:a16="http://schemas.microsoft.com/office/drawing/2014/main" id="{B48A2B43-801A-F987-558B-EDCC4DF57EA5}"/>
              </a:ext>
            </a:extLst>
          </p:cNvPr>
          <p:cNvGraphicFramePr>
            <a:graphicFrameLocks noGrp="1"/>
          </p:cNvGraphicFramePr>
          <p:nvPr>
            <p:extLst>
              <p:ext uri="{D42A27DB-BD31-4B8C-83A1-F6EECF244321}">
                <p14:modId xmlns:p14="http://schemas.microsoft.com/office/powerpoint/2010/main" val="2988754753"/>
              </p:ext>
            </p:extLst>
          </p:nvPr>
        </p:nvGraphicFramePr>
        <p:xfrm>
          <a:off x="1327204" y="832568"/>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36,02%</a:t>
                      </a:r>
                    </a:p>
                  </a:txBody>
                  <a:tcPr anchor="ctr"/>
                </a:tc>
                <a:tc>
                  <a:txBody>
                    <a:bodyPr/>
                    <a:lstStyle/>
                    <a:p>
                      <a:pPr algn="ctr"/>
                      <a:r>
                        <a:rPr lang="es-CR" sz="1100" b="0">
                          <a:latin typeface="HendersonSansW00-BasicLight" panose="02000505030000020004" pitchFamily="2" charset="0"/>
                        </a:rPr>
                        <a:t>17,92%</a:t>
                      </a:r>
                    </a:p>
                  </a:txBody>
                  <a:tcPr anchor="ctr"/>
                </a:tc>
                <a:tc>
                  <a:txBody>
                    <a:bodyPr/>
                    <a:lstStyle/>
                    <a:p>
                      <a:pPr algn="ctr"/>
                      <a:r>
                        <a:rPr lang="es-CR" sz="1100" b="0">
                          <a:latin typeface="HendersonSansW00-BasicLight" panose="02000505030000020004" pitchFamily="2" charset="0"/>
                        </a:rPr>
                        <a:t>US$ 1.634.855,27</a:t>
                      </a:r>
                    </a:p>
                  </a:txBody>
                  <a:tcPr anchor="ctr"/>
                </a:tc>
                <a:extLst>
                  <a:ext uri="{0D108BD9-81ED-4DB2-BD59-A6C34878D82A}">
                    <a16:rowId xmlns:a16="http://schemas.microsoft.com/office/drawing/2014/main" val="672554053"/>
                  </a:ext>
                </a:extLst>
              </a:tr>
            </a:tbl>
          </a:graphicData>
        </a:graphic>
      </p:graphicFrame>
      <p:sp>
        <p:nvSpPr>
          <p:cNvPr id="9" name="CuadroTexto 8">
            <a:extLst>
              <a:ext uri="{FF2B5EF4-FFF2-40B4-BE49-F238E27FC236}">
                <a16:creationId xmlns:a16="http://schemas.microsoft.com/office/drawing/2014/main" id="{D571C724-8EB9-35E9-FBB6-146A8E03F9E3}"/>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35195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4629" y="1040698"/>
            <a:ext cx="8234741" cy="707886"/>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Principales problemáticas identificadas en la Cartera de Programas/Proyectos del MJP</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185204421"/>
              </p:ext>
            </p:extLst>
          </p:nvPr>
        </p:nvGraphicFramePr>
        <p:xfrm>
          <a:off x="570271" y="2049901"/>
          <a:ext cx="7725317" cy="3851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9C15E46-58F1-C0DC-AB73-C6045646F2B5}"/>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41289840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222616" y="737567"/>
            <a:ext cx="8234741" cy="400110"/>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Recomendaciones</a:t>
            </a:r>
            <a:endParaRPr lang="es-ES" sz="2000" b="1">
              <a:solidFill>
                <a:schemeClr val="tx2"/>
              </a:solidFill>
              <a:latin typeface="HendersonSansW00-BasicLight" panose="02000505030000020004" pitchFamily="2" charset="0"/>
              <a:cs typeface="Arial"/>
            </a:endParaRPr>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graphicFrame>
        <p:nvGraphicFramePr>
          <p:cNvPr id="4" name="Diagrama 3">
            <a:extLst>
              <a:ext uri="{FF2B5EF4-FFF2-40B4-BE49-F238E27FC236}">
                <a16:creationId xmlns:a16="http://schemas.microsoft.com/office/drawing/2014/main" id="{C358B72E-764A-FD7E-DB2A-22D5A2195437}"/>
              </a:ext>
            </a:extLst>
          </p:cNvPr>
          <p:cNvGraphicFramePr/>
          <p:nvPr>
            <p:extLst>
              <p:ext uri="{D42A27DB-BD31-4B8C-83A1-F6EECF244321}">
                <p14:modId xmlns:p14="http://schemas.microsoft.com/office/powerpoint/2010/main" val="3457503030"/>
              </p:ext>
            </p:extLst>
          </p:nvPr>
        </p:nvGraphicFramePr>
        <p:xfrm>
          <a:off x="565355" y="1276549"/>
          <a:ext cx="8013290" cy="4385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F395CD82-AEE8-8E73-8DA0-2911EB427818}"/>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410344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98B55D-B19A-F073-6223-429A59AE7946}"/>
              </a:ext>
            </a:extLst>
          </p:cNvPr>
          <p:cNvPicPr>
            <a:picLocks noChangeAspect="1"/>
          </p:cNvPicPr>
          <p:nvPr/>
        </p:nvPicPr>
        <p:blipFill>
          <a:blip r:embed="rId3"/>
          <a:stretch>
            <a:fillRect/>
          </a:stretch>
        </p:blipFill>
        <p:spPr>
          <a:xfrm>
            <a:off x="-1" y="6858"/>
            <a:ext cx="9156225" cy="6851142"/>
          </a:xfrm>
          <a:prstGeom prst="rect">
            <a:avLst/>
          </a:prstGeom>
        </p:spPr>
      </p:pic>
      <p:sp>
        <p:nvSpPr>
          <p:cNvPr id="3" name="Title 1"/>
          <p:cNvSpPr txBox="1">
            <a:spLocks/>
          </p:cNvSpPr>
          <p:nvPr/>
        </p:nvSpPr>
        <p:spPr>
          <a:xfrm>
            <a:off x="487365" y="260648"/>
            <a:ext cx="8135937" cy="863823"/>
          </a:xfrm>
          <a:prstGeom prst="rect">
            <a:avLst/>
          </a:prstGeom>
        </p:spPr>
        <p:txBody>
          <a:bodyPr/>
          <a:lstStyle/>
          <a:p>
            <a:pPr algn="ctr" eaLnBrk="0" hangingPunct="0">
              <a:defRPr/>
            </a:pPr>
            <a:r>
              <a:rPr lang="es-CR" sz="2000" b="1">
                <a:solidFill>
                  <a:srgbClr val="1F497D"/>
                </a:solidFill>
                <a:latin typeface="HendersonSansW00-BasicLight" panose="02000505030000020004" pitchFamily="2" charset="0"/>
              </a:rPr>
              <a:t>Desembolsos de inversión programados y reales </a:t>
            </a:r>
          </a:p>
          <a:p>
            <a:pPr algn="ctr" eaLnBrk="0" hangingPunct="0">
              <a:defRPr/>
            </a:pPr>
            <a:r>
              <a:rPr lang="es-CR" sz="2000" b="1">
                <a:solidFill>
                  <a:srgbClr val="1F497D"/>
                </a:solidFill>
                <a:latin typeface="HendersonSansW00-BasicLight" panose="02000505030000020004" pitchFamily="2" charset="0"/>
              </a:rPr>
              <a:t>2015 – 2023</a:t>
            </a:r>
            <a:endParaRPr lang="en-US" sz="2000" b="1">
              <a:solidFill>
                <a:srgbClr val="1F497D"/>
              </a:solidFill>
              <a:latin typeface="HendersonSansW00-BasicLight" panose="02000505030000020004" pitchFamily="2" charset="0"/>
            </a:endParaRPr>
          </a:p>
        </p:txBody>
      </p:sp>
      <p:sp>
        <p:nvSpPr>
          <p:cNvPr id="8" name="Rectángulo 7">
            <a:extLst>
              <a:ext uri="{FF2B5EF4-FFF2-40B4-BE49-F238E27FC236}">
                <a16:creationId xmlns:a16="http://schemas.microsoft.com/office/drawing/2014/main" id="{AB3FA916-789F-400B-A66D-C7B40BABCF01}"/>
              </a:ext>
            </a:extLst>
          </p:cNvPr>
          <p:cNvSpPr/>
          <p:nvPr/>
        </p:nvSpPr>
        <p:spPr>
          <a:xfrm>
            <a:off x="487364" y="5919018"/>
            <a:ext cx="8135937" cy="400110"/>
          </a:xfrm>
          <a:prstGeom prst="rect">
            <a:avLst/>
          </a:prstGeom>
        </p:spPr>
        <p:txBody>
          <a:bodyPr wrap="square" lIns="91440" tIns="45720" rIns="91440" bIns="45720" anchor="t">
            <a:spAutoFit/>
          </a:bodyPr>
          <a:lstStyle/>
          <a:p>
            <a:r>
              <a:rPr lang="es-CR" sz="1000">
                <a:latin typeface="HendersonSansW00-BasicLight" panose="02000505030000020004" pitchFamily="2" charset="0"/>
                <a:cs typeface="Arial"/>
              </a:rPr>
              <a:t>2023* Desembolsos realizados al 30 de setiembre de 2023.</a:t>
            </a:r>
          </a:p>
          <a:p>
            <a:r>
              <a:rPr lang="es-CR" sz="1000">
                <a:latin typeface="HendersonSansW00-BasicLight" panose="02000505030000020004" pitchFamily="2" charset="0"/>
                <a:cs typeface="Arial"/>
              </a:rPr>
              <a:t>2023* Desembolsos programados en el año con base en la planificación de cierre del II Semestre 2022. </a:t>
            </a:r>
            <a:endParaRPr lang="es-CR" sz="1000">
              <a:latin typeface="HendersonSansW00-BasicLight" panose="02000505030000020004" pitchFamily="2" charset="0"/>
            </a:endParaRPr>
          </a:p>
        </p:txBody>
      </p:sp>
      <p:sp>
        <p:nvSpPr>
          <p:cNvPr id="2" name="CuadroTexto 1">
            <a:extLst>
              <a:ext uri="{FF2B5EF4-FFF2-40B4-BE49-F238E27FC236}">
                <a16:creationId xmlns:a16="http://schemas.microsoft.com/office/drawing/2014/main" id="{896D7F9B-F5E5-183A-839C-D4F90D21B304}"/>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graphicFrame>
        <p:nvGraphicFramePr>
          <p:cNvPr id="6" name="1 Gráfico">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698057287"/>
              </p:ext>
            </p:extLst>
          </p:nvPr>
        </p:nvGraphicFramePr>
        <p:xfrm>
          <a:off x="289745" y="1022555"/>
          <a:ext cx="8564509" cy="48572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59411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1819342"/>
            <a:ext cx="7772400" cy="1470025"/>
          </a:xfrm>
        </p:spPr>
        <p:txBody>
          <a:bodyPr>
            <a:normAutofit/>
          </a:bodyPr>
          <a:lstStyle/>
          <a:p>
            <a:r>
              <a:rPr lang="es-CR" sz="2800">
                <a:latin typeface="HendersonSansW00-BasicBold" panose="02000505030000020004" pitchFamily="2" charset="0"/>
              </a:rPr>
              <a:t>Ministerio de Comercio Exterior (COMEX)</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p:txBody>
          <a:bodyPr>
            <a:normAutofit/>
          </a:bodyPr>
          <a:lstStyle/>
          <a:p>
            <a:r>
              <a:rPr lang="es-CR" sz="2400">
                <a:latin typeface="HendersonSansW00-BasicSmBd" panose="02000505030000020004" pitchFamily="2" charset="0"/>
              </a:rPr>
              <a:t>Al 30 de Setiembre 2023</a:t>
            </a:r>
          </a:p>
        </p:txBody>
      </p:sp>
      <p:sp>
        <p:nvSpPr>
          <p:cNvPr id="6" name="CuadroTexto 5">
            <a:extLst>
              <a:ext uri="{FF2B5EF4-FFF2-40B4-BE49-F238E27FC236}">
                <a16:creationId xmlns:a16="http://schemas.microsoft.com/office/drawing/2014/main" id="{3B801C71-119D-8790-019F-CD073E7CDFE6}"/>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8" name="Imagen 7">
            <a:extLst>
              <a:ext uri="{FF2B5EF4-FFF2-40B4-BE49-F238E27FC236}">
                <a16:creationId xmlns:a16="http://schemas.microsoft.com/office/drawing/2014/main" id="{053B1A68-584B-705A-0703-1A39F81B16C7}"/>
              </a:ext>
            </a:extLst>
          </p:cNvPr>
          <p:cNvPicPr>
            <a:picLocks noChangeAspect="1"/>
          </p:cNvPicPr>
          <p:nvPr/>
        </p:nvPicPr>
        <p:blipFill>
          <a:blip r:embed="rId3"/>
          <a:stretch>
            <a:fillRect/>
          </a:stretch>
        </p:blipFill>
        <p:spPr>
          <a:xfrm>
            <a:off x="2741202" y="409642"/>
            <a:ext cx="3228975" cy="1409700"/>
          </a:xfrm>
          <a:prstGeom prst="rect">
            <a:avLst/>
          </a:prstGeom>
        </p:spPr>
      </p:pic>
    </p:spTree>
    <p:extLst>
      <p:ext uri="{BB962C8B-B14F-4D97-AF65-F5344CB8AC3E}">
        <p14:creationId xmlns:p14="http://schemas.microsoft.com/office/powerpoint/2010/main" val="1393141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15806"/>
            <a:ext cx="9156225" cy="6842194"/>
          </a:xfrm>
          <a:prstGeom prst="rect">
            <a:avLst/>
          </a:prstGeom>
        </p:spPr>
      </p:pic>
      <p:sp>
        <p:nvSpPr>
          <p:cNvPr id="3" name="CuadroTexto 3"/>
          <p:cNvSpPr txBox="1"/>
          <p:nvPr/>
        </p:nvSpPr>
        <p:spPr>
          <a:xfrm>
            <a:off x="459203" y="1002797"/>
            <a:ext cx="8191878" cy="615553"/>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Estado actual del Programas</a:t>
            </a:r>
          </a:p>
          <a:p>
            <a:pPr algn="ctr" fontAlgn="ctr"/>
            <a:r>
              <a:rPr lang="es-CR" sz="1400" b="1">
                <a:solidFill>
                  <a:schemeClr val="tx2"/>
                </a:solidFill>
                <a:latin typeface="HendersonSansW00-BasicLight" panose="02000505030000020004" pitchFamily="2" charset="0"/>
                <a:cs typeface="Arial"/>
              </a:rPr>
              <a:t>En millones de dólares</a:t>
            </a:r>
          </a:p>
        </p:txBody>
      </p:sp>
      <p:sp>
        <p:nvSpPr>
          <p:cNvPr id="8" name="CuadroTexto 7">
            <a:extLst>
              <a:ext uri="{FF2B5EF4-FFF2-40B4-BE49-F238E27FC236}">
                <a16:creationId xmlns:a16="http://schemas.microsoft.com/office/drawing/2014/main" id="{EE72E4E6-5B10-001C-CDF5-9CAC3F13D140}"/>
              </a:ext>
            </a:extLst>
          </p:cNvPr>
          <p:cNvSpPr txBox="1"/>
          <p:nvPr/>
        </p:nvSpPr>
        <p:spPr>
          <a:xfrm>
            <a:off x="327002" y="661241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DCP</a:t>
            </a:r>
          </a:p>
        </p:txBody>
      </p:sp>
      <p:graphicFrame>
        <p:nvGraphicFramePr>
          <p:cNvPr id="2" name="3 Tabla">
            <a:extLst>
              <a:ext uri="{FF2B5EF4-FFF2-40B4-BE49-F238E27FC236}">
                <a16:creationId xmlns:a16="http://schemas.microsoft.com/office/drawing/2014/main" id="{691E7E71-54BF-0E9C-06DB-07535F24398A}"/>
              </a:ext>
            </a:extLst>
          </p:cNvPr>
          <p:cNvGraphicFramePr>
            <a:graphicFrameLocks noGrp="1"/>
          </p:cNvGraphicFramePr>
          <p:nvPr>
            <p:extLst>
              <p:ext uri="{D42A27DB-BD31-4B8C-83A1-F6EECF244321}">
                <p14:modId xmlns:p14="http://schemas.microsoft.com/office/powerpoint/2010/main" val="1583584624"/>
              </p:ext>
            </p:extLst>
          </p:nvPr>
        </p:nvGraphicFramePr>
        <p:xfrm>
          <a:off x="50010" y="1954770"/>
          <a:ext cx="9015410" cy="2849762"/>
        </p:xfrm>
        <a:graphic>
          <a:graphicData uri="http://schemas.openxmlformats.org/drawingml/2006/table">
            <a:tbl>
              <a:tblPr>
                <a:tableStyleId>{3B4B98B0-60AC-42C2-AFA5-B58CD77FA1E5}</a:tableStyleId>
              </a:tblPr>
              <a:tblGrid>
                <a:gridCol w="1151703">
                  <a:extLst>
                    <a:ext uri="{9D8B030D-6E8A-4147-A177-3AD203B41FA5}">
                      <a16:colId xmlns:a16="http://schemas.microsoft.com/office/drawing/2014/main" val="20000"/>
                    </a:ext>
                  </a:extLst>
                </a:gridCol>
                <a:gridCol w="889205">
                  <a:extLst>
                    <a:ext uri="{9D8B030D-6E8A-4147-A177-3AD203B41FA5}">
                      <a16:colId xmlns:a16="http://schemas.microsoft.com/office/drawing/2014/main" val="20001"/>
                    </a:ext>
                  </a:extLst>
                </a:gridCol>
                <a:gridCol w="740169">
                  <a:extLst>
                    <a:ext uri="{9D8B030D-6E8A-4147-A177-3AD203B41FA5}">
                      <a16:colId xmlns:a16="http://schemas.microsoft.com/office/drawing/2014/main" val="20002"/>
                    </a:ext>
                  </a:extLst>
                </a:gridCol>
                <a:gridCol w="649698">
                  <a:extLst>
                    <a:ext uri="{9D8B030D-6E8A-4147-A177-3AD203B41FA5}">
                      <a16:colId xmlns:a16="http://schemas.microsoft.com/office/drawing/2014/main" val="20003"/>
                    </a:ext>
                  </a:extLst>
                </a:gridCol>
                <a:gridCol w="683426">
                  <a:extLst>
                    <a:ext uri="{9D8B030D-6E8A-4147-A177-3AD203B41FA5}">
                      <a16:colId xmlns:a16="http://schemas.microsoft.com/office/drawing/2014/main" val="20004"/>
                    </a:ext>
                  </a:extLst>
                </a:gridCol>
                <a:gridCol w="638246">
                  <a:extLst>
                    <a:ext uri="{9D8B030D-6E8A-4147-A177-3AD203B41FA5}">
                      <a16:colId xmlns:a16="http://schemas.microsoft.com/office/drawing/2014/main" val="20005"/>
                    </a:ext>
                  </a:extLst>
                </a:gridCol>
                <a:gridCol w="940488">
                  <a:extLst>
                    <a:ext uri="{9D8B030D-6E8A-4147-A177-3AD203B41FA5}">
                      <a16:colId xmlns:a16="http://schemas.microsoft.com/office/drawing/2014/main" val="20006"/>
                    </a:ext>
                  </a:extLst>
                </a:gridCol>
                <a:gridCol w="1023043">
                  <a:extLst>
                    <a:ext uri="{9D8B030D-6E8A-4147-A177-3AD203B41FA5}">
                      <a16:colId xmlns:a16="http://schemas.microsoft.com/office/drawing/2014/main" val="20007"/>
                    </a:ext>
                  </a:extLst>
                </a:gridCol>
                <a:gridCol w="916383">
                  <a:extLst>
                    <a:ext uri="{9D8B030D-6E8A-4147-A177-3AD203B41FA5}">
                      <a16:colId xmlns:a16="http://schemas.microsoft.com/office/drawing/2014/main" val="20008"/>
                    </a:ext>
                  </a:extLst>
                </a:gridCol>
                <a:gridCol w="706832">
                  <a:extLst>
                    <a:ext uri="{9D8B030D-6E8A-4147-A177-3AD203B41FA5}">
                      <a16:colId xmlns:a16="http://schemas.microsoft.com/office/drawing/2014/main" val="20009"/>
                    </a:ext>
                  </a:extLst>
                </a:gridCol>
                <a:gridCol w="676217">
                  <a:extLst>
                    <a:ext uri="{9D8B030D-6E8A-4147-A177-3AD203B41FA5}">
                      <a16:colId xmlns:a16="http://schemas.microsoft.com/office/drawing/2014/main" val="20010"/>
                    </a:ext>
                  </a:extLst>
                </a:gridCol>
              </a:tblGrid>
              <a:tr h="304172">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Set. 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Set.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Contrapartida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r>
                        <a:rPr lang="es-CR" sz="900" b="1" u="none" strike="noStrike" kern="1200" cap="none" normalizeH="0" baseline="0">
                          <a:ln>
                            <a:noFill/>
                          </a:ln>
                          <a:solidFill>
                            <a:schemeClr val="tx1"/>
                          </a:solidFill>
                          <a:effectLst/>
                          <a:latin typeface="HendersonSansW00-BasicLight" panose="02000505030000020004" pitchFamily="2" charset="0"/>
                        </a:rPr>
                        <a:t>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a:ea typeface="+mn-ea"/>
                          <a:cs typeface="+mn-cs"/>
                        </a:rPr>
                        <a:t>Estado según DCP     a </a:t>
                      </a:r>
                      <a:r>
                        <a:rPr lang="es-CR" sz="900" b="1" u="none" strike="noStrike" kern="1200" cap="none" normalizeH="0" baseline="0">
                          <a:ln>
                            <a:noFill/>
                          </a:ln>
                          <a:solidFill>
                            <a:schemeClr val="tx1"/>
                          </a:solidFill>
                          <a:effectLst/>
                          <a:latin typeface="HendersonSansW00-BasicLight"/>
                          <a:ea typeface="+mn-ea"/>
                          <a:cs typeface="+mn-cs"/>
                        </a:rPr>
                        <a:t>Set. 2023</a:t>
                      </a:r>
                      <a:endParaRPr kumimoji="0" lang="es-CR" sz="900" b="1" u="none" strike="noStrike" kern="1200" cap="none" normalizeH="0" baseline="0">
                        <a:ln>
                          <a:noFill/>
                        </a:ln>
                        <a:solidFill>
                          <a:schemeClr val="tx1"/>
                        </a:solidFill>
                        <a:effectLst/>
                        <a:latin typeface="HendersonSansW00-BasicLight"/>
                        <a:ea typeface="+mn-ea"/>
                        <a:cs typeface="+mn-cs"/>
                      </a:endParaRP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86171">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 </a:t>
                      </a:r>
                      <a:r>
                        <a:rPr lang="es-CR" sz="900" b="1" u="none" strike="noStrike" baseline="30000">
                          <a:effectLst/>
                          <a:latin typeface="HendersonSansW00-BasicLight" panose="02000505030000020004" pitchFamily="2" charset="0"/>
                        </a:rPr>
                        <a:t>2/</a:t>
                      </a:r>
                      <a:endParaRPr lang="es-CR" sz="900" b="1" i="0" u="none" strike="noStrike" baseline="30000">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53371">
                <a:tc>
                  <a:txBody>
                    <a:bodyPr/>
                    <a:lstStyle/>
                    <a:p>
                      <a:pPr algn="l" fontAlgn="b"/>
                      <a:endParaRPr lang="es-CR" sz="850" b="1" i="0" u="none" strike="noStrike">
                        <a:solidFill>
                          <a:srgbClr val="000000"/>
                        </a:solidFill>
                        <a:effectLst/>
                        <a:latin typeface="HendersonSansW00-BasicLight" panose="02000505030000020004" pitchFamily="2" charset="0"/>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5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1073454">
                <a:tc>
                  <a:txBody>
                    <a:bodyPr/>
                    <a:lstStyle/>
                    <a:p>
                      <a:pPr algn="l" fontAlgn="ctr"/>
                      <a:r>
                        <a:rPr lang="es-CR" sz="900" b="0" i="0" u="none" strike="noStrike">
                          <a:solidFill>
                            <a:schemeClr val="tx1"/>
                          </a:solidFill>
                          <a:effectLst/>
                          <a:latin typeface="HendersonSansW00-BasicLight" panose="02000505030000020004" pitchFamily="2" charset="0"/>
                        </a:rPr>
                        <a:t>Programa de Integración Fronteriza de Costa Rica (PIF)</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63,36%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54,96%</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17/12/2015</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31/05/2022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31/05/2024</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850" b="0" i="0" u="none" strike="noStrike">
                        <a:solidFill>
                          <a:srgbClr val="000000"/>
                        </a:solidFill>
                        <a:effectLs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r h="732594">
                <a:tc>
                  <a:txBody>
                    <a:bodyPr/>
                    <a:lstStyle/>
                    <a:p>
                      <a:pPr algn="l" fontAlgn="ctr"/>
                      <a:endParaRPr lang="es-CR" sz="850" b="0" i="0" u="none" strike="noStrike">
                        <a:solidFill>
                          <a:schemeClr val="tx1"/>
                        </a:solidFill>
                        <a:effectLst/>
                        <a:latin typeface="HendersonSansW00-BasicLight" panose="02000505030000020004" pitchFamily="2" charset="0"/>
                      </a:endParaRP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b"/>
                      <a:endParaRPr lang="es-CR" sz="85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chemeClr val="tx1"/>
                        </a:solidFill>
                        <a:effectLst/>
                        <a:highlight>
                          <a:srgbClr val="FFFF00"/>
                        </a:highligh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endParaRPr lang="es-CR" sz="85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endParaRPr lang="es-CR" sz="850" b="0" i="0" u="none" strike="noStrike" kern="1200">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50" b="0"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639226373"/>
                  </a:ext>
                </a:extLst>
              </a:tr>
            </a:tbl>
          </a:graphicData>
        </a:graphic>
      </p:graphicFrame>
      <p:sp>
        <p:nvSpPr>
          <p:cNvPr id="6" name="9 CuadroTexto">
            <a:extLst>
              <a:ext uri="{FF2B5EF4-FFF2-40B4-BE49-F238E27FC236}">
                <a16:creationId xmlns:a16="http://schemas.microsoft.com/office/drawing/2014/main" id="{E2AFAB61-CE33-B1D9-A5F8-42C6FD4878C3}"/>
              </a:ext>
            </a:extLst>
          </p:cNvPr>
          <p:cNvSpPr txBox="1"/>
          <p:nvPr/>
        </p:nvSpPr>
        <p:spPr>
          <a:xfrm>
            <a:off x="114299" y="5148467"/>
            <a:ext cx="8415008" cy="830997"/>
          </a:xfrm>
          <a:prstGeom prst="rect">
            <a:avLst/>
          </a:prstGeom>
          <a:noFill/>
        </p:spPr>
        <p:txBody>
          <a:bodyPr wrap="square" lIns="91440" tIns="45720" rIns="91440" bIns="45720" rtlCol="0" anchor="t">
            <a:spAutoFit/>
          </a:bodyPr>
          <a:lstStyle/>
          <a:p>
            <a:r>
              <a:rPr lang="es-CR" sz="800">
                <a:latin typeface="HendersonSansW00-BasicLight" panose="02000505030000020004" pitchFamily="2" charset="0"/>
                <a:cs typeface="Arial"/>
              </a:rPr>
              <a:t>1/ En millones de dólares </a:t>
            </a:r>
            <a:r>
              <a:rPr lang="es-CR" sz="800">
                <a:latin typeface="HendersonSansW00-BasicLight" panose="02000505030000020004" pitchFamily="2" charset="0"/>
                <a:cs typeface="Calibri"/>
              </a:rPr>
              <a:t>(USD$).</a:t>
            </a:r>
          </a:p>
          <a:p>
            <a:pPr algn="just"/>
            <a:r>
              <a:rPr lang="es-CR" sz="800">
                <a:latin typeface="HendersonSansW00-BasicLight"/>
                <a:cs typeface="Calibri"/>
              </a:rPr>
              <a:t>2/ </a:t>
            </a:r>
            <a:r>
              <a:rPr lang="es-CR" sz="800">
                <a:latin typeface="HendersonSansW00-BasicLight"/>
                <a:cs typeface="Arial"/>
              </a:rPr>
              <a:t>El 15 de agosto fue publicada en La Gaceta, la DIRECTRIZ N° 020-COMEX, DIRIGIDA A LA PROMOTORA DEL COMERCIO EXTERIOR DE COSTA RICA Y AL MINISTERIO DE COMERCIO EXTERIOR PARA PROCURAR EL APORTE LOCAL AL PROGRAMA DE INTEGRACIÓN FRONTERIZA DE COSTA RICA". Consecuentemente, PROCOMER aprobó el 09 de octubre pasado, otorgar $6 M como aporte local a ejecutarse en 2023 (cuyo convenio para uso de los fondos fue suscrito el 13 de octubre entre COMEX y PROCOMER) y el MH incluyó en presupuesto 2024 $4 M más. Aún debe concretarse aprobación de la AL, respecto de los fondos para 2024. </a:t>
            </a:r>
            <a:endParaRPr lang="es-CR" sz="800">
              <a:latin typeface="HendersonSansW00-BasicLight" panose="02000505030000020004" pitchFamily="2" charset="0"/>
              <a:cs typeface="Arial"/>
            </a:endParaRPr>
          </a:p>
        </p:txBody>
      </p:sp>
      <p:sp>
        <p:nvSpPr>
          <p:cNvPr id="11" name="10 Elipse">
            <a:extLst>
              <a:ext uri="{FF2B5EF4-FFF2-40B4-BE49-F238E27FC236}">
                <a16:creationId xmlns:a16="http://schemas.microsoft.com/office/drawing/2014/main" id="{C71427AD-31B7-3A26-52E8-4498C0A263EF}"/>
              </a:ext>
            </a:extLst>
          </p:cNvPr>
          <p:cNvSpPr/>
          <p:nvPr/>
        </p:nvSpPr>
        <p:spPr>
          <a:xfrm>
            <a:off x="8564119" y="3383155"/>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86069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23467"/>
            <a:ext cx="9156225" cy="6834533"/>
          </a:xfrm>
          <a:prstGeom prst="rect">
            <a:avLst/>
          </a:prstGeom>
        </p:spPr>
      </p:pic>
      <p:sp>
        <p:nvSpPr>
          <p:cNvPr id="3" name="CuadroTexto 3"/>
          <p:cNvSpPr txBox="1"/>
          <p:nvPr/>
        </p:nvSpPr>
        <p:spPr>
          <a:xfrm>
            <a:off x="408040" y="457140"/>
            <a:ext cx="8406501" cy="338554"/>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t>Programa de Integración Fronteriza de Costa Rica (PIF)</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extLst>
              <p:ext uri="{D42A27DB-BD31-4B8C-83A1-F6EECF244321}">
                <p14:modId xmlns:p14="http://schemas.microsoft.com/office/powerpoint/2010/main" val="277300865"/>
              </p:ext>
            </p:extLst>
          </p:nvPr>
        </p:nvGraphicFramePr>
        <p:xfrm>
          <a:off x="1524000" y="1050820"/>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100" b="1">
                          <a:latin typeface="HendersonSansW00-BasicLight" panose="02000505030000020004" pitchFamily="2" charset="0"/>
                        </a:rPr>
                        <a:t>Avance físico</a:t>
                      </a:r>
                    </a:p>
                  </a:txBody>
                  <a:tcPr anchor="ctr"/>
                </a:tc>
                <a:tc>
                  <a:txBody>
                    <a:bodyPr/>
                    <a:lstStyle/>
                    <a:p>
                      <a:pPr algn="ctr"/>
                      <a:r>
                        <a:rPr lang="es-CR" sz="1100" b="1">
                          <a:latin typeface="HendersonSansW00-BasicLight" panose="02000505030000020004" pitchFamily="2" charset="0"/>
                        </a:rPr>
                        <a:t>Avance financiero</a:t>
                      </a:r>
                    </a:p>
                  </a:txBody>
                  <a:tcPr anchor="ctr"/>
                </a:tc>
                <a:tc>
                  <a:txBody>
                    <a:bodyPr/>
                    <a:lstStyle/>
                    <a:p>
                      <a:pPr algn="ctr"/>
                      <a:r>
                        <a:rPr lang="es-CR" sz="1100" b="1">
                          <a:latin typeface="HendersonSansW00-BasicLight" panose="02000505030000020004" pitchFamily="2" charset="0"/>
                        </a:rPr>
                        <a:t>Pago de comisiones de compromiso</a:t>
                      </a:r>
                      <a:endParaRPr lang="es-CR" sz="1100" b="1" baseline="30000">
                        <a:latin typeface="HendersonSansW00-BasicLight" panose="02000505030000020004" pitchFamily="2" charset="0"/>
                      </a:endParaRP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54,96%</a:t>
                      </a:r>
                    </a:p>
                  </a:txBody>
                  <a:tcPr anchor="ctr"/>
                </a:tc>
                <a:tc>
                  <a:txBody>
                    <a:bodyPr/>
                    <a:lstStyle/>
                    <a:p>
                      <a:pPr algn="ctr"/>
                      <a:r>
                        <a:rPr lang="es-CR" sz="1100" b="0">
                          <a:latin typeface="HendersonSansW00-BasicLight" panose="02000505030000020004" pitchFamily="2" charset="0"/>
                        </a:rPr>
                        <a:t>63,36%</a:t>
                      </a:r>
                    </a:p>
                  </a:txBody>
                  <a:tcPr anchor="ctr"/>
                </a:tc>
                <a:tc>
                  <a:txBody>
                    <a:bodyPr/>
                    <a:lstStyle/>
                    <a:p>
                      <a:pPr algn="ctr"/>
                      <a:r>
                        <a:rPr lang="es-CR" sz="1100" b="0">
                          <a:latin typeface="HendersonSansW00-BasicLight" panose="02000505030000020004" pitchFamily="2" charset="0"/>
                        </a:rPr>
                        <a:t>US$ 3.304.430,44</a:t>
                      </a:r>
                    </a:p>
                  </a:txBody>
                  <a:tcPr anchor="ctr"/>
                </a:tc>
                <a:extLst>
                  <a:ext uri="{0D108BD9-81ED-4DB2-BD59-A6C34878D82A}">
                    <a16:rowId xmlns:a16="http://schemas.microsoft.com/office/drawing/2014/main" val="672554053"/>
                  </a:ext>
                </a:extLst>
              </a:tr>
            </a:tbl>
          </a:graphicData>
        </a:graphic>
      </p:graphicFrame>
      <p:sp>
        <p:nvSpPr>
          <p:cNvPr id="7" name="CuadroTexto 6">
            <a:extLst>
              <a:ext uri="{FF2B5EF4-FFF2-40B4-BE49-F238E27FC236}">
                <a16:creationId xmlns:a16="http://schemas.microsoft.com/office/drawing/2014/main" id="{5286780E-0309-9918-A3BA-F7374D9073DB}"/>
              </a:ext>
            </a:extLst>
          </p:cNvPr>
          <p:cNvSpPr txBox="1"/>
          <p:nvPr/>
        </p:nvSpPr>
        <p:spPr>
          <a:xfrm>
            <a:off x="164307" y="2069360"/>
            <a:ext cx="8893969" cy="3808735"/>
          </a:xfrm>
          <a:prstGeom prst="rect">
            <a:avLst/>
          </a:prstGeom>
          <a:noFill/>
        </p:spPr>
        <p:txBody>
          <a:bodyPr wrap="square" lIns="91440" tIns="45720" rIns="91440" bIns="45720" rtlCol="0" anchor="t">
            <a:spAutoFit/>
          </a:bodyPr>
          <a:lstStyle/>
          <a:p>
            <a:r>
              <a:rPr lang="es-ES" sz="1050" b="1">
                <a:solidFill>
                  <a:schemeClr val="tx1">
                    <a:lumMod val="65000"/>
                    <a:lumOff val="35000"/>
                  </a:schemeClr>
                </a:solidFill>
                <a:latin typeface="HendersonSansW00-BasicLight" panose="02000505030000020004" pitchFamily="2" charset="0"/>
                <a:cs typeface="Arial"/>
              </a:rPr>
              <a:t>Avances:</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Puesto Fronterizo de Paso Canoas. Avance de obras-equipamiento es 97,24%. </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Puesto Fronterizo de Peñas Blancas. Avance de obras-equipamiento asciende a 33,20%, reflejado en instalación de techos, izado/instalación de estructuras metálicas, losas y paredes de edificios y trabajos de conducción de aguas dentro del proyecto. </a:t>
            </a:r>
          </a:p>
          <a:p>
            <a:pPr marL="171450" indent="-171450" algn="just">
              <a:buFont typeface="Arial" panose="020B0604020202020204" pitchFamily="34" charset="0"/>
              <a:buChar char="•"/>
            </a:pPr>
            <a:r>
              <a:rPr lang="es-CR" sz="1050">
                <a:solidFill>
                  <a:schemeClr val="tx1">
                    <a:lumMod val="65000"/>
                    <a:lumOff val="35000"/>
                  </a:schemeClr>
                </a:solidFill>
                <a:latin typeface="HendersonSansW00-BasicLight" panose="02000505030000020004" pitchFamily="2" charset="0"/>
                <a:cs typeface="Arial"/>
              </a:rPr>
              <a:t>Se completó el Plan Provisional de Procesos, al atender comentarios de Dirección General de Aduanas (CR).</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a:cs typeface="Arial"/>
              </a:rPr>
              <a:t>Modernización de sistemas: a) Contratación para nuevas funcionalidades de VUCE</a:t>
            </a:r>
            <a:r>
              <a:rPr lang="es-ES" sz="1050" baseline="30000">
                <a:solidFill>
                  <a:schemeClr val="tx1">
                    <a:lumMod val="65000"/>
                    <a:lumOff val="35000"/>
                  </a:schemeClr>
                </a:solidFill>
                <a:latin typeface="HendersonSansW00-BasicLight"/>
                <a:cs typeface="Arial"/>
              </a:rPr>
              <a:t>/1</a:t>
            </a:r>
            <a:r>
              <a:rPr lang="es-ES" sz="1050">
                <a:solidFill>
                  <a:schemeClr val="tx1">
                    <a:lumMod val="65000"/>
                    <a:lumOff val="35000"/>
                  </a:schemeClr>
                </a:solidFill>
                <a:latin typeface="HendersonSansW00-BasicLight"/>
                <a:cs typeface="Arial"/>
              </a:rPr>
              <a:t> (Ventanilla Única de Comercio Exterior) registra avances al notificar intención de adjudicación, b) mapeo de proceso y reingeniería de VUI</a:t>
            </a:r>
            <a:r>
              <a:rPr lang="es-ES" sz="1050" baseline="30000">
                <a:solidFill>
                  <a:schemeClr val="tx1">
                    <a:lumMod val="65000"/>
                    <a:lumOff val="35000"/>
                  </a:schemeClr>
                </a:solidFill>
                <a:latin typeface="HendersonSansW00-BasicLight"/>
                <a:cs typeface="Arial"/>
              </a:rPr>
              <a:t>/2</a:t>
            </a:r>
            <a:r>
              <a:rPr lang="es-ES" sz="1050">
                <a:solidFill>
                  <a:schemeClr val="tx1">
                    <a:lumMod val="65000"/>
                    <a:lumOff val="35000"/>
                  </a:schemeClr>
                </a:solidFill>
                <a:latin typeface="HendersonSansW00-BasicLight"/>
                <a:cs typeface="Arial"/>
              </a:rPr>
              <a:t> (Ventanilla Única de Inversión) alcanza 87,50% de avance físico.</a:t>
            </a:r>
            <a:endParaRPr lang="es-ES" sz="1050">
              <a:solidFill>
                <a:schemeClr val="tx1">
                  <a:lumMod val="65000"/>
                  <a:lumOff val="35000"/>
                </a:schemeClr>
              </a:solidFill>
              <a:latin typeface="HendersonSansW00-BasicLight" panose="02000505030000020004" pitchFamily="2" charset="0"/>
              <a:cs typeface="Arial"/>
            </a:endParaRPr>
          </a:p>
          <a:p>
            <a:pPr marL="171450" indent="-171450">
              <a:buFont typeface="Arial" panose="020B0604020202020204" pitchFamily="34" charset="0"/>
              <a:buChar char="•"/>
            </a:pPr>
            <a:endParaRPr lang="es-ES" sz="1050">
              <a:solidFill>
                <a:schemeClr val="tx1">
                  <a:lumMod val="65000"/>
                  <a:lumOff val="35000"/>
                </a:schemeClr>
              </a:solidFill>
              <a:latin typeface="HendersonSansW00-BasicLight" panose="02000505030000020004" pitchFamily="2" charset="0"/>
              <a:cs typeface="Arial"/>
            </a:endParaRPr>
          </a:p>
          <a:p>
            <a:r>
              <a:rPr lang="es-ES" sz="1050" b="1">
                <a:solidFill>
                  <a:schemeClr val="tx1">
                    <a:lumMod val="65000"/>
                    <a:lumOff val="35000"/>
                  </a:schemeClr>
                </a:solidFill>
                <a:latin typeface="HendersonSansW00-BasicLight" panose="02000505030000020004" pitchFamily="2" charset="0"/>
                <a:cs typeface="Arial"/>
              </a:rPr>
              <a:t>Problemas:</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a:cs typeface="Arial"/>
              </a:rPr>
              <a:t>Limitación presupuestaria genera retrasos en: a) contratación de rediseño de puestos fronterizos de Las Tablillas y Sabalito, b) contratación del módulo de riesgos de la plataforma VUCE 3.0, y c) obtención de versión final de la adenda de SISCOG (con módulos adicionales antes incluidos en SINIGER).</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a:cs typeface="Arial"/>
              </a:rPr>
              <a:t>Inauguración de Puesto Fronterizo de Paso Canoas fue pospuesta por inconvenientes con servicios públicos y aval para intervención de Ruta </a:t>
            </a:r>
            <a:r>
              <a:rPr lang="es-ES" sz="1050" err="1">
                <a:solidFill>
                  <a:schemeClr val="tx1">
                    <a:lumMod val="65000"/>
                    <a:lumOff val="35000"/>
                  </a:schemeClr>
                </a:solidFill>
                <a:latin typeface="HendersonSansW00-BasicLight"/>
                <a:cs typeface="Arial"/>
              </a:rPr>
              <a:t>N°</a:t>
            </a:r>
            <a:r>
              <a:rPr lang="es-ES" sz="1050">
                <a:solidFill>
                  <a:schemeClr val="tx1">
                    <a:lumMod val="65000"/>
                    <a:lumOff val="35000"/>
                  </a:schemeClr>
                </a:solidFill>
                <a:latin typeface="HendersonSansW00-BasicLight"/>
                <a:cs typeface="Arial"/>
              </a:rPr>
              <a:t> 2, del 03 de mayo, hasta fecha de 29 de noviembre.</a:t>
            </a:r>
          </a:p>
          <a:p>
            <a:pPr algn="just"/>
            <a:endParaRPr lang="es-ES" sz="1050">
              <a:solidFill>
                <a:schemeClr val="tx1">
                  <a:lumMod val="65000"/>
                  <a:lumOff val="35000"/>
                </a:schemeClr>
              </a:solidFill>
              <a:latin typeface="HendersonSansW00-BasicLight"/>
              <a:cs typeface="Arial"/>
            </a:endParaRPr>
          </a:p>
          <a:p>
            <a:pPr marL="171450" indent="-171450" algn="just">
              <a:buFont typeface="Arial" panose="020B0604020202020204" pitchFamily="34" charset="0"/>
              <a:buChar char="•"/>
            </a:pPr>
            <a:r>
              <a:rPr lang="es-ES" sz="1050" b="1">
                <a:solidFill>
                  <a:schemeClr val="tx1">
                    <a:lumMod val="65000"/>
                    <a:lumOff val="35000"/>
                  </a:schemeClr>
                </a:solidFill>
                <a:latin typeface="HendersonSansW00-BasicLight" panose="02000505030000020004" pitchFamily="2" charset="0"/>
                <a:cs typeface="Arial"/>
              </a:rPr>
              <a:t>Acciones tomadas:</a:t>
            </a:r>
            <a:endParaRPr lang="es-ES" sz="1050">
              <a:solidFill>
                <a:schemeClr val="tx1">
                  <a:lumMod val="65000"/>
                  <a:lumOff val="35000"/>
                </a:schemeClr>
              </a:solidFill>
              <a:latin typeface="HendersonSansW00-BasicLight" panose="02000505030000020004" pitchFamily="2" charset="0"/>
              <a:cs typeface="Arial"/>
            </a:endParaRP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a:cs typeface="Arial"/>
              </a:rPr>
              <a:t>Concretar todos los avances posibles, según las posibilidades presupuestarias.</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a:cs typeface="Arial"/>
              </a:rPr>
              <a:t>Realizar continuas gestiones desde julio 2022 ante Presidencia, COMEX, PROCOMER, MH, por recursos.</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a:cs typeface="Arial"/>
              </a:rPr>
              <a:t>Lo anterior resulta en obtención del aporte local requerido: a) </a:t>
            </a:r>
            <a:r>
              <a:rPr lang="es-CR" sz="1050">
                <a:solidFill>
                  <a:schemeClr val="tx1">
                    <a:lumMod val="65000"/>
                    <a:lumOff val="35000"/>
                  </a:schemeClr>
                </a:solidFill>
                <a:latin typeface="HendersonSansW00-BasicLight"/>
                <a:cs typeface="Arial"/>
              </a:rPr>
              <a:t>publicación  de DIRECTRIZ </a:t>
            </a:r>
            <a:r>
              <a:rPr lang="es-CR" sz="1050" err="1">
                <a:solidFill>
                  <a:schemeClr val="tx1">
                    <a:lumMod val="65000"/>
                    <a:lumOff val="35000"/>
                  </a:schemeClr>
                </a:solidFill>
                <a:latin typeface="HendersonSansW00-BasicLight"/>
                <a:cs typeface="Arial"/>
              </a:rPr>
              <a:t>N°</a:t>
            </a:r>
            <a:r>
              <a:rPr lang="es-CR" sz="1050">
                <a:solidFill>
                  <a:schemeClr val="tx1">
                    <a:lumMod val="65000"/>
                    <a:lumOff val="35000"/>
                  </a:schemeClr>
                </a:solidFill>
                <a:latin typeface="HendersonSansW00-BasicLight"/>
                <a:cs typeface="Arial"/>
              </a:rPr>
              <a:t> 020-COMEX en agosto, para procurar $6 M mediante PROCOMER, b) inclusión en Presupuesto Ordinario 2024 de $4 M.</a:t>
            </a:r>
          </a:p>
          <a:p>
            <a:pPr marL="171450" indent="-171450" algn="just">
              <a:buFont typeface="Arial" panose="020B0604020202020204" pitchFamily="34" charset="0"/>
              <a:buChar char="•"/>
            </a:pPr>
            <a:r>
              <a:rPr lang="es-ES" sz="1050">
                <a:solidFill>
                  <a:schemeClr val="tx1">
                    <a:lumMod val="65000"/>
                    <a:lumOff val="35000"/>
                  </a:schemeClr>
                </a:solidFill>
                <a:latin typeface="HendersonSansW00-BasicLight" panose="02000505030000020004" pitchFamily="2" charset="0"/>
                <a:cs typeface="Arial"/>
              </a:rPr>
              <a:t>Mediante seguimiento continuo, se logró conexión de servicios públicos durante setiembre.</a:t>
            </a:r>
            <a:endParaRPr lang="es-CR" sz="1050">
              <a:solidFill>
                <a:schemeClr val="tx1">
                  <a:lumMod val="65000"/>
                  <a:lumOff val="35000"/>
                </a:schemeClr>
              </a:solidFill>
              <a:latin typeface="HendersonSansW00-BasicLight" panose="02000505030000020004" pitchFamily="2" charset="0"/>
              <a:cs typeface="Arial"/>
            </a:endParaRPr>
          </a:p>
        </p:txBody>
      </p:sp>
      <p:sp>
        <p:nvSpPr>
          <p:cNvPr id="2" name="9 CuadroTexto">
            <a:extLst>
              <a:ext uri="{FF2B5EF4-FFF2-40B4-BE49-F238E27FC236}">
                <a16:creationId xmlns:a16="http://schemas.microsoft.com/office/drawing/2014/main" id="{F613FACB-29A1-46A2-D239-DF8E3773E0AA}"/>
              </a:ext>
            </a:extLst>
          </p:cNvPr>
          <p:cNvSpPr txBox="1"/>
          <p:nvPr/>
        </p:nvSpPr>
        <p:spPr>
          <a:xfrm>
            <a:off x="164307" y="6114291"/>
            <a:ext cx="8415008" cy="307777"/>
          </a:xfrm>
          <a:prstGeom prst="rect">
            <a:avLst/>
          </a:prstGeom>
          <a:noFill/>
        </p:spPr>
        <p:txBody>
          <a:bodyPr wrap="square" lIns="91440" tIns="45720" rIns="91440" bIns="45720" rtlCol="0" anchor="t">
            <a:spAutoFit/>
          </a:bodyPr>
          <a:lstStyle/>
          <a:p>
            <a:r>
              <a:rPr lang="es-CR" sz="700">
                <a:latin typeface="HendersonSansW00-BasicLight" panose="02000505030000020004" pitchFamily="2" charset="0"/>
                <a:cs typeface="Arial"/>
              </a:rPr>
              <a:t>1/ Ventanilla Única de Comercio Exterior, de COMEX</a:t>
            </a:r>
            <a:r>
              <a:rPr lang="es-CR" sz="700">
                <a:latin typeface="HendersonSansW00-BasicLight" panose="02000505030000020004" pitchFamily="2" charset="0"/>
                <a:cs typeface="Calibri"/>
              </a:rPr>
              <a:t>.</a:t>
            </a:r>
          </a:p>
          <a:p>
            <a:r>
              <a:rPr lang="es-CR" sz="700">
                <a:latin typeface="HendersonSansW00-BasicLight" panose="02000505030000020004" pitchFamily="2" charset="0"/>
                <a:cs typeface="Calibri"/>
              </a:rPr>
              <a:t>2/ Ventanilla Única de Inversión, de COMEX.</a:t>
            </a:r>
            <a:endParaRPr lang="es-CR" sz="700">
              <a:latin typeface="HendersonSansW00-BasicLight" panose="02000505030000020004" pitchFamily="2" charset="0"/>
              <a:cs typeface="Arial"/>
            </a:endParaRPr>
          </a:p>
        </p:txBody>
      </p:sp>
      <p:sp>
        <p:nvSpPr>
          <p:cNvPr id="4" name="CuadroTexto 3">
            <a:extLst>
              <a:ext uri="{FF2B5EF4-FFF2-40B4-BE49-F238E27FC236}">
                <a16:creationId xmlns:a16="http://schemas.microsoft.com/office/drawing/2014/main" id="{23D1A8A7-115A-C79F-6EB2-2F55335A20BC}"/>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255921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459204" y="1145673"/>
            <a:ext cx="8234741" cy="400110"/>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Recomendaciones</a:t>
            </a:r>
            <a:endParaRPr lang="es-ES" sz="2000" b="1">
              <a:solidFill>
                <a:schemeClr val="tx2"/>
              </a:solidFill>
              <a:latin typeface="HendersonSansW00-BasicLight" panose="02000505030000020004" pitchFamily="2" charset="0"/>
              <a:cs typeface="Arial"/>
            </a:endParaRPr>
          </a:p>
        </p:txBody>
      </p:sp>
      <p:graphicFrame>
        <p:nvGraphicFramePr>
          <p:cNvPr id="2" name="Diagrama 1">
            <a:extLst>
              <a:ext uri="{FF2B5EF4-FFF2-40B4-BE49-F238E27FC236}">
                <a16:creationId xmlns:a16="http://schemas.microsoft.com/office/drawing/2014/main" id="{A808B2B4-18EC-C946-2B67-015709AD6A28}"/>
              </a:ext>
            </a:extLst>
          </p:cNvPr>
          <p:cNvGraphicFramePr/>
          <p:nvPr>
            <p:extLst>
              <p:ext uri="{D42A27DB-BD31-4B8C-83A1-F6EECF244321}">
                <p14:modId xmlns:p14="http://schemas.microsoft.com/office/powerpoint/2010/main" val="754407143"/>
              </p:ext>
            </p:extLst>
          </p:nvPr>
        </p:nvGraphicFramePr>
        <p:xfrm>
          <a:off x="450055" y="1750142"/>
          <a:ext cx="8234741" cy="3755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uadroTexto 3">
            <a:extLst>
              <a:ext uri="{FF2B5EF4-FFF2-40B4-BE49-F238E27FC236}">
                <a16:creationId xmlns:a16="http://schemas.microsoft.com/office/drawing/2014/main" id="{BC7A7348-544C-6700-7351-7779FF4D3C64}"/>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21707152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0" y="39260"/>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872613" y="3179679"/>
            <a:ext cx="7772400" cy="1470025"/>
          </a:xfrm>
        </p:spPr>
        <p:txBody>
          <a:bodyPr>
            <a:normAutofit/>
          </a:bodyPr>
          <a:lstStyle/>
          <a:p>
            <a:r>
              <a:rPr lang="es-CR" sz="2800">
                <a:latin typeface="HendersonSansW00-BasicBold" panose="02000505030000020004" pitchFamily="2" charset="0"/>
              </a:rPr>
              <a:t>Comisión Nacional de Emergencia</a:t>
            </a:r>
            <a:br>
              <a:rPr lang="es-CR" sz="2800">
                <a:latin typeface="HendersonSansW00-BasicBold" panose="02000505030000020004" pitchFamily="2" charset="0"/>
              </a:rPr>
            </a:br>
            <a:r>
              <a:rPr lang="es-CR" sz="2800">
                <a:latin typeface="HendersonSansW00-BasicBold" panose="02000505030000020004" pitchFamily="2" charset="0"/>
              </a:rPr>
              <a:t>(CNE)</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371600" y="4886884"/>
            <a:ext cx="6400800" cy="751915"/>
          </a:xfrm>
        </p:spPr>
        <p:txBody>
          <a:bodyPr>
            <a:normAutofit/>
          </a:bodyPr>
          <a:lstStyle/>
          <a:p>
            <a:r>
              <a:rPr lang="es-CR" sz="2400">
                <a:latin typeface="HendersonSansW00-BasicSmBd" panose="02000505030000020004" pitchFamily="2" charset="0"/>
              </a:rPr>
              <a:t>Al 30 de Setiembre 2023</a:t>
            </a:r>
          </a:p>
        </p:txBody>
      </p:sp>
      <p:sp>
        <p:nvSpPr>
          <p:cNvPr id="6" name="CuadroTexto 5">
            <a:extLst>
              <a:ext uri="{FF2B5EF4-FFF2-40B4-BE49-F238E27FC236}">
                <a16:creationId xmlns:a16="http://schemas.microsoft.com/office/drawing/2014/main" id="{FFBE7D12-9EF8-7D7D-9D7C-E5A2CB75CBA5}"/>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8" name="Imagen 7">
            <a:extLst>
              <a:ext uri="{FF2B5EF4-FFF2-40B4-BE49-F238E27FC236}">
                <a16:creationId xmlns:a16="http://schemas.microsoft.com/office/drawing/2014/main" id="{1C1F78FF-D1EB-D94B-5379-C393201A7958}"/>
              </a:ext>
            </a:extLst>
          </p:cNvPr>
          <p:cNvPicPr>
            <a:picLocks noChangeAspect="1"/>
          </p:cNvPicPr>
          <p:nvPr/>
        </p:nvPicPr>
        <p:blipFill>
          <a:blip r:embed="rId3"/>
          <a:stretch>
            <a:fillRect/>
          </a:stretch>
        </p:blipFill>
        <p:spPr>
          <a:xfrm>
            <a:off x="3468958" y="562762"/>
            <a:ext cx="2579710" cy="2616917"/>
          </a:xfrm>
          <a:prstGeom prst="rect">
            <a:avLst/>
          </a:prstGeom>
        </p:spPr>
      </p:pic>
    </p:spTree>
    <p:extLst>
      <p:ext uri="{BB962C8B-B14F-4D97-AF65-F5344CB8AC3E}">
        <p14:creationId xmlns:p14="http://schemas.microsoft.com/office/powerpoint/2010/main" val="593140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483A69-4A5E-EB94-9B61-A2E9C3737352}"/>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467544" y="285181"/>
            <a:ext cx="7985347" cy="574516"/>
          </a:xfrm>
          <a:prstGeom prst="rect">
            <a:avLst/>
          </a:prstGeom>
          <a:noFill/>
        </p:spPr>
        <p:txBody>
          <a:bodyPr wrap="square" lIns="91440" tIns="45720" rIns="91440" bIns="45720" rtlCol="0" anchor="t">
            <a:spAutoFit/>
          </a:bodyPr>
          <a:lstStyle/>
          <a:p>
            <a:pPr algn="ctr" eaLnBrk="0" fontAlgn="ctr" hangingPunct="0">
              <a:defRPr/>
            </a:pPr>
            <a:r>
              <a:rPr lang="es-CR" altLang="es-CR" b="1">
                <a:solidFill>
                  <a:schemeClr val="tx2"/>
                </a:solidFill>
                <a:latin typeface="HendersonSansW00-BasicSmBd" panose="02000505030000020004" pitchFamily="2" charset="0"/>
                <a:cs typeface="Arial"/>
              </a:rPr>
              <a:t>Proyecto Adquisición y Aplicación de Vacunas COVID-19   </a:t>
            </a:r>
            <a:endParaRPr lang="es-CR" b="1">
              <a:solidFill>
                <a:schemeClr val="tx2"/>
              </a:solidFill>
              <a:latin typeface="HendersonSansW00-BasicSmBd" panose="02000505030000020004" pitchFamily="2"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R" altLang="es-CR" sz="2000" b="1" i="0" u="none" strike="noStrike" kern="1200" cap="none" spc="0" normalizeH="0" baseline="30000" noProof="0">
              <a:ln>
                <a:noFill/>
              </a:ln>
              <a:solidFill>
                <a:srgbClr val="1F497D"/>
              </a:solidFill>
              <a:effectLst/>
              <a:uLnTx/>
              <a:uFillTx/>
              <a:latin typeface="Calibri"/>
              <a:ea typeface="Calibri"/>
              <a:cs typeface="Arial"/>
            </a:endParaRPr>
          </a:p>
        </p:txBody>
      </p:sp>
      <p:sp>
        <p:nvSpPr>
          <p:cNvPr id="6" name="7 CuadroTexto">
            <a:extLst>
              <a:ext uri="{FF2B5EF4-FFF2-40B4-BE49-F238E27FC236}">
                <a16:creationId xmlns:a16="http://schemas.microsoft.com/office/drawing/2014/main" id="{79E48D24-4F04-455C-A5E7-D00C34D920A0}"/>
              </a:ext>
            </a:extLst>
          </p:cNvPr>
          <p:cNvSpPr txBox="1"/>
          <p:nvPr/>
        </p:nvSpPr>
        <p:spPr>
          <a:xfrm>
            <a:off x="126239" y="947926"/>
            <a:ext cx="8891522" cy="1292662"/>
          </a:xfrm>
          <a:prstGeom prst="rect">
            <a:avLst/>
          </a:prstGeom>
          <a:noFill/>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lang="es-CR" sz="1600" b="1">
              <a:solidFill>
                <a:schemeClr val="tx2"/>
              </a:solidFill>
              <a:latin typeface="HendersonSansW00-BasicSmBd" panose="02000505030000020004" pitchFamily="2" charset="0"/>
              <a:cs typeface="Arial"/>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CR" sz="1300" b="1" i="1" u="none" strike="noStrike" kern="1200" cap="none" spc="0" normalizeH="0" baseline="0" noProof="0">
              <a:ln>
                <a:noFill/>
              </a:ln>
              <a:solidFill>
                <a:prstClr val="black"/>
              </a:solidFill>
              <a:effectLst/>
              <a:uLnTx/>
              <a:uFillTx/>
              <a:latin typeface="Calibri"/>
              <a:ea typeface="Calibri"/>
              <a:cs typeface="Calibri"/>
            </a:endParaRPr>
          </a:p>
          <a:p>
            <a:pPr algn="just">
              <a:defRPr/>
            </a:pPr>
            <a:endParaRPr lang="es-ES" sz="1000" b="1" i="1">
              <a:solidFill>
                <a:prstClr val="black"/>
              </a:solidFill>
              <a:latin typeface="HendersonSansW00-BasicBold" panose="02000505030000020004" pitchFamily="2" charset="0"/>
              <a:ea typeface="Calibri"/>
              <a:cs typeface="Calibri"/>
            </a:endParaRPr>
          </a:p>
        </p:txBody>
      </p:sp>
      <p:graphicFrame>
        <p:nvGraphicFramePr>
          <p:cNvPr id="2" name="3 Tabla">
            <a:extLst>
              <a:ext uri="{FF2B5EF4-FFF2-40B4-BE49-F238E27FC236}">
                <a16:creationId xmlns:a16="http://schemas.microsoft.com/office/drawing/2014/main" id="{0A2EC497-2CCD-2CFF-3B8B-500D1A66AE9C}"/>
              </a:ext>
            </a:extLst>
          </p:cNvPr>
          <p:cNvGraphicFramePr>
            <a:graphicFrameLocks noGrp="1"/>
          </p:cNvGraphicFramePr>
          <p:nvPr>
            <p:extLst>
              <p:ext uri="{D42A27DB-BD31-4B8C-83A1-F6EECF244321}">
                <p14:modId xmlns:p14="http://schemas.microsoft.com/office/powerpoint/2010/main" val="172360303"/>
              </p:ext>
            </p:extLst>
          </p:nvPr>
        </p:nvGraphicFramePr>
        <p:xfrm>
          <a:off x="216309" y="1331888"/>
          <a:ext cx="8801451" cy="1639410"/>
        </p:xfrm>
        <a:graphic>
          <a:graphicData uri="http://schemas.openxmlformats.org/drawingml/2006/table">
            <a:tbl>
              <a:tblPr>
                <a:tableStyleId>{3B4B98B0-60AC-42C2-AFA5-B58CD77FA1E5}</a:tableStyleId>
              </a:tblPr>
              <a:tblGrid>
                <a:gridCol w="1124370">
                  <a:extLst>
                    <a:ext uri="{9D8B030D-6E8A-4147-A177-3AD203B41FA5}">
                      <a16:colId xmlns:a16="http://schemas.microsoft.com/office/drawing/2014/main" val="20000"/>
                    </a:ext>
                  </a:extLst>
                </a:gridCol>
                <a:gridCol w="868103">
                  <a:extLst>
                    <a:ext uri="{9D8B030D-6E8A-4147-A177-3AD203B41FA5}">
                      <a16:colId xmlns:a16="http://schemas.microsoft.com/office/drawing/2014/main" val="20001"/>
                    </a:ext>
                  </a:extLst>
                </a:gridCol>
                <a:gridCol w="722603">
                  <a:extLst>
                    <a:ext uri="{9D8B030D-6E8A-4147-A177-3AD203B41FA5}">
                      <a16:colId xmlns:a16="http://schemas.microsoft.com/office/drawing/2014/main" val="20002"/>
                    </a:ext>
                  </a:extLst>
                </a:gridCol>
                <a:gridCol w="634279">
                  <a:extLst>
                    <a:ext uri="{9D8B030D-6E8A-4147-A177-3AD203B41FA5}">
                      <a16:colId xmlns:a16="http://schemas.microsoft.com/office/drawing/2014/main" val="20003"/>
                    </a:ext>
                  </a:extLst>
                </a:gridCol>
                <a:gridCol w="667207">
                  <a:extLst>
                    <a:ext uri="{9D8B030D-6E8A-4147-A177-3AD203B41FA5}">
                      <a16:colId xmlns:a16="http://schemas.microsoft.com/office/drawing/2014/main" val="20004"/>
                    </a:ext>
                  </a:extLst>
                </a:gridCol>
                <a:gridCol w="623099">
                  <a:extLst>
                    <a:ext uri="{9D8B030D-6E8A-4147-A177-3AD203B41FA5}">
                      <a16:colId xmlns:a16="http://schemas.microsoft.com/office/drawing/2014/main" val="20005"/>
                    </a:ext>
                  </a:extLst>
                </a:gridCol>
                <a:gridCol w="918168">
                  <a:extLst>
                    <a:ext uri="{9D8B030D-6E8A-4147-A177-3AD203B41FA5}">
                      <a16:colId xmlns:a16="http://schemas.microsoft.com/office/drawing/2014/main" val="20006"/>
                    </a:ext>
                  </a:extLst>
                </a:gridCol>
                <a:gridCol w="998763">
                  <a:extLst>
                    <a:ext uri="{9D8B030D-6E8A-4147-A177-3AD203B41FA5}">
                      <a16:colId xmlns:a16="http://schemas.microsoft.com/office/drawing/2014/main" val="20007"/>
                    </a:ext>
                  </a:extLst>
                </a:gridCol>
                <a:gridCol w="894635">
                  <a:extLst>
                    <a:ext uri="{9D8B030D-6E8A-4147-A177-3AD203B41FA5}">
                      <a16:colId xmlns:a16="http://schemas.microsoft.com/office/drawing/2014/main" val="20008"/>
                    </a:ext>
                  </a:extLst>
                </a:gridCol>
                <a:gridCol w="690056">
                  <a:extLst>
                    <a:ext uri="{9D8B030D-6E8A-4147-A177-3AD203B41FA5}">
                      <a16:colId xmlns:a16="http://schemas.microsoft.com/office/drawing/2014/main" val="20009"/>
                    </a:ext>
                  </a:extLst>
                </a:gridCol>
                <a:gridCol w="660168">
                  <a:extLst>
                    <a:ext uri="{9D8B030D-6E8A-4147-A177-3AD203B41FA5}">
                      <a16:colId xmlns:a16="http://schemas.microsoft.com/office/drawing/2014/main" val="20010"/>
                    </a:ext>
                  </a:extLst>
                </a:gridCol>
              </a:tblGrid>
              <a:tr h="24559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Programa / Proyecto</a:t>
                      </a: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Monto del Préstamo 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financiero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Avance físico a Set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lang="es-CR" sz="900" b="1" kern="1200">
                          <a:solidFill>
                            <a:schemeClr val="tx1">
                              <a:lumMod val="65000"/>
                              <a:lumOff val="35000"/>
                            </a:schemeClr>
                          </a:solidFill>
                          <a:latin typeface="HendersonSansW00-BasicLight" panose="02000505030000020004" pitchFamily="2" charset="0"/>
                          <a:ea typeface="+mn-ea"/>
                          <a:cs typeface="Arial"/>
                        </a:rPr>
                        <a:t>Contrapartida </a:t>
                      </a:r>
                      <a:r>
                        <a:rPr lang="es-CR" sz="900" b="1" kern="1200" baseline="30000">
                          <a:solidFill>
                            <a:schemeClr val="tx1">
                              <a:lumMod val="65000"/>
                              <a:lumOff val="35000"/>
                            </a:schemeClr>
                          </a:solidFill>
                          <a:latin typeface="HendersonSansW00-BasicLight" panose="02000505030000020004" pitchFamily="2" charset="0"/>
                          <a:ea typeface="+mn-ea"/>
                          <a:cs typeface="Arial"/>
                        </a:rPr>
                        <a:t>1/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original de desembolsos  </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Fecha prórroga de desembolsos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CR" sz="900" b="1" kern="1200">
                          <a:solidFill>
                            <a:schemeClr val="tx1">
                              <a:lumMod val="95000"/>
                              <a:lumOff val="5000"/>
                            </a:schemeClr>
                          </a:solidFill>
                          <a:latin typeface="HendersonSansW00-BasicLight" panose="02000505030000020004" pitchFamily="2" charset="0"/>
                          <a:ea typeface="+mn-ea"/>
                          <a:cs typeface="Arial"/>
                        </a:rPr>
                        <a:t>Estado según DCP a Set</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392544">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Original</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kern="1200">
                          <a:solidFill>
                            <a:schemeClr val="tx1">
                              <a:lumMod val="95000"/>
                              <a:lumOff val="5000"/>
                            </a:schemeClr>
                          </a:solidFill>
                          <a:latin typeface="HendersonSansW00-BasicLight" panose="02000505030000020004" pitchFamily="2" charset="0"/>
                          <a:ea typeface="+mn-ea"/>
                          <a:cs typeface="Arial"/>
                        </a:rPr>
                        <a:t>Vigente</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315472">
                <a:tc>
                  <a:txBody>
                    <a:bodyPr/>
                    <a:lstStyle/>
                    <a:p>
                      <a:pPr algn="l" fontAlgn="b"/>
                      <a:r>
                        <a:rPr lang="es-CR" sz="900" kern="1200">
                          <a:solidFill>
                            <a:schemeClr val="tx1">
                              <a:lumMod val="65000"/>
                              <a:lumOff val="35000"/>
                            </a:schemeClr>
                          </a:solidFill>
                          <a:latin typeface="HendersonSansW00-BasicLight" panose="02000505030000020004" pitchFamily="2" charset="0"/>
                          <a:ea typeface="+mn-ea"/>
                          <a:cs typeface="Arial"/>
                        </a:rPr>
                        <a:t>BCIE</a:t>
                      </a:r>
                      <a:endParaRPr lang="es-CR" sz="900" b="1" kern="1200">
                        <a:solidFill>
                          <a:schemeClr val="tx1">
                            <a:lumMod val="65000"/>
                            <a:lumOff val="35000"/>
                          </a:schemeClr>
                        </a:solidFill>
                        <a:latin typeface="HendersonSansW00-BasicLight" panose="02000505030000020004" pitchFamily="2" charset="0"/>
                        <a:ea typeface="+mn-ea"/>
                        <a:cs typeface="Arial"/>
                      </a:endParaRPr>
                    </a:p>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409153">
                <a:tc>
                  <a:txBody>
                    <a:bodyPr/>
                    <a:lstStyle/>
                    <a:p>
                      <a:pPr algn="l" fontAlgn="ctr"/>
                      <a:r>
                        <a:rPr lang="es-CR" sz="900" kern="1200">
                          <a:solidFill>
                            <a:schemeClr val="tx1">
                              <a:lumMod val="65000"/>
                              <a:lumOff val="35000"/>
                            </a:schemeClr>
                          </a:solidFill>
                          <a:latin typeface="HendersonSansW00-BasicLight" panose="02000505030000020004" pitchFamily="2" charset="0"/>
                          <a:ea typeface="+mn-ea"/>
                          <a:cs typeface="Arial"/>
                        </a:rPr>
                        <a:t>Proyecto Adquisición y Aplicación de Vacunas COVID-19   </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80,00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100,00%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21/5/2021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15/12/2022</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kern="1200">
                          <a:solidFill>
                            <a:schemeClr val="tx1">
                              <a:lumMod val="65000"/>
                              <a:lumOff val="35000"/>
                            </a:schemeClr>
                          </a:solidFill>
                          <a:latin typeface="HendersonSansW00-BasicLight" panose="02000505030000020004" pitchFamily="2" charset="0"/>
                          <a:ea typeface="+mn-ea"/>
                          <a:cs typeface="Arial"/>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ES" sz="900" kern="1200">
                          <a:solidFill>
                            <a:schemeClr val="tx1">
                              <a:lumMod val="65000"/>
                              <a:lumOff val="35000"/>
                            </a:schemeClr>
                          </a:solidFill>
                          <a:latin typeface="HendersonSansW00-BasicLight" panose="02000505030000020004" pitchFamily="2" charset="0"/>
                          <a:ea typeface="+mn-ea"/>
                          <a:cs typeface="Arial"/>
                        </a:rPr>
                        <a:t>0</a:t>
                      </a:r>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900" kern="1200">
                        <a:solidFill>
                          <a:schemeClr val="tx1">
                            <a:lumMod val="65000"/>
                            <a:lumOff val="35000"/>
                          </a:schemeClr>
                        </a:solidFill>
                        <a:latin typeface="HendersonSansW00-BasicLight" panose="02000505030000020004" pitchFamily="2" charset="0"/>
                        <a:ea typeface="+mn-ea"/>
                        <a:cs typeface="Arial"/>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bl>
          </a:graphicData>
        </a:graphic>
      </p:graphicFrame>
      <p:sp>
        <p:nvSpPr>
          <p:cNvPr id="4" name="10 Elipse">
            <a:extLst>
              <a:ext uri="{FF2B5EF4-FFF2-40B4-BE49-F238E27FC236}">
                <a16:creationId xmlns:a16="http://schemas.microsoft.com/office/drawing/2014/main" id="{67858929-FC11-F839-E932-BB70C14FC694}"/>
              </a:ext>
            </a:extLst>
          </p:cNvPr>
          <p:cNvSpPr/>
          <p:nvPr/>
        </p:nvSpPr>
        <p:spPr>
          <a:xfrm>
            <a:off x="8564240" y="2496981"/>
            <a:ext cx="287337" cy="2889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CuadroTexto 7">
            <a:extLst>
              <a:ext uri="{FF2B5EF4-FFF2-40B4-BE49-F238E27FC236}">
                <a16:creationId xmlns:a16="http://schemas.microsoft.com/office/drawing/2014/main" id="{FF231CFB-9D8E-C94C-4FAD-B77E911F80B3}"/>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28487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2483A69-4A5E-EB94-9B61-A2E9C3737352}"/>
              </a:ext>
            </a:extLst>
          </p:cNvPr>
          <p:cNvPicPr>
            <a:picLocks noChangeAspect="1"/>
          </p:cNvPicPr>
          <p:nvPr/>
        </p:nvPicPr>
        <p:blipFill>
          <a:blip r:embed="rId3"/>
          <a:stretch>
            <a:fillRect/>
          </a:stretch>
        </p:blipFill>
        <p:spPr>
          <a:xfrm>
            <a:off x="0" y="0"/>
            <a:ext cx="9156225" cy="6851142"/>
          </a:xfrm>
          <a:prstGeom prst="rect">
            <a:avLst/>
          </a:prstGeom>
        </p:spPr>
      </p:pic>
      <p:sp>
        <p:nvSpPr>
          <p:cNvPr id="3" name="CuadroTexto 3"/>
          <p:cNvSpPr txBox="1"/>
          <p:nvPr/>
        </p:nvSpPr>
        <p:spPr>
          <a:xfrm>
            <a:off x="467543" y="465959"/>
            <a:ext cx="7985347" cy="584775"/>
          </a:xfrm>
          <a:prstGeom prst="rect">
            <a:avLst/>
          </a:prstGeom>
          <a:noFill/>
        </p:spPr>
        <p:txBody>
          <a:bodyPr wrap="square" rtlCol="0">
            <a:spAutoFit/>
          </a:bodyPr>
          <a:lstStyle>
            <a:defPPr>
              <a:defRPr lang="es-CR"/>
            </a:defPPr>
            <a:lvl1pPr algn="ctr" eaLnBrk="0" hangingPunct="0">
              <a:defRPr sz="1600" b="1">
                <a:solidFill>
                  <a:schemeClr val="tx2"/>
                </a:solidFill>
                <a:latin typeface="HendersonSansW00-BasicLight" panose="02000505030000020004" pitchFamily="2" charset="0"/>
                <a:cs typeface="Arial"/>
              </a:defRPr>
            </a:lvl1pPr>
          </a:lstStyle>
          <a:p>
            <a:r>
              <a:rPr lang="es-CR" altLang="es-CR"/>
              <a:t>Proyecto Adquisición y Aplicación de Vacunas COVID-19  </a:t>
            </a:r>
            <a:endParaRPr lang="es-CR"/>
          </a:p>
          <a:p>
            <a:endParaRPr lang="es-CR" altLang="es-CR"/>
          </a:p>
        </p:txBody>
      </p:sp>
      <p:sp>
        <p:nvSpPr>
          <p:cNvPr id="6" name="7 CuadroTexto">
            <a:extLst>
              <a:ext uri="{FF2B5EF4-FFF2-40B4-BE49-F238E27FC236}">
                <a16:creationId xmlns:a16="http://schemas.microsoft.com/office/drawing/2014/main" id="{79E48D24-4F04-455C-A5E7-D00C34D920A0}"/>
              </a:ext>
            </a:extLst>
          </p:cNvPr>
          <p:cNvSpPr txBox="1"/>
          <p:nvPr/>
        </p:nvSpPr>
        <p:spPr>
          <a:xfrm>
            <a:off x="242646" y="2101468"/>
            <a:ext cx="8645715" cy="2862322"/>
          </a:xfrm>
          <a:prstGeom prst="rect">
            <a:avLst/>
          </a:prstGeom>
          <a:noFill/>
        </p:spPr>
        <p:txBody>
          <a:bodyPr wrap="square" lIns="91440" tIns="45720" rIns="91440" bIns="45720" anchor="t">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R" sz="1050" b="1"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rPr>
              <a:t>Avances:</a:t>
            </a:r>
            <a:endParaRPr kumimoji="0" lang="es-CR" sz="1050" b="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endParaRPr>
          </a:p>
          <a:p>
            <a:pPr marL="285750" lvl="0" indent="-285750" algn="just">
              <a:buFont typeface="Arial,Sans-Serif"/>
              <a:buChar char="•"/>
              <a:defRPr/>
            </a:pPr>
            <a:r>
              <a:rPr lang="es-CR" sz="1050">
                <a:solidFill>
                  <a:schemeClr val="tx1">
                    <a:lumMod val="65000"/>
                    <a:lumOff val="35000"/>
                  </a:schemeClr>
                </a:solidFill>
                <a:latin typeface="HendersonSansW00-BasicLight" panose="02000505030000020004" pitchFamily="2" charset="0"/>
                <a:ea typeface="Calibri"/>
                <a:cs typeface="Calibri"/>
              </a:rPr>
              <a:t>El último desembolsado del Crédito se materializó el 23 de diciembre 2022 con lo cual se alcanzó el 100% del avance financiero.</a:t>
            </a:r>
          </a:p>
          <a:p>
            <a:pPr marL="285750" lvl="0" indent="-285750" algn="just">
              <a:buFont typeface="Arial,Sans-Serif"/>
              <a:buChar char="•"/>
              <a:defRPr/>
            </a:pPr>
            <a:endParaRPr lang="es-CR" sz="1050">
              <a:solidFill>
                <a:schemeClr val="tx1">
                  <a:lumMod val="65000"/>
                  <a:lumOff val="35000"/>
                </a:schemeClr>
              </a:solidFill>
              <a:latin typeface="HendersonSansW00-BasicLight" panose="02000505030000020004" pitchFamily="2" charset="0"/>
              <a:ea typeface="Calibri"/>
              <a:cs typeface="Calibri"/>
            </a:endParaRPr>
          </a:p>
          <a:p>
            <a:pPr marR="0" lvl="0" algn="just" defTabSz="914400" rtl="0" eaLnBrk="1" fontAlgn="base" latinLnBrk="0" hangingPunct="1">
              <a:lnSpc>
                <a:spcPct val="100000"/>
              </a:lnSpc>
              <a:spcBef>
                <a:spcPct val="0"/>
              </a:spcBef>
              <a:spcAft>
                <a:spcPct val="0"/>
              </a:spcAft>
              <a:buClrTx/>
              <a:buSzTx/>
              <a:tabLst/>
              <a:defRPr/>
            </a:pPr>
            <a:r>
              <a:rPr lang="es-CR" sz="1050" b="1">
                <a:solidFill>
                  <a:schemeClr val="tx1">
                    <a:lumMod val="65000"/>
                    <a:lumOff val="35000"/>
                  </a:schemeClr>
                </a:solidFill>
                <a:latin typeface="HendersonSansW00-BasicLight" panose="02000505030000020004" pitchFamily="2" charset="0"/>
                <a:ea typeface="Calibri"/>
                <a:cs typeface="Calibri"/>
              </a:rPr>
              <a:t>Problemas:</a:t>
            </a:r>
          </a:p>
          <a:p>
            <a:pPr marL="285750" lvl="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Sobre la Contratación para la Auditoria y Supervisión del Proyecto, la CNE recibió retroalimentación del BCIE respecto al resultado final de la auditoria, en el que hizo referencia a que el Informe de la empresa contratada debe integrar algunos elementos adicionales de evidencia, los cuales la misma no ha entregado a la fecha,</a:t>
            </a:r>
          </a:p>
          <a:p>
            <a:pPr marR="0" lvl="0" algn="just" defTabSz="914400" rtl="0" eaLnBrk="1" fontAlgn="base" latinLnBrk="0" hangingPunct="1">
              <a:lnSpc>
                <a:spcPct val="100000"/>
              </a:lnSpc>
              <a:spcBef>
                <a:spcPct val="0"/>
              </a:spcBef>
              <a:spcAft>
                <a:spcPct val="0"/>
              </a:spcAft>
              <a:buClrTx/>
              <a:buSzTx/>
              <a:tabLst/>
              <a:defRPr/>
            </a:pPr>
            <a:endParaRPr kumimoji="0" lang="es-CR" sz="1050" b="0" i="0" u="none" strike="noStrike" kern="1200" cap="none" spc="0" normalizeH="0" baseline="0" noProof="0">
              <a:ln>
                <a:noFill/>
              </a:ln>
              <a:solidFill>
                <a:schemeClr val="tx1">
                  <a:lumMod val="65000"/>
                  <a:lumOff val="35000"/>
                </a:schemeClr>
              </a:solidFill>
              <a:effectLst/>
              <a:uLnTx/>
              <a:uFillTx/>
              <a:latin typeface="HendersonSansW00-BasicLight" panose="02000505030000020004" pitchFamily="2" charset="0"/>
              <a:ea typeface="Calibri"/>
              <a:cs typeface="Calibri"/>
            </a:endParaRPr>
          </a:p>
          <a:p>
            <a:pPr algn="just">
              <a:defRPr/>
            </a:pPr>
            <a:r>
              <a:rPr lang="es-CR" sz="1050" b="1">
                <a:solidFill>
                  <a:schemeClr val="tx1">
                    <a:lumMod val="65000"/>
                    <a:lumOff val="35000"/>
                  </a:schemeClr>
                </a:solidFill>
                <a:latin typeface="HendersonSansW00-BasicLight" panose="02000505030000020004" pitchFamily="2" charset="0"/>
                <a:ea typeface="Calibri"/>
                <a:cs typeface="Calibri"/>
              </a:rPr>
              <a:t>Acciones tomadas:</a:t>
            </a:r>
          </a:p>
          <a:p>
            <a:pPr marL="28575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La CNE está realizando la coordinación con la empresa para que subsane la situación descrita anteriormente, y así dar por concluido el cumplimiento de este compromiso.</a:t>
            </a:r>
          </a:p>
          <a:p>
            <a:pPr marL="285750" indent="-285750" algn="just">
              <a:buFont typeface="Arial"/>
              <a:buChar char="•"/>
              <a:defRPr/>
            </a:pPr>
            <a:r>
              <a:rPr lang="es-CR" sz="1050">
                <a:solidFill>
                  <a:schemeClr val="tx1">
                    <a:lumMod val="65000"/>
                    <a:lumOff val="35000"/>
                  </a:schemeClr>
                </a:solidFill>
                <a:latin typeface="HendersonSansW00-BasicLight" panose="02000505030000020004" pitchFamily="2" charset="0"/>
                <a:ea typeface="Calibri"/>
                <a:cs typeface="Calibri"/>
              </a:rPr>
              <a:t>Dar seguimiento a los entregables de la contratación para la Auditoria y Supervisión del Proyecto, con el propósito de finiquitar el crédito a la mayor brevedad posible; sobre todo considerando que el mismo se desembolsó en su totalidad desde finales del 2022.</a:t>
            </a:r>
            <a:endParaRPr lang="es-CR" sz="1050">
              <a:solidFill>
                <a:schemeClr val="tx1">
                  <a:lumMod val="65000"/>
                  <a:lumOff val="35000"/>
                </a:schemeClr>
              </a:solidFill>
              <a:highlight>
                <a:srgbClr val="FFFF00"/>
              </a:highlight>
              <a:latin typeface="HendersonSansW00-BasicLight" panose="02000505030000020004" pitchFamily="2" charset="0"/>
              <a:ea typeface="Calibri"/>
              <a:cs typeface="Calibri"/>
            </a:endParaRPr>
          </a:p>
          <a:p>
            <a:pPr algn="just">
              <a:defRPr/>
            </a:pPr>
            <a:endParaRPr lang="es-ES" sz="1200" b="1" i="1">
              <a:solidFill>
                <a:prstClr val="black"/>
              </a:solidFill>
              <a:latin typeface="HendersonSansW00-BasicBold" panose="02000505030000020004" pitchFamily="2" charset="0"/>
              <a:ea typeface="Calibri"/>
              <a:cs typeface="Calibri"/>
            </a:endParaRPr>
          </a:p>
        </p:txBody>
      </p:sp>
      <p:graphicFrame>
        <p:nvGraphicFramePr>
          <p:cNvPr id="4" name="Tabla 6">
            <a:extLst>
              <a:ext uri="{FF2B5EF4-FFF2-40B4-BE49-F238E27FC236}">
                <a16:creationId xmlns:a16="http://schemas.microsoft.com/office/drawing/2014/main" id="{D5CC7387-CD88-466F-4339-FF22B5CC1E4B}"/>
              </a:ext>
            </a:extLst>
          </p:cNvPr>
          <p:cNvGraphicFramePr>
            <a:graphicFrameLocks noGrp="1"/>
          </p:cNvGraphicFramePr>
          <p:nvPr>
            <p:extLst>
              <p:ext uri="{D42A27DB-BD31-4B8C-83A1-F6EECF244321}">
                <p14:modId xmlns:p14="http://schemas.microsoft.com/office/powerpoint/2010/main" val="3845814713"/>
              </p:ext>
            </p:extLst>
          </p:nvPr>
        </p:nvGraphicFramePr>
        <p:xfrm>
          <a:off x="1412217" y="1009145"/>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N/A</a:t>
                      </a:r>
                    </a:p>
                  </a:txBody>
                  <a:tcPr anchor="ctr"/>
                </a:tc>
                <a:tc>
                  <a:txBody>
                    <a:bodyPr/>
                    <a:lstStyle/>
                    <a:p>
                      <a:pPr algn="ctr"/>
                      <a:r>
                        <a:rPr lang="es-CR" sz="1100" b="0">
                          <a:latin typeface="HendersonSansW00-BasicLight" panose="02000505030000020004" pitchFamily="2" charset="0"/>
                        </a:rPr>
                        <a:t>100,00%</a:t>
                      </a:r>
                    </a:p>
                  </a:txBody>
                  <a:tcPr anchor="ctr"/>
                </a:tc>
                <a:tc>
                  <a:txBody>
                    <a:bodyPr/>
                    <a:lstStyle/>
                    <a:p>
                      <a:pPr algn="ctr"/>
                      <a:r>
                        <a:rPr lang="es-CR" sz="1100" b="0">
                          <a:latin typeface="HendersonSansW00-BasicLight" panose="02000505030000020004" pitchFamily="2" charset="0"/>
                        </a:rPr>
                        <a:t>US$ 47.326,48</a:t>
                      </a:r>
                    </a:p>
                  </a:txBody>
                  <a:tcPr anchor="ctr"/>
                </a:tc>
                <a:extLst>
                  <a:ext uri="{0D108BD9-81ED-4DB2-BD59-A6C34878D82A}">
                    <a16:rowId xmlns:a16="http://schemas.microsoft.com/office/drawing/2014/main" val="672554053"/>
                  </a:ext>
                </a:extLst>
              </a:tr>
            </a:tbl>
          </a:graphicData>
        </a:graphic>
      </p:graphicFrame>
      <p:sp>
        <p:nvSpPr>
          <p:cNvPr id="9" name="CuadroTexto 8">
            <a:extLst>
              <a:ext uri="{FF2B5EF4-FFF2-40B4-BE49-F238E27FC236}">
                <a16:creationId xmlns:a16="http://schemas.microsoft.com/office/drawing/2014/main" id="{8A0CCF59-8C6B-0B25-18EA-BCB3FE57C55E}"/>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186343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2225" y="29497"/>
            <a:ext cx="9156225" cy="6860905"/>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2330620"/>
            <a:ext cx="7772400" cy="1470025"/>
          </a:xfrm>
        </p:spPr>
        <p:txBody>
          <a:bodyPr>
            <a:normAutofit/>
          </a:bodyPr>
          <a:lstStyle/>
          <a:p>
            <a:r>
              <a:rPr lang="es-CR" sz="2800">
                <a:latin typeface="HendersonSansW00-BasicBold" panose="02000505030000020004" pitchFamily="2" charset="0"/>
              </a:rPr>
              <a:t>Instituto Costarricense de Pesca y Acuicultura</a:t>
            </a:r>
            <a:br>
              <a:rPr lang="es-CR" sz="2800">
                <a:latin typeface="HendersonSansW00-BasicBold" panose="02000505030000020004" pitchFamily="2" charset="0"/>
              </a:rPr>
            </a:br>
            <a:r>
              <a:rPr lang="es-CR" sz="2800">
                <a:latin typeface="HendersonSansW00-BasicBold" panose="02000505030000020004" pitchFamily="2" charset="0"/>
              </a:rPr>
              <a:t>(INCOPESCA)</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371600" y="4397478"/>
            <a:ext cx="6400800" cy="1752600"/>
          </a:xfrm>
        </p:spPr>
        <p:txBody>
          <a:bodyPr>
            <a:normAutofit/>
          </a:bodyPr>
          <a:lstStyle/>
          <a:p>
            <a:r>
              <a:rPr lang="es-CR" sz="2400">
                <a:latin typeface="HendersonSansW00-BasicSmBd" panose="02000505030000020004" pitchFamily="2" charset="0"/>
              </a:rPr>
              <a:t>Al 30 de Setiembre 2023</a:t>
            </a:r>
          </a:p>
        </p:txBody>
      </p:sp>
      <p:pic>
        <p:nvPicPr>
          <p:cNvPr id="6" name="Imagen 5">
            <a:extLst>
              <a:ext uri="{FF2B5EF4-FFF2-40B4-BE49-F238E27FC236}">
                <a16:creationId xmlns:a16="http://schemas.microsoft.com/office/drawing/2014/main" id="{B03C338C-5D74-4815-9F3E-F7757FCC3B89}"/>
              </a:ext>
            </a:extLst>
          </p:cNvPr>
          <p:cNvPicPr>
            <a:picLocks noChangeAspect="1"/>
          </p:cNvPicPr>
          <p:nvPr/>
        </p:nvPicPr>
        <p:blipFill>
          <a:blip r:embed="rId3"/>
          <a:stretch>
            <a:fillRect/>
          </a:stretch>
        </p:blipFill>
        <p:spPr>
          <a:xfrm>
            <a:off x="3038167" y="169776"/>
            <a:ext cx="2644877" cy="1649566"/>
          </a:xfrm>
          <a:prstGeom prst="rect">
            <a:avLst/>
          </a:prstGeom>
        </p:spPr>
      </p:pic>
      <p:sp>
        <p:nvSpPr>
          <p:cNvPr id="7" name="CuadroTexto 6">
            <a:extLst>
              <a:ext uri="{FF2B5EF4-FFF2-40B4-BE49-F238E27FC236}">
                <a16:creationId xmlns:a16="http://schemas.microsoft.com/office/drawing/2014/main" id="{CE11E033-D95B-4ADB-2057-59BFFBB971F8}"/>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4826855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CD8BDAC-6635-8530-9F4B-E1F579E1F8B5}"/>
              </a:ext>
            </a:extLst>
          </p:cNvPr>
          <p:cNvPicPr>
            <a:picLocks noChangeAspect="1"/>
          </p:cNvPicPr>
          <p:nvPr/>
        </p:nvPicPr>
        <p:blipFill>
          <a:blip r:embed="rId2"/>
          <a:stretch>
            <a:fillRect/>
          </a:stretch>
        </p:blipFill>
        <p:spPr>
          <a:xfrm>
            <a:off x="-1" y="6858"/>
            <a:ext cx="9156225" cy="6851142"/>
          </a:xfrm>
          <a:prstGeom prst="rect">
            <a:avLst/>
          </a:prstGeom>
        </p:spPr>
      </p:pic>
      <p:sp>
        <p:nvSpPr>
          <p:cNvPr id="3" name="Title 1"/>
          <p:cNvSpPr txBox="1">
            <a:spLocks/>
          </p:cNvSpPr>
          <p:nvPr/>
        </p:nvSpPr>
        <p:spPr bwMode="auto">
          <a:xfrm>
            <a:off x="0" y="792920"/>
            <a:ext cx="8964612"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s-CR"/>
            </a:defPPr>
            <a:lvl1pPr algn="ctr">
              <a:buClr>
                <a:srgbClr val="000000"/>
              </a:buClr>
              <a:buFont typeface="Arial" panose="020B0604020202020204" pitchFamily="34" charset="0"/>
              <a:buNone/>
              <a:defRPr sz="2000" b="1">
                <a:solidFill>
                  <a:schemeClr val="tx2"/>
                </a:solidFill>
                <a:latin typeface="HendersonSansW00-BasicLight" panose="02000505030000020004" pitchFamily="2" charset="0"/>
                <a:cs typeface="Arial"/>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r>
              <a:rPr lang="es-CR" altLang="es-ES_tradnl"/>
              <a:t>Estado actual del Programas ejecutado por INCOPESCA</a:t>
            </a:r>
          </a:p>
          <a:p>
            <a:r>
              <a:rPr lang="es-CR" altLang="es-ES_tradnl" sz="1400"/>
              <a:t>En Millones de dólares</a:t>
            </a:r>
            <a:endParaRPr lang="en-US" altLang="es-ES_tradnl" sz="1400"/>
          </a:p>
          <a:p>
            <a:endParaRPr lang="es-CR" altLang="es-ES_tradnl"/>
          </a:p>
          <a:p>
            <a:endParaRPr lang="en-US" altLang="es-ES_tradnl"/>
          </a:p>
        </p:txBody>
      </p:sp>
      <p:graphicFrame>
        <p:nvGraphicFramePr>
          <p:cNvPr id="4" name="3 Tabla"/>
          <p:cNvGraphicFramePr>
            <a:graphicFrameLocks noGrp="1"/>
          </p:cNvGraphicFramePr>
          <p:nvPr>
            <p:extLst>
              <p:ext uri="{D42A27DB-BD31-4B8C-83A1-F6EECF244321}">
                <p14:modId xmlns:p14="http://schemas.microsoft.com/office/powerpoint/2010/main" val="4239870848"/>
              </p:ext>
            </p:extLst>
          </p:nvPr>
        </p:nvGraphicFramePr>
        <p:xfrm>
          <a:off x="161925" y="1785416"/>
          <a:ext cx="8860367" cy="1837140"/>
        </p:xfrm>
        <a:graphic>
          <a:graphicData uri="http://schemas.openxmlformats.org/drawingml/2006/table">
            <a:tbl>
              <a:tblPr>
                <a:tableStyleId>{3B4B98B0-60AC-42C2-AFA5-B58CD77FA1E5}</a:tableStyleId>
              </a:tblPr>
              <a:tblGrid>
                <a:gridCol w="1185094">
                  <a:extLst>
                    <a:ext uri="{9D8B030D-6E8A-4147-A177-3AD203B41FA5}">
                      <a16:colId xmlns:a16="http://schemas.microsoft.com/office/drawing/2014/main" val="20000"/>
                    </a:ext>
                  </a:extLst>
                </a:gridCol>
                <a:gridCol w="820715">
                  <a:extLst>
                    <a:ext uri="{9D8B030D-6E8A-4147-A177-3AD203B41FA5}">
                      <a16:colId xmlns:a16="http://schemas.microsoft.com/office/drawing/2014/main" val="20001"/>
                    </a:ext>
                  </a:extLst>
                </a:gridCol>
                <a:gridCol w="727440">
                  <a:extLst>
                    <a:ext uri="{9D8B030D-6E8A-4147-A177-3AD203B41FA5}">
                      <a16:colId xmlns:a16="http://schemas.microsoft.com/office/drawing/2014/main" val="20002"/>
                    </a:ext>
                  </a:extLst>
                </a:gridCol>
                <a:gridCol w="638525">
                  <a:extLst>
                    <a:ext uri="{9D8B030D-6E8A-4147-A177-3AD203B41FA5}">
                      <a16:colId xmlns:a16="http://schemas.microsoft.com/office/drawing/2014/main" val="20003"/>
                    </a:ext>
                  </a:extLst>
                </a:gridCol>
                <a:gridCol w="671673">
                  <a:extLst>
                    <a:ext uri="{9D8B030D-6E8A-4147-A177-3AD203B41FA5}">
                      <a16:colId xmlns:a16="http://schemas.microsoft.com/office/drawing/2014/main" val="20004"/>
                    </a:ext>
                  </a:extLst>
                </a:gridCol>
                <a:gridCol w="627270">
                  <a:extLst>
                    <a:ext uri="{9D8B030D-6E8A-4147-A177-3AD203B41FA5}">
                      <a16:colId xmlns:a16="http://schemas.microsoft.com/office/drawing/2014/main" val="20005"/>
                    </a:ext>
                  </a:extLst>
                </a:gridCol>
                <a:gridCol w="924314">
                  <a:extLst>
                    <a:ext uri="{9D8B030D-6E8A-4147-A177-3AD203B41FA5}">
                      <a16:colId xmlns:a16="http://schemas.microsoft.com/office/drawing/2014/main" val="20006"/>
                    </a:ext>
                  </a:extLst>
                </a:gridCol>
                <a:gridCol w="1005449">
                  <a:extLst>
                    <a:ext uri="{9D8B030D-6E8A-4147-A177-3AD203B41FA5}">
                      <a16:colId xmlns:a16="http://schemas.microsoft.com/office/drawing/2014/main" val="20007"/>
                    </a:ext>
                  </a:extLst>
                </a:gridCol>
                <a:gridCol w="900623">
                  <a:extLst>
                    <a:ext uri="{9D8B030D-6E8A-4147-A177-3AD203B41FA5}">
                      <a16:colId xmlns:a16="http://schemas.microsoft.com/office/drawing/2014/main" val="20008"/>
                    </a:ext>
                  </a:extLst>
                </a:gridCol>
                <a:gridCol w="694676">
                  <a:extLst>
                    <a:ext uri="{9D8B030D-6E8A-4147-A177-3AD203B41FA5}">
                      <a16:colId xmlns:a16="http://schemas.microsoft.com/office/drawing/2014/main" val="20009"/>
                    </a:ext>
                  </a:extLst>
                </a:gridCol>
                <a:gridCol w="664588">
                  <a:extLst>
                    <a:ext uri="{9D8B030D-6E8A-4147-A177-3AD203B41FA5}">
                      <a16:colId xmlns:a16="http://schemas.microsoft.com/office/drawing/2014/main" val="20010"/>
                    </a:ext>
                  </a:extLst>
                </a:gridCol>
              </a:tblGrid>
              <a:tr h="2847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 / Proyecto</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a:t>
                      </a:r>
                      <a:r>
                        <a:rPr lang="es-CR" sz="900" b="1" u="none" strike="noStrike" kern="1200" cap="none" normalizeH="0" baseline="0">
                          <a:ln>
                            <a:noFill/>
                          </a:ln>
                          <a:solidFill>
                            <a:schemeClr val="tx1"/>
                          </a:solidFill>
                          <a:effectLst/>
                          <a:latin typeface="HendersonSansW00-BasicLight" panose="02000505030000020004" pitchFamily="2" charset="0"/>
                        </a:rPr>
                        <a:t>Set </a:t>
                      </a:r>
                      <a:r>
                        <a:rPr kumimoji="0" lang="es-CR" sz="900" b="1" u="none" strike="noStrike" kern="1200" cap="none" normalizeH="0" baseline="0">
                          <a:ln>
                            <a:noFill/>
                          </a:ln>
                          <a:solidFill>
                            <a:schemeClr val="tx1"/>
                          </a:solidFill>
                          <a:effectLst/>
                          <a:latin typeface="HendersonSansW00-BasicLight" panose="02000505030000020004" pitchFamily="2" charset="0"/>
                        </a:rPr>
                        <a:t>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a:t>
                      </a:r>
                      <a:r>
                        <a:rPr lang="es-CR" sz="900" b="1" u="none" strike="noStrike" kern="1200" cap="none" normalizeH="0" baseline="0">
                          <a:ln>
                            <a:noFill/>
                          </a:ln>
                          <a:solidFill>
                            <a:schemeClr val="tx1"/>
                          </a:solidFill>
                          <a:effectLst/>
                          <a:latin typeface="HendersonSansW00-BasicLight" panose="02000505030000020004" pitchFamily="2" charset="0"/>
                        </a:rPr>
                        <a:t>Set</a:t>
                      </a:r>
                      <a:r>
                        <a:rPr kumimoji="0" lang="es-CR" sz="900" b="1" u="none" strike="noStrike" kern="1200" cap="none" normalizeH="0" baseline="0">
                          <a:ln>
                            <a:noFill/>
                          </a:ln>
                          <a:solidFill>
                            <a:schemeClr val="tx1"/>
                          </a:solidFill>
                          <a:effectLst/>
                          <a:latin typeface="HendersonSansW00-BasicLight" panose="02000505030000020004" pitchFamily="2" charset="0"/>
                        </a:rPr>
                        <a: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Contrapartida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r>
                        <a:rPr lang="es-CR" sz="900" b="1" u="none" strike="noStrike" kern="1200" cap="none" normalizeH="0" baseline="0">
                          <a:ln>
                            <a:noFill/>
                          </a:ln>
                          <a:solidFill>
                            <a:schemeClr val="tx1"/>
                          </a:solidFill>
                          <a:effectLst/>
                          <a:latin typeface="HendersonSansW00-BasicLight" panose="02000505030000020004" pitchFamily="2" charset="0"/>
                        </a:rPr>
                        <a:t>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a:t>
                      </a:r>
                      <a:r>
                        <a:rPr lang="es-CR" sz="900" b="1" u="none" strike="noStrike" kern="1200" cap="none" normalizeH="0" baseline="0">
                          <a:ln>
                            <a:noFill/>
                          </a:ln>
                          <a:solidFill>
                            <a:schemeClr val="tx1"/>
                          </a:solidFill>
                          <a:effectLst/>
                          <a:latin typeface="HendersonSansW00-BasicLight" panose="02000505030000020004" pitchFamily="2" charset="0"/>
                          <a:ea typeface="+mn-ea"/>
                          <a:cs typeface="+mn-cs"/>
                        </a:rPr>
                        <a:t>Set</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5117">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37187">
                <a:tc>
                  <a:txBody>
                    <a:bodyPr/>
                    <a:lstStyle/>
                    <a:p>
                      <a:pPr algn="l" fontAlgn="b"/>
                      <a:endParaRPr lang="es-CR" sz="900" b="1" i="0" u="none" strike="noStrike">
                        <a:solidFill>
                          <a:srgbClr val="000000"/>
                        </a:solidFill>
                        <a:effectLst/>
                        <a:latin typeface="HendersonSansW00-BasicLight" panose="02000505030000020004" pitchFamily="2" charset="0"/>
                      </a:endParaRPr>
                    </a:p>
                    <a:p>
                      <a:pPr algn="l" fontAlgn="b"/>
                      <a:endParaRPr lang="es-CR" sz="900" b="1" i="0" u="none" strike="noStrike">
                        <a:solidFill>
                          <a:srgbClr val="000000"/>
                        </a:solidFill>
                        <a:effectLst/>
                        <a:latin typeface="HendersonSansW00-BasicLight" panose="02000505030000020004" pitchFamily="2" charset="0"/>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474374">
                <a:tc>
                  <a:txBody>
                    <a:bodyPr/>
                    <a:lstStyle/>
                    <a:p>
                      <a:pPr algn="l" fontAlgn="ctr"/>
                      <a:r>
                        <a:rPr lang="es-CR" sz="900" b="0" i="0" u="none" strike="noStrike">
                          <a:solidFill>
                            <a:schemeClr val="tx1"/>
                          </a:solidFill>
                          <a:effectLst/>
                          <a:latin typeface="HendersonSansW00-BasicLight" panose="02000505030000020004" pitchFamily="2" charset="0"/>
                        </a:rPr>
                        <a:t>Programa de Desarrollo Sostenible de Pesca y Acuicultura-PDSPA</a:t>
                      </a: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75,10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6,91%</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23,77%</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7,00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7,00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03/07/2020</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19/09/2027</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CR" sz="900" b="0" i="0" u="none" strike="noStrike">
                          <a:solidFill>
                            <a:schemeClr val="tx1"/>
                          </a:solidFill>
                          <a:effectLst/>
                          <a:latin typeface="HendersonSansW00-BasicLight" panose="02000505030000020004" pitchFamily="2" charset="0"/>
                        </a:rPr>
                        <a:t>N/A</a:t>
                      </a: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ctr" fontAlgn="ctr"/>
                      <a:r>
                        <a:rPr lang="es-ES" sz="900" b="0" i="0" u="none" strike="noStrike">
                          <a:solidFill>
                            <a:schemeClr val="tx1"/>
                          </a:solidFill>
                          <a:effectLst/>
                          <a:latin typeface="HendersonSansW00-BasicLight" panose="02000505030000020004" pitchFamily="2" charset="0"/>
                        </a:rPr>
                        <a:t>0</a:t>
                      </a:r>
                      <a:endParaRPr lang="es-CR" sz="900" b="0" i="0" u="none" strike="noStrike">
                        <a:solidFill>
                          <a:schemeClr val="tx1"/>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tc>
                  <a:txBody>
                    <a:bodyPr/>
                    <a:lstStyle/>
                    <a:p>
                      <a:pPr algn="l" fontAlgn="b"/>
                      <a:endParaRPr lang="es-CR" sz="900" b="0" i="0" u="none" strike="noStrike">
                        <a:solidFill>
                          <a:srgbClr val="000000"/>
                        </a:solidFill>
                        <a:effectLs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bl>
          </a:graphicData>
        </a:graphic>
      </p:graphicFrame>
      <p:sp>
        <p:nvSpPr>
          <p:cNvPr id="5" name="9 CuadroTexto">
            <a:extLst>
              <a:ext uri="{FF2B5EF4-FFF2-40B4-BE49-F238E27FC236}">
                <a16:creationId xmlns:a16="http://schemas.microsoft.com/office/drawing/2014/main" id="{5284F46C-663D-3545-A805-FEC21C379FEC}"/>
              </a:ext>
            </a:extLst>
          </p:cNvPr>
          <p:cNvSpPr txBox="1"/>
          <p:nvPr/>
        </p:nvSpPr>
        <p:spPr>
          <a:xfrm>
            <a:off x="149110" y="6102491"/>
            <a:ext cx="8415008" cy="438582"/>
          </a:xfrm>
          <a:prstGeom prst="rect">
            <a:avLst/>
          </a:prstGeom>
          <a:noFill/>
        </p:spPr>
        <p:txBody>
          <a:bodyPr wrap="square" lIns="91440" tIns="45720" rIns="91440" bIns="45720" rtlCol="0" anchor="t">
            <a:spAutoFit/>
          </a:bodyPr>
          <a:lstStyle/>
          <a:p>
            <a:r>
              <a:rPr lang="es-CR" sz="1050">
                <a:latin typeface="Calibri"/>
                <a:cs typeface="Arial"/>
              </a:rPr>
              <a:t>1/ En millones de dólares </a:t>
            </a:r>
            <a:r>
              <a:rPr lang="es-CR" sz="1000">
                <a:latin typeface="Calibri"/>
                <a:cs typeface="Calibri"/>
              </a:rPr>
              <a:t>(USD$).</a:t>
            </a:r>
          </a:p>
          <a:p>
            <a:endParaRPr lang="es-CR" sz="1200">
              <a:latin typeface="Calibri"/>
              <a:cs typeface="Arial"/>
            </a:endParaRPr>
          </a:p>
        </p:txBody>
      </p:sp>
      <p:sp>
        <p:nvSpPr>
          <p:cNvPr id="16" name="10 Elipse">
            <a:extLst>
              <a:ext uri="{FF2B5EF4-FFF2-40B4-BE49-F238E27FC236}">
                <a16:creationId xmlns:a16="http://schemas.microsoft.com/office/drawing/2014/main" id="{8139E1B3-B4D1-4919-B7FC-D8A62227F010}"/>
              </a:ext>
            </a:extLst>
          </p:cNvPr>
          <p:cNvSpPr/>
          <p:nvPr/>
        </p:nvSpPr>
        <p:spPr>
          <a:xfrm>
            <a:off x="8564118" y="3003079"/>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en-US">
              <a:highlight>
                <a:srgbClr val="FFFF00"/>
              </a:highlight>
              <a:cs typeface="Calibri"/>
            </a:endParaRPr>
          </a:p>
        </p:txBody>
      </p:sp>
      <p:sp>
        <p:nvSpPr>
          <p:cNvPr id="2" name="CuadroTexto 1">
            <a:extLst>
              <a:ext uri="{FF2B5EF4-FFF2-40B4-BE49-F238E27FC236}">
                <a16:creationId xmlns:a16="http://schemas.microsoft.com/office/drawing/2014/main" id="{1AB5630E-E2DE-BB37-7E3A-5496FAA7BD5D}"/>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260430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EDEF8E4-CC46-2B79-A1A9-BAFBCD060EBE}"/>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205652" y="153364"/>
            <a:ext cx="8799205" cy="584775"/>
          </a:xfrm>
          <a:prstGeom prst="rect">
            <a:avLst/>
          </a:prstGeom>
          <a:noFill/>
        </p:spPr>
        <p:txBody>
          <a:bodyPr wrap="square" rtlCol="0">
            <a:spAutoFit/>
          </a:bodyPr>
          <a:lstStyle/>
          <a:p>
            <a:pPr algn="ctr" fontAlgn="ctr"/>
            <a:r>
              <a:rPr lang="es-CR" altLang="es-CR" sz="1600" b="1">
                <a:solidFill>
                  <a:schemeClr val="tx2"/>
                </a:solidFill>
                <a:latin typeface="HendersonSansW00-BasicLight" panose="02000505030000020004" pitchFamily="2" charset="0"/>
                <a:cs typeface="Arial"/>
              </a:rPr>
              <a:t>Programa de Desarrollo Sostenible de Pesca y Acuicultura – PDSPA </a:t>
            </a:r>
          </a:p>
          <a:p>
            <a:pPr algn="ctr" fontAlgn="ctr"/>
            <a:r>
              <a:rPr lang="es-CR" altLang="es-CR" sz="1600" b="1">
                <a:solidFill>
                  <a:schemeClr val="tx2"/>
                </a:solidFill>
                <a:latin typeface="HendersonSansW00-BasicLight" panose="02000505030000020004" pitchFamily="2" charset="0"/>
                <a:cs typeface="Arial"/>
              </a:rPr>
              <a:t>(BIRF 9050)</a:t>
            </a:r>
          </a:p>
        </p:txBody>
      </p:sp>
      <p:sp>
        <p:nvSpPr>
          <p:cNvPr id="10" name="7 CuadroTexto">
            <a:extLst>
              <a:ext uri="{FF2B5EF4-FFF2-40B4-BE49-F238E27FC236}">
                <a16:creationId xmlns:a16="http://schemas.microsoft.com/office/drawing/2014/main" id="{0BE507A7-DF6C-4703-9B63-F61174F0A91C}"/>
              </a:ext>
            </a:extLst>
          </p:cNvPr>
          <p:cNvSpPr txBox="1"/>
          <p:nvPr/>
        </p:nvSpPr>
        <p:spPr>
          <a:xfrm>
            <a:off x="205652" y="1711369"/>
            <a:ext cx="8732694" cy="4008790"/>
          </a:xfrm>
          <a:prstGeom prst="rect">
            <a:avLst/>
          </a:prstGeom>
          <a:noFill/>
        </p:spPr>
        <p:txBody>
          <a:bodyPr wrap="square" lIns="91440" tIns="45720" rIns="91440" bIns="45720" anchor="t">
            <a:spAutoFit/>
          </a:bodyPr>
          <a:lstStyle/>
          <a:p>
            <a:pPr algn="just">
              <a:defRPr/>
            </a:pPr>
            <a:r>
              <a:rPr lang="es-CR" sz="1050" b="1">
                <a:solidFill>
                  <a:schemeClr val="tx1">
                    <a:lumMod val="65000"/>
                    <a:lumOff val="35000"/>
                  </a:schemeClr>
                </a:solidFill>
                <a:latin typeface="HendersonSansW00-BasicLight" panose="02000505030000020004" pitchFamily="2" charset="0"/>
                <a:ea typeface="Calibri"/>
                <a:cs typeface="Calibri"/>
              </a:rPr>
              <a:t>Avances:</a:t>
            </a:r>
          </a:p>
          <a:p>
            <a:pPr algn="just">
              <a:defRPr/>
            </a:pPr>
            <a:endParaRPr lang="es-CR" sz="1050" b="1" i="1">
              <a:solidFill>
                <a:schemeClr val="tx1">
                  <a:lumMod val="65000"/>
                  <a:lumOff val="35000"/>
                </a:schemeClr>
              </a:solidFill>
              <a:latin typeface="HendersonSansW00-BasicLight" panose="02000505030000020004" pitchFamily="2" charset="0"/>
              <a:cs typeface="Calibri" panose="020F0502020204030204" pitchFamily="34" charset="0"/>
            </a:endParaRP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Proceso de contratación para apoyar a la UGP en marcha, con seis consultores contratados. </a:t>
            </a: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Avance en la preparación de 12 TDRs, a la espera de la aprobación del Banco Mundial. </a:t>
            </a: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Problema detectado en la ubicación para la construcción de plantas procesadoras, en proceso de negociación. </a:t>
            </a: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Aprobación de diseños para terminales y acuicultura, con convenios firmados con municipalidades locales.</a:t>
            </a:r>
          </a:p>
          <a:p>
            <a:pPr algn="just">
              <a:defRPr/>
            </a:pPr>
            <a:endParaRPr lang="es-CR" sz="1050" b="1" i="1">
              <a:solidFill>
                <a:schemeClr val="tx1">
                  <a:lumMod val="65000"/>
                  <a:lumOff val="35000"/>
                </a:schemeClr>
              </a:solidFill>
              <a:latin typeface="HendersonSansW00-BasicLight" panose="02000505030000020004" pitchFamily="2" charset="0"/>
              <a:cs typeface="Calibri" panose="020F0502020204030204" pitchFamily="34" charset="0"/>
            </a:endParaRPr>
          </a:p>
          <a:p>
            <a:pPr algn="just">
              <a:defRPr/>
            </a:pPr>
            <a:r>
              <a:rPr lang="es-CR" sz="1050" b="1">
                <a:solidFill>
                  <a:schemeClr val="tx1">
                    <a:lumMod val="65000"/>
                    <a:lumOff val="35000"/>
                  </a:schemeClr>
                </a:solidFill>
                <a:latin typeface="HendersonSansW00-BasicLight" panose="02000505030000020004" pitchFamily="2" charset="0"/>
                <a:ea typeface="Calibri"/>
                <a:cs typeface="Calibri"/>
              </a:rPr>
              <a:t>Problemas</a:t>
            </a:r>
            <a:r>
              <a:rPr lang="es-CR" sz="1050" b="1">
                <a:solidFill>
                  <a:schemeClr val="tx1">
                    <a:lumMod val="65000"/>
                    <a:lumOff val="35000"/>
                  </a:schemeClr>
                </a:solidFill>
                <a:latin typeface="HendersonSansW00-BasicLight" panose="02000505030000020004" pitchFamily="2" charset="0"/>
                <a:cs typeface="Calibri" panose="020F0502020204030204" pitchFamily="34" charset="0"/>
              </a:rPr>
              <a:t>: </a:t>
            </a:r>
          </a:p>
          <a:p>
            <a:pPr algn="just">
              <a:defRPr/>
            </a:pPr>
            <a:endParaRPr lang="es-CR" sz="1050" b="1" i="1">
              <a:solidFill>
                <a:schemeClr val="tx1">
                  <a:lumMod val="65000"/>
                  <a:lumOff val="35000"/>
                </a:schemeClr>
              </a:solidFill>
              <a:latin typeface="HendersonSansW00-BasicLight" panose="02000505030000020004" pitchFamily="2" charset="0"/>
              <a:cs typeface="Calibri" panose="020F0502020204030204" pitchFamily="34" charset="0"/>
            </a:endParaRP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Errores en TdR para contrataciones de asesoría legal, administrativa, financiera y estudios pesqueros, demoras en la aprobación del presupuesto 2022, dificultades en el reclutamiento de un especialista en adquisiciones. </a:t>
            </a: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INCOPESCA con poca experiencia en proyectos multilaterales, superada con apoyo del Banco Mundial. </a:t>
            </a: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Retrasos en la elaboración de diseños de terminales pesqueras en el primer semestre de 2023 debido a sugerencias de cambios y problemas en la disponibilidad de recursos por errores en el procedimiento para el uso del crédito.</a:t>
            </a:r>
          </a:p>
          <a:p>
            <a:pPr marL="285750" indent="-285750" algn="just">
              <a:spcBef>
                <a:spcPts val="0"/>
              </a:spcBef>
              <a:spcAft>
                <a:spcPts val="0"/>
              </a:spcAft>
              <a:buFont typeface="Wingdings" panose="05000000000000000000" pitchFamily="2" charset="2"/>
              <a:buChar char="§"/>
              <a:defRPr/>
            </a:pPr>
            <a:endParaRPr lang="es-CR" sz="1050">
              <a:solidFill>
                <a:schemeClr val="tx1">
                  <a:lumMod val="65000"/>
                  <a:lumOff val="35000"/>
                </a:schemeClr>
              </a:solidFill>
              <a:latin typeface="HendersonSansW00-BasicLight" panose="02000505030000020004" pitchFamily="2" charset="0"/>
              <a:cs typeface="Arial"/>
            </a:endParaRPr>
          </a:p>
          <a:p>
            <a:pPr algn="just">
              <a:spcBef>
                <a:spcPts val="0"/>
              </a:spcBef>
              <a:spcAft>
                <a:spcPts val="0"/>
              </a:spcAft>
              <a:defRPr/>
            </a:pPr>
            <a:r>
              <a:rPr lang="es-CR" sz="1050" b="1">
                <a:solidFill>
                  <a:schemeClr val="tx1">
                    <a:lumMod val="65000"/>
                    <a:lumOff val="35000"/>
                  </a:schemeClr>
                </a:solidFill>
                <a:latin typeface="HendersonSansW00-BasicLight" panose="02000505030000020004" pitchFamily="2" charset="0"/>
                <a:ea typeface="Calibri"/>
                <a:cs typeface="Calibri"/>
              </a:rPr>
              <a:t>Acciones</a:t>
            </a:r>
            <a:r>
              <a:rPr lang="es-CR" sz="1050" b="1">
                <a:solidFill>
                  <a:schemeClr val="tx1">
                    <a:lumMod val="65000"/>
                    <a:lumOff val="35000"/>
                  </a:schemeClr>
                </a:solidFill>
                <a:latin typeface="HendersonSansW00-BasicLight" panose="02000505030000020004" pitchFamily="2" charset="0"/>
                <a:cs typeface="Calibri" panose="020F0502020204030204" pitchFamily="34" charset="0"/>
              </a:rPr>
              <a:t> Tomadas: </a:t>
            </a: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Se realizan coordinaciones de trabajo con los asesores del Banco para llegar a un acuerdo en conjunto con el fin coadyuvar con el fin de no generar un retraso de los plazos propuesto.</a:t>
            </a:r>
          </a:p>
          <a:p>
            <a:pPr marL="285750" indent="-285750" algn="just">
              <a:spcBef>
                <a:spcPts val="0"/>
              </a:spcBef>
              <a:spcAft>
                <a:spcPts val="0"/>
              </a:spcAft>
              <a:buFont typeface="Wingdings" panose="05000000000000000000" pitchFamily="2" charset="2"/>
              <a:buChar char="§"/>
              <a:defRPr/>
            </a:pPr>
            <a:r>
              <a:rPr lang="es-CR" sz="1050">
                <a:solidFill>
                  <a:schemeClr val="tx1">
                    <a:lumMod val="65000"/>
                    <a:lumOff val="35000"/>
                  </a:schemeClr>
                </a:solidFill>
                <a:latin typeface="HendersonSansW00-BasicLight" panose="02000505030000020004" pitchFamily="2" charset="0"/>
                <a:ea typeface="Calibri"/>
                <a:cs typeface="Calibri"/>
              </a:rPr>
              <a:t>Se realizaron los planes de acción de ajuste a las necesidades actuales alineadas con los estándares de organizaciones internacionales que regulan el sector pesquero y acuícola.</a:t>
            </a:r>
          </a:p>
          <a:p>
            <a:pPr marL="285750" indent="-285750" algn="just">
              <a:spcBef>
                <a:spcPts val="0"/>
              </a:spcBef>
              <a:spcAft>
                <a:spcPts val="0"/>
              </a:spcAft>
              <a:buFont typeface="Wingdings" panose="05000000000000000000" pitchFamily="2" charset="2"/>
              <a:buChar char="§"/>
              <a:defRPr/>
            </a:pPr>
            <a:endParaRPr lang="es-CR" sz="1300">
              <a:cs typeface="Arial"/>
            </a:endParaRPr>
          </a:p>
        </p:txBody>
      </p:sp>
      <p:graphicFrame>
        <p:nvGraphicFramePr>
          <p:cNvPr id="2" name="Tabla 6">
            <a:extLst>
              <a:ext uri="{FF2B5EF4-FFF2-40B4-BE49-F238E27FC236}">
                <a16:creationId xmlns:a16="http://schemas.microsoft.com/office/drawing/2014/main" id="{4720839A-5CFD-6B3E-02BC-3B814D9F90E5}"/>
              </a:ext>
            </a:extLst>
          </p:cNvPr>
          <p:cNvGraphicFramePr>
            <a:graphicFrameLocks noGrp="1"/>
          </p:cNvGraphicFramePr>
          <p:nvPr>
            <p:extLst>
              <p:ext uri="{D42A27DB-BD31-4B8C-83A1-F6EECF244321}">
                <p14:modId xmlns:p14="http://schemas.microsoft.com/office/powerpoint/2010/main" val="935815702"/>
              </p:ext>
            </p:extLst>
          </p:nvPr>
        </p:nvGraphicFramePr>
        <p:xfrm>
          <a:off x="1557254" y="831411"/>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23,77%</a:t>
                      </a:r>
                    </a:p>
                  </a:txBody>
                  <a:tcPr anchor="ctr"/>
                </a:tc>
                <a:tc>
                  <a:txBody>
                    <a:bodyPr/>
                    <a:lstStyle/>
                    <a:p>
                      <a:pPr algn="ctr"/>
                      <a:r>
                        <a:rPr lang="es-CR" sz="1100" b="0">
                          <a:latin typeface="HendersonSansW00-BasicLight" panose="02000505030000020004" pitchFamily="2" charset="0"/>
                        </a:rPr>
                        <a:t>6,91%</a:t>
                      </a:r>
                    </a:p>
                  </a:txBody>
                  <a:tcPr anchor="ctr"/>
                </a:tc>
                <a:tc>
                  <a:txBody>
                    <a:bodyPr/>
                    <a:lstStyle/>
                    <a:p>
                      <a:pPr algn="ctr"/>
                      <a:r>
                        <a:rPr lang="es-CR" sz="1100" b="0">
                          <a:latin typeface="HendersonSansW00-BasicLight" panose="02000505030000020004" pitchFamily="2" charset="0"/>
                        </a:rPr>
                        <a:t>US$ 513.277,08</a:t>
                      </a:r>
                    </a:p>
                  </a:txBody>
                  <a:tcPr anchor="ctr"/>
                </a:tc>
                <a:extLst>
                  <a:ext uri="{0D108BD9-81ED-4DB2-BD59-A6C34878D82A}">
                    <a16:rowId xmlns:a16="http://schemas.microsoft.com/office/drawing/2014/main" val="672554053"/>
                  </a:ext>
                </a:extLst>
              </a:tr>
            </a:tbl>
          </a:graphicData>
        </a:graphic>
      </p:graphicFrame>
      <p:sp>
        <p:nvSpPr>
          <p:cNvPr id="8" name="CuadroTexto 7">
            <a:extLst>
              <a:ext uri="{FF2B5EF4-FFF2-40B4-BE49-F238E27FC236}">
                <a16:creationId xmlns:a16="http://schemas.microsoft.com/office/drawing/2014/main" id="{B0BE80B3-7565-D509-69A2-1C5998AFED6A}"/>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spTree>
    <p:extLst>
      <p:ext uri="{BB962C8B-B14F-4D97-AF65-F5344CB8AC3E}">
        <p14:creationId xmlns:p14="http://schemas.microsoft.com/office/powerpoint/2010/main" val="188693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1956285"/>
            <a:ext cx="7772400" cy="1370788"/>
          </a:xfrm>
        </p:spPr>
        <p:txBody>
          <a:bodyPr>
            <a:normAutofit/>
          </a:bodyPr>
          <a:lstStyle/>
          <a:p>
            <a:r>
              <a:rPr lang="es-CR" sz="2800">
                <a:latin typeface="HendersonSansW00-BasicBold" panose="02000505030000020004" pitchFamily="2" charset="0"/>
              </a:rPr>
              <a:t>Consejo Nacional de Viabilidad</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371600" y="3871508"/>
            <a:ext cx="6400800" cy="813614"/>
          </a:xfrm>
        </p:spPr>
        <p:txBody>
          <a:bodyPr>
            <a:normAutofit/>
          </a:bodyPr>
          <a:lstStyle/>
          <a:p>
            <a:r>
              <a:rPr lang="es-CR" sz="2400">
                <a:latin typeface="HendersonSansW00-BasicSmBd" panose="02000505030000020004" pitchFamily="2" charset="0"/>
              </a:rPr>
              <a:t>Al 30 de Setiembre 2023</a:t>
            </a:r>
          </a:p>
        </p:txBody>
      </p:sp>
      <p:sp>
        <p:nvSpPr>
          <p:cNvPr id="5" name="CuadroTexto 4">
            <a:extLst>
              <a:ext uri="{FF2B5EF4-FFF2-40B4-BE49-F238E27FC236}">
                <a16:creationId xmlns:a16="http://schemas.microsoft.com/office/drawing/2014/main" id="{EDC995CA-EAF4-A552-7626-7EFF710175B4}"/>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Crédito Público</a:t>
            </a:r>
          </a:p>
        </p:txBody>
      </p:sp>
      <p:pic>
        <p:nvPicPr>
          <p:cNvPr id="7" name="Imagen 6">
            <a:extLst>
              <a:ext uri="{FF2B5EF4-FFF2-40B4-BE49-F238E27FC236}">
                <a16:creationId xmlns:a16="http://schemas.microsoft.com/office/drawing/2014/main" id="{7C30AE61-D449-F107-EC2F-4E6774575C18}"/>
              </a:ext>
            </a:extLst>
          </p:cNvPr>
          <p:cNvPicPr>
            <a:picLocks noChangeAspect="1"/>
          </p:cNvPicPr>
          <p:nvPr/>
        </p:nvPicPr>
        <p:blipFill>
          <a:blip r:embed="rId3"/>
          <a:stretch>
            <a:fillRect/>
          </a:stretch>
        </p:blipFill>
        <p:spPr>
          <a:xfrm>
            <a:off x="3235888" y="849875"/>
            <a:ext cx="2809875" cy="1123950"/>
          </a:xfrm>
          <a:prstGeom prst="rect">
            <a:avLst/>
          </a:prstGeom>
        </p:spPr>
      </p:pic>
    </p:spTree>
    <p:extLst>
      <p:ext uri="{BB962C8B-B14F-4D97-AF65-F5344CB8AC3E}">
        <p14:creationId xmlns:p14="http://schemas.microsoft.com/office/powerpoint/2010/main" val="22829512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193119" y="277274"/>
            <a:ext cx="82347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defPPr>
              <a:defRPr lang="es-CR"/>
            </a:defPPr>
            <a:lvl1pPr algn="ctr">
              <a:buClr>
                <a:srgbClr val="000000"/>
              </a:buClr>
              <a:buFont typeface="Arial" panose="020B0604020202020204" pitchFamily="34" charset="0"/>
              <a:buNone/>
              <a:defRPr sz="2000" b="1">
                <a:solidFill>
                  <a:schemeClr val="tx2"/>
                </a:solidFill>
                <a:latin typeface="HendersonSansW00-BasicLight" panose="02000505030000020004" pitchFamily="2" charset="0"/>
                <a:cs typeface="Arial"/>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defRPr>
            </a:lvl9pPr>
          </a:lstStyle>
          <a:p>
            <a:r>
              <a:rPr lang="es-CR"/>
              <a:t>Recomendaciones</a:t>
            </a:r>
            <a:endParaRPr lang="es-ES"/>
          </a:p>
        </p:txBody>
      </p:sp>
      <p:sp>
        <p:nvSpPr>
          <p:cNvPr id="8" name="CuadroTexto 7">
            <a:extLst>
              <a:ext uri="{FF2B5EF4-FFF2-40B4-BE49-F238E27FC236}">
                <a16:creationId xmlns:a16="http://schemas.microsoft.com/office/drawing/2014/main" id="{EE72E4E6-5B10-001C-CDF5-9CAC3F13D140}"/>
              </a:ext>
            </a:extLst>
          </p:cNvPr>
          <p:cNvSpPr txBox="1"/>
          <p:nvPr/>
        </p:nvSpPr>
        <p:spPr>
          <a:xfrm>
            <a:off x="395593" y="5800608"/>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Dependencia</a:t>
            </a:r>
          </a:p>
        </p:txBody>
      </p:sp>
      <p:sp>
        <p:nvSpPr>
          <p:cNvPr id="2" name="CuadroTexto 1">
            <a:extLst>
              <a:ext uri="{FF2B5EF4-FFF2-40B4-BE49-F238E27FC236}">
                <a16:creationId xmlns:a16="http://schemas.microsoft.com/office/drawing/2014/main" id="{1B9DBF80-A293-A707-9185-9222F3CCC8EE}"/>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DCP</a:t>
            </a:r>
          </a:p>
        </p:txBody>
      </p:sp>
      <p:graphicFrame>
        <p:nvGraphicFramePr>
          <p:cNvPr id="5" name="Diagrama 4">
            <a:extLst>
              <a:ext uri="{FF2B5EF4-FFF2-40B4-BE49-F238E27FC236}">
                <a16:creationId xmlns:a16="http://schemas.microsoft.com/office/drawing/2014/main" id="{A3D83B3E-635C-1742-4D4D-3FF9B6BD05AD}"/>
              </a:ext>
            </a:extLst>
          </p:cNvPr>
          <p:cNvGraphicFramePr/>
          <p:nvPr>
            <p:extLst>
              <p:ext uri="{D42A27DB-BD31-4B8C-83A1-F6EECF244321}">
                <p14:modId xmlns:p14="http://schemas.microsoft.com/office/powerpoint/2010/main" val="2095728128"/>
              </p:ext>
            </p:extLst>
          </p:nvPr>
        </p:nvGraphicFramePr>
        <p:xfrm>
          <a:off x="193120" y="849643"/>
          <a:ext cx="8655912" cy="5433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109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221B968-9A45-937D-CB29-61102C7B1627}"/>
              </a:ext>
            </a:extLst>
          </p:cNvPr>
          <p:cNvPicPr>
            <a:picLocks noChangeAspect="1"/>
          </p:cNvPicPr>
          <p:nvPr/>
        </p:nvPicPr>
        <p:blipFill>
          <a:blip r:embed="rId2"/>
          <a:stretch>
            <a:fillRect/>
          </a:stretch>
        </p:blipFill>
        <p:spPr>
          <a:xfrm>
            <a:off x="-1" y="6858"/>
            <a:ext cx="9156225" cy="6851142"/>
          </a:xfrm>
          <a:prstGeom prst="rect">
            <a:avLst/>
          </a:prstGeom>
        </p:spPr>
      </p:pic>
      <p:sp>
        <p:nvSpPr>
          <p:cNvPr id="2" name="Título 1">
            <a:extLst>
              <a:ext uri="{FF2B5EF4-FFF2-40B4-BE49-F238E27FC236}">
                <a16:creationId xmlns:a16="http://schemas.microsoft.com/office/drawing/2014/main" id="{7A24088A-0A40-4839-24F0-C805B5821FCC}"/>
              </a:ext>
            </a:extLst>
          </p:cNvPr>
          <p:cNvSpPr>
            <a:spLocks noGrp="1"/>
          </p:cNvSpPr>
          <p:nvPr>
            <p:ph type="ctrTitle"/>
          </p:nvPr>
        </p:nvSpPr>
        <p:spPr>
          <a:xfrm>
            <a:off x="685800" y="1956285"/>
            <a:ext cx="7772400" cy="1370788"/>
          </a:xfrm>
        </p:spPr>
        <p:txBody>
          <a:bodyPr>
            <a:normAutofit/>
          </a:bodyPr>
          <a:lstStyle/>
          <a:p>
            <a:r>
              <a:rPr lang="es-CR" sz="2800" err="1">
                <a:latin typeface="HendersonSansW00-BasicBold" panose="02000505030000020004" pitchFamily="2" charset="0"/>
              </a:rPr>
              <a:t>AyA</a:t>
            </a:r>
            <a:r>
              <a:rPr lang="es-CR" sz="2800">
                <a:latin typeface="HendersonSansW00-BasicBold" panose="02000505030000020004" pitchFamily="2" charset="0"/>
              </a:rPr>
              <a:t>/SENARA</a:t>
            </a:r>
          </a:p>
        </p:txBody>
      </p:sp>
      <p:sp>
        <p:nvSpPr>
          <p:cNvPr id="3" name="Subtítulo 2">
            <a:extLst>
              <a:ext uri="{FF2B5EF4-FFF2-40B4-BE49-F238E27FC236}">
                <a16:creationId xmlns:a16="http://schemas.microsoft.com/office/drawing/2014/main" id="{03BB993C-66C3-7B23-764E-6615D77BDEA8}"/>
              </a:ext>
            </a:extLst>
          </p:cNvPr>
          <p:cNvSpPr>
            <a:spLocks noGrp="1"/>
          </p:cNvSpPr>
          <p:nvPr>
            <p:ph type="subTitle" idx="1"/>
          </p:nvPr>
        </p:nvSpPr>
        <p:spPr>
          <a:xfrm>
            <a:off x="1371600" y="3871508"/>
            <a:ext cx="6400800" cy="813614"/>
          </a:xfrm>
        </p:spPr>
        <p:txBody>
          <a:bodyPr>
            <a:normAutofit/>
          </a:bodyPr>
          <a:lstStyle/>
          <a:p>
            <a:r>
              <a:rPr lang="es-CR" sz="2400">
                <a:latin typeface="HendersonSansW00-BasicSmBd" panose="02000505030000020004" pitchFamily="2" charset="0"/>
              </a:rPr>
              <a:t>Al 30 de Setiembre 2023</a:t>
            </a:r>
          </a:p>
        </p:txBody>
      </p:sp>
      <p:sp>
        <p:nvSpPr>
          <p:cNvPr id="5" name="CuadroTexto 4">
            <a:extLst>
              <a:ext uri="{FF2B5EF4-FFF2-40B4-BE49-F238E27FC236}">
                <a16:creationId xmlns:a16="http://schemas.microsoft.com/office/drawing/2014/main" id="{A17AE736-DF85-FC13-D4FF-C7E0AE084B05}"/>
              </a:ext>
            </a:extLst>
          </p:cNvPr>
          <p:cNvSpPr txBox="1"/>
          <p:nvPr/>
        </p:nvSpPr>
        <p:spPr>
          <a:xfrm>
            <a:off x="323851" y="6610991"/>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DCP</a:t>
            </a:r>
          </a:p>
        </p:txBody>
      </p:sp>
      <p:pic>
        <p:nvPicPr>
          <p:cNvPr id="6" name="Imagen 5">
            <a:extLst>
              <a:ext uri="{FF2B5EF4-FFF2-40B4-BE49-F238E27FC236}">
                <a16:creationId xmlns:a16="http://schemas.microsoft.com/office/drawing/2014/main" id="{C598C555-CBBC-B514-FBFD-730AD1A56CD5}"/>
              </a:ext>
            </a:extLst>
          </p:cNvPr>
          <p:cNvPicPr>
            <a:picLocks noChangeAspect="1"/>
          </p:cNvPicPr>
          <p:nvPr/>
        </p:nvPicPr>
        <p:blipFill>
          <a:blip r:embed="rId3"/>
          <a:stretch>
            <a:fillRect/>
          </a:stretch>
        </p:blipFill>
        <p:spPr>
          <a:xfrm>
            <a:off x="6441595" y="1438727"/>
            <a:ext cx="2216280" cy="1311978"/>
          </a:xfrm>
          <a:prstGeom prst="rect">
            <a:avLst/>
          </a:prstGeom>
        </p:spPr>
      </p:pic>
      <p:pic>
        <p:nvPicPr>
          <p:cNvPr id="8" name="Imagen 7">
            <a:extLst>
              <a:ext uri="{FF2B5EF4-FFF2-40B4-BE49-F238E27FC236}">
                <a16:creationId xmlns:a16="http://schemas.microsoft.com/office/drawing/2014/main" id="{EF2C3289-91F9-D758-0079-21A74EF1B021}"/>
              </a:ext>
            </a:extLst>
          </p:cNvPr>
          <p:cNvPicPr>
            <a:picLocks noChangeAspect="1"/>
          </p:cNvPicPr>
          <p:nvPr/>
        </p:nvPicPr>
        <p:blipFill>
          <a:blip r:embed="rId4"/>
          <a:stretch>
            <a:fillRect/>
          </a:stretch>
        </p:blipFill>
        <p:spPr>
          <a:xfrm>
            <a:off x="486125" y="1237090"/>
            <a:ext cx="2013574" cy="1671483"/>
          </a:xfrm>
          <a:prstGeom prst="rect">
            <a:avLst/>
          </a:prstGeom>
        </p:spPr>
      </p:pic>
    </p:spTree>
    <p:extLst>
      <p:ext uri="{BB962C8B-B14F-4D97-AF65-F5344CB8AC3E}">
        <p14:creationId xmlns:p14="http://schemas.microsoft.com/office/powerpoint/2010/main" val="4279960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CFD36B0-EBED-CFDA-EA7E-98D6081EADC2}"/>
              </a:ext>
            </a:extLst>
          </p:cNvPr>
          <p:cNvPicPr>
            <a:picLocks noChangeAspect="1"/>
          </p:cNvPicPr>
          <p:nvPr/>
        </p:nvPicPr>
        <p:blipFill>
          <a:blip r:embed="rId3"/>
          <a:stretch>
            <a:fillRect/>
          </a:stretch>
        </p:blipFill>
        <p:spPr>
          <a:xfrm>
            <a:off x="-1" y="6858"/>
            <a:ext cx="9156225" cy="6851142"/>
          </a:xfrm>
          <a:prstGeom prst="rect">
            <a:avLst/>
          </a:prstGeom>
        </p:spPr>
      </p:pic>
      <p:sp>
        <p:nvSpPr>
          <p:cNvPr id="3" name="Title 1"/>
          <p:cNvSpPr txBox="1">
            <a:spLocks/>
          </p:cNvSpPr>
          <p:nvPr/>
        </p:nvSpPr>
        <p:spPr bwMode="auto">
          <a:xfrm>
            <a:off x="384602" y="328612"/>
            <a:ext cx="78744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marR="0" lvl="0" indent="0" algn="ctr" defTabSz="914400" latinLnBrk="0">
              <a:lnSpc>
                <a:spcPct val="100000"/>
              </a:lnSpc>
              <a:spcBef>
                <a:spcPct val="0"/>
              </a:spcBef>
              <a:buClrTx/>
              <a:buSzTx/>
              <a:buFont typeface="Arial" charset="0"/>
              <a:buNone/>
              <a:tabLst/>
              <a:defRPr/>
            </a:pPr>
            <a:r>
              <a:rPr lang="es-CR" altLang="es-ES_tradnl" sz="1800" b="1">
                <a:solidFill>
                  <a:schemeClr val="tx2"/>
                </a:solidFill>
                <a:latin typeface="HendersonSansW00-BasicSmBd" panose="02000505030000020004" pitchFamily="2" charset="0"/>
                <a:cs typeface="Arial"/>
              </a:rPr>
              <a:t>Estado actual de los Programas/Proyectos financiados por el BCIE</a:t>
            </a:r>
          </a:p>
          <a:p>
            <a:pPr marL="0" marR="0" lvl="0" indent="0" algn="ctr" defTabSz="914400" latinLnBrk="0">
              <a:lnSpc>
                <a:spcPct val="100000"/>
              </a:lnSpc>
              <a:spcBef>
                <a:spcPct val="0"/>
              </a:spcBef>
              <a:buClrTx/>
              <a:buSzTx/>
              <a:buFont typeface="Arial" charset="0"/>
              <a:buNone/>
              <a:tabLst/>
              <a:defRPr/>
            </a:pPr>
            <a:r>
              <a:rPr lang="es-CR" altLang="es-ES_tradnl" sz="1600" b="1">
                <a:solidFill>
                  <a:schemeClr val="tx2"/>
                </a:solidFill>
                <a:latin typeface="HendersonSansW00-BasicSmBd" panose="02000505030000020004" pitchFamily="2" charset="0"/>
                <a:cs typeface="Arial"/>
              </a:rPr>
              <a:t>En millones de dólares</a:t>
            </a:r>
            <a:endParaRPr lang="en-US" altLang="es-ES_tradnl" sz="1600" b="1">
              <a:solidFill>
                <a:schemeClr val="tx2"/>
              </a:solidFill>
              <a:latin typeface="HendersonSansW00-BasicSmBd" panose="02000505030000020004" pitchFamily="2" charset="0"/>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CR" altLang="es-ES_tradnl" sz="2400" b="0" i="0" u="none" strike="noStrike" kern="1200" cap="none" spc="0" normalizeH="0" baseline="0" noProof="0">
              <a:ln>
                <a:noFill/>
              </a:ln>
              <a:solidFill>
                <a:prstClr val="black"/>
              </a:solidFill>
              <a:effectLst/>
              <a:uLnTx/>
              <a:uFillTx/>
              <a:latin typeface="Calibri"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s-ES_tradnl" sz="24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289872685"/>
              </p:ext>
            </p:extLst>
          </p:nvPr>
        </p:nvGraphicFramePr>
        <p:xfrm>
          <a:off x="141819" y="1656856"/>
          <a:ext cx="8860362" cy="1451421"/>
        </p:xfrm>
        <a:graphic>
          <a:graphicData uri="http://schemas.openxmlformats.org/drawingml/2006/table">
            <a:tbl>
              <a:tblPr>
                <a:tableStyleId>{3B4B98B0-60AC-42C2-AFA5-B58CD77FA1E5}</a:tableStyleId>
              </a:tblPr>
              <a:tblGrid>
                <a:gridCol w="1322746">
                  <a:extLst>
                    <a:ext uri="{9D8B030D-6E8A-4147-A177-3AD203B41FA5}">
                      <a16:colId xmlns:a16="http://schemas.microsoft.com/office/drawing/2014/main" val="20000"/>
                    </a:ext>
                  </a:extLst>
                </a:gridCol>
                <a:gridCol w="747252">
                  <a:extLst>
                    <a:ext uri="{9D8B030D-6E8A-4147-A177-3AD203B41FA5}">
                      <a16:colId xmlns:a16="http://schemas.microsoft.com/office/drawing/2014/main" val="20001"/>
                    </a:ext>
                  </a:extLst>
                </a:gridCol>
                <a:gridCol w="714263">
                  <a:extLst>
                    <a:ext uri="{9D8B030D-6E8A-4147-A177-3AD203B41FA5}">
                      <a16:colId xmlns:a16="http://schemas.microsoft.com/office/drawing/2014/main" val="20002"/>
                    </a:ext>
                  </a:extLst>
                </a:gridCol>
                <a:gridCol w="587509">
                  <a:extLst>
                    <a:ext uri="{9D8B030D-6E8A-4147-A177-3AD203B41FA5}">
                      <a16:colId xmlns:a16="http://schemas.microsoft.com/office/drawing/2014/main" val="20003"/>
                    </a:ext>
                  </a:extLst>
                </a:gridCol>
                <a:gridCol w="671673">
                  <a:extLst>
                    <a:ext uri="{9D8B030D-6E8A-4147-A177-3AD203B41FA5}">
                      <a16:colId xmlns:a16="http://schemas.microsoft.com/office/drawing/2014/main" val="20004"/>
                    </a:ext>
                  </a:extLst>
                </a:gridCol>
                <a:gridCol w="627269">
                  <a:extLst>
                    <a:ext uri="{9D8B030D-6E8A-4147-A177-3AD203B41FA5}">
                      <a16:colId xmlns:a16="http://schemas.microsoft.com/office/drawing/2014/main" val="20005"/>
                    </a:ext>
                  </a:extLst>
                </a:gridCol>
                <a:gridCol w="924314">
                  <a:extLst>
                    <a:ext uri="{9D8B030D-6E8A-4147-A177-3AD203B41FA5}">
                      <a16:colId xmlns:a16="http://schemas.microsoft.com/office/drawing/2014/main" val="20006"/>
                    </a:ext>
                  </a:extLst>
                </a:gridCol>
                <a:gridCol w="1005449">
                  <a:extLst>
                    <a:ext uri="{9D8B030D-6E8A-4147-A177-3AD203B41FA5}">
                      <a16:colId xmlns:a16="http://schemas.microsoft.com/office/drawing/2014/main" val="20007"/>
                    </a:ext>
                  </a:extLst>
                </a:gridCol>
                <a:gridCol w="966196">
                  <a:extLst>
                    <a:ext uri="{9D8B030D-6E8A-4147-A177-3AD203B41FA5}">
                      <a16:colId xmlns:a16="http://schemas.microsoft.com/office/drawing/2014/main" val="20008"/>
                    </a:ext>
                  </a:extLst>
                </a:gridCol>
                <a:gridCol w="688258">
                  <a:extLst>
                    <a:ext uri="{9D8B030D-6E8A-4147-A177-3AD203B41FA5}">
                      <a16:colId xmlns:a16="http://schemas.microsoft.com/office/drawing/2014/main" val="20009"/>
                    </a:ext>
                  </a:extLst>
                </a:gridCol>
                <a:gridCol w="605433">
                  <a:extLst>
                    <a:ext uri="{9D8B030D-6E8A-4147-A177-3AD203B41FA5}">
                      <a16:colId xmlns:a16="http://schemas.microsoft.com/office/drawing/2014/main" val="20010"/>
                    </a:ext>
                  </a:extLst>
                </a:gridCol>
              </a:tblGrid>
              <a:tr h="2847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 / Proyecto</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a:t>
                      </a:r>
                      <a:r>
                        <a:rPr lang="es-CR" sz="900" b="1" u="none" strike="noStrike" kern="1200" cap="none" normalizeH="0" baseline="0">
                          <a:ln>
                            <a:noFill/>
                          </a:ln>
                          <a:solidFill>
                            <a:schemeClr val="tx1"/>
                          </a:solidFill>
                          <a:effectLst/>
                          <a:latin typeface="HendersonSansW00-BasicLight" panose="02000505030000020004" pitchFamily="2" charset="0"/>
                        </a:rPr>
                        <a:t>Set. </a:t>
                      </a:r>
                      <a:r>
                        <a:rPr kumimoji="0" lang="es-CR" sz="900" b="1" u="none" strike="noStrike" kern="1200" cap="none" normalizeH="0" baseline="0">
                          <a:ln>
                            <a:noFill/>
                          </a:ln>
                          <a:solidFill>
                            <a:schemeClr val="tx1"/>
                          </a:solidFill>
                          <a:effectLst/>
                          <a:latin typeface="HendersonSansW00-BasicLight" panose="02000505030000020004" pitchFamily="2" charset="0"/>
                        </a:rPr>
                        <a:t>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a:t>
                      </a:r>
                      <a:r>
                        <a:rPr lang="es-CR" sz="900" b="1" u="none" strike="noStrike" kern="1200" cap="none" normalizeH="0" baseline="0">
                          <a:ln>
                            <a:noFill/>
                          </a:ln>
                          <a:solidFill>
                            <a:schemeClr val="tx1"/>
                          </a:solidFill>
                          <a:effectLst/>
                          <a:latin typeface="HendersonSansW00-BasicLight" panose="02000505030000020004" pitchFamily="2" charset="0"/>
                        </a:rPr>
                        <a:t>Set.</a:t>
                      </a:r>
                      <a:r>
                        <a:rPr kumimoji="0" lang="es-CR" sz="900" b="1" u="none" strike="noStrike" kern="1200" cap="none" normalizeH="0" baseline="0">
                          <a:ln>
                            <a:noFill/>
                          </a:ln>
                          <a:solidFill>
                            <a:schemeClr val="tx1"/>
                          </a:solidFill>
                          <a:effectLst/>
                          <a:latin typeface="HendersonSansW00-BasicLight" panose="02000505030000020004" pitchFamily="2" charset="0"/>
                        </a:rPr>
                        <a:t> 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rPr>
                        <a:t>Contrapartida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r>
                        <a:rPr lang="es-CR" sz="900" b="1" u="none" strike="noStrike" kern="1200" cap="none" normalizeH="0" baseline="0">
                          <a:ln>
                            <a:noFill/>
                          </a:ln>
                          <a:solidFill>
                            <a:schemeClr val="tx1"/>
                          </a:solidFill>
                          <a:effectLst/>
                          <a:latin typeface="HendersonSansW00-BasicLight" panose="02000505030000020004" pitchFamily="2" charset="0"/>
                        </a:rPr>
                        <a:t>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a:t>
                      </a:r>
                      <a:r>
                        <a:rPr lang="es-CR" sz="900" b="1" u="none" strike="noStrike" kern="1200" cap="none" normalizeH="0" baseline="0">
                          <a:ln>
                            <a:noFill/>
                          </a:ln>
                          <a:solidFill>
                            <a:schemeClr val="tx1"/>
                          </a:solidFill>
                          <a:effectLst/>
                          <a:latin typeface="HendersonSansW00-BasicLight" panose="02000505030000020004" pitchFamily="2" charset="0"/>
                          <a:ea typeface="+mn-ea"/>
                          <a:cs typeface="+mn-cs"/>
                        </a:rPr>
                        <a:t>Set. 23</a:t>
                      </a:r>
                      <a:endPar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endParaRP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55117">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237187">
                <a:tc>
                  <a:txBody>
                    <a:bodyPr/>
                    <a:lstStyle/>
                    <a:p>
                      <a:pPr algn="l" fontAlgn="b"/>
                      <a:endParaRPr lang="es-CR" sz="900" b="1" i="0" u="none" strike="noStrike">
                        <a:solidFill>
                          <a:srgbClr val="000000"/>
                        </a:solidFill>
                        <a:effectLst/>
                        <a:latin typeface="+mn-lt"/>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1"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fontAlgn="b"/>
                      <a:endParaRPr lang="es-CR" sz="900" b="0" i="0" u="none" strike="noStrike">
                        <a:solidFill>
                          <a:srgbClr val="000000"/>
                        </a:solidFill>
                        <a:effectLst/>
                        <a:highlight>
                          <a:srgbClr val="FFFF00"/>
                        </a:highlight>
                        <a:latin typeface="+mn-lt"/>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474374">
                <a:tc>
                  <a:txBody>
                    <a:bodyPr/>
                    <a:lstStyle/>
                    <a:p>
                      <a:pPr algn="l" fontAlgn="ctr"/>
                      <a:r>
                        <a:rPr lang="es-CR" sz="900" b="0" i="0" u="none" strike="noStrike" err="1">
                          <a:solidFill>
                            <a:schemeClr val="tx1"/>
                          </a:solidFill>
                          <a:effectLst/>
                          <a:latin typeface="HendersonSansW00-BasicLight" panose="02000505030000020004" pitchFamily="2" charset="0"/>
                        </a:rPr>
                        <a:t>AyA</a:t>
                      </a:r>
                      <a:r>
                        <a:rPr lang="es-CR" sz="900" b="0" i="0" u="none" strike="noStrike">
                          <a:solidFill>
                            <a:schemeClr val="tx1"/>
                          </a:solidFill>
                          <a:effectLst/>
                          <a:latin typeface="HendersonSansW00-BasicLight" panose="02000505030000020004" pitchFamily="2" charset="0"/>
                        </a:rPr>
                        <a:t>/SENARA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55,08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0,91%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24,12%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1,61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07/01/2019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26/06/2023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s-CR" sz="900" b="0" u="none" strike="noStrike">
                          <a:solidFill>
                            <a:schemeClr val="tx1"/>
                          </a:solidFill>
                          <a:effectLst/>
                          <a:latin typeface="HendersonSansW00-BasicLight" panose="02000505030000020004" pitchFamily="2" charset="0"/>
                        </a:rPr>
                        <a:t>26/06/2026</a:t>
                      </a:r>
                      <a:endParaRPr lang="es-CR" sz="900" b="0" i="0" u="none" strike="noStrike">
                        <a:solidFill>
                          <a:schemeClr val="tx1"/>
                        </a:solidFill>
                        <a:effectLst/>
                        <a:latin typeface="HendersonSansW00-BasicLight" panose="02000505030000020004"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marL="0" algn="ctr" defTabSz="457200" rtl="0" eaLnBrk="1" fontAlgn="ctr" latinLnBrk="0" hangingPunct="1"/>
                      <a:r>
                        <a:rPr lang="es-CR" sz="900" b="0" i="0" u="none" strike="noStrike" kern="1200">
                          <a:solidFill>
                            <a:schemeClr val="tx1"/>
                          </a:solidFill>
                          <a:effectLst/>
                          <a:latin typeface="HendersonSansW00-BasicLight" panose="02000505030000020004" pitchFamily="2" charset="0"/>
                          <a:ea typeface="+mn-ea"/>
                          <a:cs typeface="+mn-cs"/>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tc>
                  <a:txBody>
                    <a:bodyPr/>
                    <a:lstStyle/>
                    <a:p>
                      <a:pPr algn="ctr" fontAlgn="ctr"/>
                      <a:endParaRPr lang="es-CR" sz="900" b="0" i="0" u="none" strike="noStrike">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9EFF7"/>
                    </a:solidFill>
                  </a:tcPr>
                </a:tc>
                <a:extLst>
                  <a:ext uri="{0D108BD9-81ED-4DB2-BD59-A6C34878D82A}">
                    <a16:rowId xmlns:a16="http://schemas.microsoft.com/office/drawing/2014/main" val="10008"/>
                  </a:ext>
                </a:extLst>
              </a:tr>
            </a:tbl>
          </a:graphicData>
        </a:graphic>
      </p:graphicFrame>
      <p:sp>
        <p:nvSpPr>
          <p:cNvPr id="5" name="9 CuadroTexto">
            <a:extLst>
              <a:ext uri="{FF2B5EF4-FFF2-40B4-BE49-F238E27FC236}">
                <a16:creationId xmlns:a16="http://schemas.microsoft.com/office/drawing/2014/main" id="{5284F46C-663D-3545-A805-FEC21C379FEC}"/>
              </a:ext>
            </a:extLst>
          </p:cNvPr>
          <p:cNvSpPr txBox="1"/>
          <p:nvPr/>
        </p:nvSpPr>
        <p:spPr>
          <a:xfrm>
            <a:off x="384602" y="5978241"/>
            <a:ext cx="8415008" cy="577081"/>
          </a:xfrm>
          <a:prstGeom prst="rect">
            <a:avLst/>
          </a:prstGeom>
          <a:noFill/>
        </p:spPr>
        <p:txBody>
          <a:bodyPr wrap="square" lIns="91440" tIns="45720" rIns="91440" bIns="45720" rtlCol="0" anchor="t">
            <a:spAutoFit/>
          </a:bodyPr>
          <a:lstStyle/>
          <a:p>
            <a:pPr marL="0" marR="0" lvl="0" indent="0" algn="just" defTabSz="914400" eaLnBrk="1" latinLnBrk="0" hangingPunct="1">
              <a:lnSpc>
                <a:spcPct val="100000"/>
              </a:lnSpc>
              <a:buClrTx/>
              <a:buSzTx/>
              <a:buFontTx/>
              <a:buNone/>
              <a:tabLst/>
              <a:defRPr/>
            </a:pPr>
            <a:r>
              <a:rPr kumimoji="0" lang="es-CR" sz="1000" b="0" i="0" u="none" strike="noStrike" kern="1200" cap="none" spc="0" normalizeH="0" baseline="0" noProof="0">
                <a:ln>
                  <a:noFill/>
                </a:ln>
                <a:solidFill>
                  <a:prstClr val="black"/>
                </a:solidFill>
                <a:effectLst/>
                <a:uLnTx/>
                <a:uFillTx/>
                <a:latin typeface="Calibri"/>
                <a:ea typeface="+mn-ea"/>
                <a:cs typeface="Arial"/>
              </a:rPr>
              <a:t>1</a:t>
            </a:r>
            <a:r>
              <a:rPr lang="es-CR" sz="1050">
                <a:latin typeface="HendersonSansW00-BasicLight" panose="02000505030000020004" pitchFamily="2" charset="0"/>
              </a:rPr>
              <a:t>/ En millones de dólares (USD$).</a:t>
            </a:r>
          </a:p>
          <a:p>
            <a:pPr marL="0" marR="0" lvl="0" indent="0" algn="just" defTabSz="914400" eaLnBrk="1" latinLnBrk="0" hangingPunct="1">
              <a:lnSpc>
                <a:spcPct val="100000"/>
              </a:lnSpc>
              <a:buClrTx/>
              <a:buSzTx/>
              <a:buFontTx/>
              <a:buNone/>
              <a:tabLst/>
              <a:defRPr/>
            </a:pPr>
            <a:r>
              <a:rPr lang="es-CR" sz="1050">
                <a:latin typeface="HendersonSansW00-BasicLight" panose="02000505030000020004" pitchFamily="2" charset="0"/>
              </a:rPr>
              <a:t>2/ AyA gestionó prórroga para el plazo de desembolsos ante el BCIE en agosto 2023, ampliando la fecha límite de desembolsos hasta agosto 2025.</a:t>
            </a:r>
          </a:p>
        </p:txBody>
      </p:sp>
      <p:sp>
        <p:nvSpPr>
          <p:cNvPr id="15" name="10 Elipse">
            <a:extLst>
              <a:ext uri="{FF2B5EF4-FFF2-40B4-BE49-F238E27FC236}">
                <a16:creationId xmlns:a16="http://schemas.microsoft.com/office/drawing/2014/main" id="{9FFFB13F-FDAE-4B63-9908-0D6C6ACDB857}"/>
              </a:ext>
            </a:extLst>
          </p:cNvPr>
          <p:cNvSpPr/>
          <p:nvPr/>
        </p:nvSpPr>
        <p:spPr>
          <a:xfrm>
            <a:off x="8564116" y="2715791"/>
            <a:ext cx="287337" cy="28892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C5001CAA-F4FB-1798-91A8-ADC0D28B152D}"/>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spTree>
    <p:extLst>
      <p:ext uri="{BB962C8B-B14F-4D97-AF65-F5344CB8AC3E}">
        <p14:creationId xmlns:p14="http://schemas.microsoft.com/office/powerpoint/2010/main" val="157306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CEA613-7678-9810-6677-EBA6E41D59CC}"/>
              </a:ext>
            </a:extLst>
          </p:cNvPr>
          <p:cNvPicPr>
            <a:picLocks noChangeAspect="1"/>
          </p:cNvPicPr>
          <p:nvPr/>
        </p:nvPicPr>
        <p:blipFill>
          <a:blip r:embed="rId3"/>
          <a:stretch>
            <a:fillRect/>
          </a:stretch>
        </p:blipFill>
        <p:spPr>
          <a:xfrm>
            <a:off x="-1" y="6858"/>
            <a:ext cx="9156225" cy="6851142"/>
          </a:xfrm>
          <a:prstGeom prst="rect">
            <a:avLst/>
          </a:prstGeom>
        </p:spPr>
      </p:pic>
      <p:sp>
        <p:nvSpPr>
          <p:cNvPr id="3" name="CuadroTexto 3"/>
          <p:cNvSpPr txBox="1"/>
          <p:nvPr/>
        </p:nvSpPr>
        <p:spPr>
          <a:xfrm>
            <a:off x="491612" y="161700"/>
            <a:ext cx="8249265" cy="584775"/>
          </a:xfrm>
          <a:prstGeom prst="rect">
            <a:avLst/>
          </a:prstGeom>
          <a:noFill/>
        </p:spPr>
        <p:txBody>
          <a:bodyPr wrap="square" rtlCol="0">
            <a:spAutoFit/>
          </a:bodyPr>
          <a:lstStyle/>
          <a:p>
            <a:pPr algn="ctr" eaLnBrk="0" hangingPunct="0">
              <a:defRPr/>
            </a:pPr>
            <a:r>
              <a:rPr lang="es-CR" altLang="es-CR" sz="1600" b="1">
                <a:solidFill>
                  <a:schemeClr val="tx2"/>
                </a:solidFill>
                <a:latin typeface="HendersonSansW00-BasicLight" panose="02000505030000020004" pitchFamily="2" charset="0"/>
                <a:cs typeface="Arial"/>
              </a:rPr>
              <a:t>Programa de Alcantarillado y Control de Inundaciones para Limón, BCIE 2198</a:t>
            </a:r>
          </a:p>
        </p:txBody>
      </p:sp>
      <p:sp>
        <p:nvSpPr>
          <p:cNvPr id="10" name="7 CuadroTexto">
            <a:extLst>
              <a:ext uri="{FF2B5EF4-FFF2-40B4-BE49-F238E27FC236}">
                <a16:creationId xmlns:a16="http://schemas.microsoft.com/office/drawing/2014/main" id="{0BE507A7-DF6C-4703-9B63-F61174F0A91C}"/>
              </a:ext>
            </a:extLst>
          </p:cNvPr>
          <p:cNvSpPr txBox="1"/>
          <p:nvPr/>
        </p:nvSpPr>
        <p:spPr>
          <a:xfrm>
            <a:off x="115483" y="1486093"/>
            <a:ext cx="8913034" cy="5093702"/>
          </a:xfrm>
          <a:prstGeom prst="rect">
            <a:avLst/>
          </a:prstGeom>
          <a:noFill/>
        </p:spPr>
        <p:txBody>
          <a:bodyPr wrap="square" lIns="91440" tIns="45720" rIns="91440" bIns="45720" anchor="t">
            <a:spAutoFit/>
          </a:bodyPr>
          <a:lstStyle/>
          <a:p>
            <a:pPr marL="0" marR="0" lvl="0" indent="0" algn="just" defTabSz="914400" eaLnBrk="1" latinLnBrk="0" hangingPunct="1">
              <a:lnSpc>
                <a:spcPct val="100000"/>
              </a:lnSpc>
              <a:spcBef>
                <a:spcPts val="600"/>
              </a:spcBef>
              <a:buClrTx/>
              <a:buSzTx/>
              <a:buFontTx/>
              <a:buNone/>
              <a:tabLst/>
              <a:defRPr/>
            </a:pPr>
            <a:r>
              <a:rPr lang="es-CR" sz="1000" b="1">
                <a:solidFill>
                  <a:schemeClr val="tx1">
                    <a:lumMod val="65000"/>
                    <a:lumOff val="35000"/>
                  </a:schemeClr>
                </a:solidFill>
                <a:latin typeface="HendersonSansW00-BasicLight" panose="02000505030000020004" pitchFamily="2" charset="0"/>
                <a:cs typeface="Arial"/>
              </a:rPr>
              <a:t>Avances: </a:t>
            </a:r>
          </a:p>
          <a:p>
            <a:pPr marL="285750" marR="0" lvl="0" indent="-285750" algn="just" defTabSz="914400" eaLnBrk="1" latinLnBrk="0" hangingPunct="1">
              <a:lnSpc>
                <a:spcPct val="100000"/>
              </a:lnSpc>
              <a:spcBef>
                <a:spcPts val="600"/>
              </a:spcBef>
              <a:buClrTx/>
              <a:buSzTx/>
              <a:buFont typeface="Wingdings" panose="05000000000000000000" pitchFamily="2" charset="2"/>
              <a:buChar char="§"/>
              <a:tabLst/>
              <a:defRPr/>
            </a:pPr>
            <a:r>
              <a:rPr lang="es-CR" sz="1000" b="1" i="1">
                <a:solidFill>
                  <a:schemeClr val="tx1">
                    <a:lumMod val="65000"/>
                    <a:lumOff val="35000"/>
                  </a:schemeClr>
                </a:solidFill>
                <a:latin typeface="HendersonSansW00-BasicLight" panose="02000505030000020004" pitchFamily="2" charset="0"/>
                <a:cs typeface="Arial"/>
              </a:rPr>
              <a:t>SENARA:</a:t>
            </a:r>
            <a:r>
              <a:rPr lang="es-CR" sz="1000" i="1">
                <a:solidFill>
                  <a:schemeClr val="tx1">
                    <a:lumMod val="65000"/>
                    <a:lumOff val="35000"/>
                  </a:schemeClr>
                </a:solidFill>
                <a:latin typeface="HendersonSansW00-BasicLight" panose="02000505030000020004" pitchFamily="2" charset="0"/>
                <a:cs typeface="Arial"/>
              </a:rPr>
              <a:t> </a:t>
            </a:r>
            <a:r>
              <a:rPr lang="es-CR" sz="1000">
                <a:solidFill>
                  <a:schemeClr val="tx1">
                    <a:lumMod val="65000"/>
                    <a:lumOff val="35000"/>
                  </a:schemeClr>
                </a:solidFill>
                <a:latin typeface="HendersonSansW00-BasicLight" panose="02000505030000020004" pitchFamily="2" charset="0"/>
                <a:cs typeface="Arial"/>
              </a:rPr>
              <a:t>se inició el proceso contratación el día 04 de setiembre 2023 para las obras en cauces Chitá- Santa Fe, Quebrada Chocolate, Canal Santa Rosa (Westfalia) y Canales menores. Está pendiente la no objeción del BCIE  de los </a:t>
            </a:r>
            <a:r>
              <a:rPr lang="es-CR" sz="1000" err="1">
                <a:solidFill>
                  <a:schemeClr val="tx1">
                    <a:lumMod val="65000"/>
                    <a:lumOff val="35000"/>
                  </a:schemeClr>
                </a:solidFill>
                <a:latin typeface="HendersonSansW00-BasicLight" panose="02000505030000020004" pitchFamily="2" charset="0"/>
                <a:cs typeface="Arial"/>
              </a:rPr>
              <a:t>TdR</a:t>
            </a:r>
            <a:r>
              <a:rPr lang="es-CR" sz="1000">
                <a:solidFill>
                  <a:schemeClr val="tx1">
                    <a:lumMod val="65000"/>
                    <a:lumOff val="35000"/>
                  </a:schemeClr>
                </a:solidFill>
                <a:latin typeface="HendersonSansW00-BasicLight" panose="02000505030000020004" pitchFamily="2" charset="0"/>
                <a:cs typeface="Arial"/>
              </a:rPr>
              <a:t> del Estudio de Factibilidad para la gestión integral de residuos sólidos y el plan de educación ambiental.</a:t>
            </a:r>
          </a:p>
          <a:p>
            <a:pPr marL="285750" marR="0" lvl="0" indent="-285750" algn="just" defTabSz="914400" eaLnBrk="1" latinLnBrk="0" hangingPunct="1">
              <a:lnSpc>
                <a:spcPct val="100000"/>
              </a:lnSpc>
              <a:buClrTx/>
              <a:buSzTx/>
              <a:buFont typeface="Wingdings" panose="05000000000000000000" pitchFamily="2" charset="2"/>
              <a:buChar char="§"/>
              <a:tabLst/>
              <a:defRPr/>
            </a:pPr>
            <a:r>
              <a:rPr lang="es-CR" sz="1000" b="1" i="1" err="1">
                <a:solidFill>
                  <a:schemeClr val="tx1">
                    <a:lumMod val="65000"/>
                    <a:lumOff val="35000"/>
                  </a:schemeClr>
                </a:solidFill>
                <a:latin typeface="HendersonSansW00-BasicLight" panose="02000505030000020004" pitchFamily="2" charset="0"/>
                <a:cs typeface="Arial"/>
              </a:rPr>
              <a:t>AyA</a:t>
            </a:r>
            <a:r>
              <a:rPr lang="es-CR" sz="1000" b="1" i="1">
                <a:solidFill>
                  <a:schemeClr val="tx1">
                    <a:lumMod val="65000"/>
                    <a:lumOff val="35000"/>
                  </a:schemeClr>
                </a:solidFill>
                <a:latin typeface="HendersonSansW00-BasicLight" panose="02000505030000020004" pitchFamily="2" charset="0"/>
                <a:cs typeface="Arial"/>
              </a:rPr>
              <a:t>: </a:t>
            </a:r>
            <a:r>
              <a:rPr lang="es-CR" sz="1000">
                <a:solidFill>
                  <a:schemeClr val="tx1">
                    <a:lumMod val="65000"/>
                    <a:lumOff val="35000"/>
                  </a:schemeClr>
                </a:solidFill>
                <a:latin typeface="HendersonSansW00-BasicLight" panose="02000505030000020004" pitchFamily="2" charset="0"/>
                <a:cs typeface="Arial"/>
              </a:rPr>
              <a:t>Las obras para este Sector I continua en la fase de </a:t>
            </a:r>
            <a:r>
              <a:rPr lang="es-CR" sz="1000" err="1">
                <a:solidFill>
                  <a:schemeClr val="tx1">
                    <a:lumMod val="65000"/>
                    <a:lumOff val="35000"/>
                  </a:schemeClr>
                </a:solidFill>
                <a:latin typeface="HendersonSansW00-BasicLight" panose="02000505030000020004" pitchFamily="2" charset="0"/>
                <a:cs typeface="Arial"/>
              </a:rPr>
              <a:t>Pre-ejecución</a:t>
            </a:r>
            <a:r>
              <a:rPr lang="es-CR" sz="1000">
                <a:solidFill>
                  <a:schemeClr val="tx1">
                    <a:lumMod val="65000"/>
                    <a:lumOff val="35000"/>
                  </a:schemeClr>
                </a:solidFill>
                <a:latin typeface="HendersonSansW00-BasicLight" panose="02000505030000020004" pitchFamily="2" charset="0"/>
                <a:cs typeface="Arial"/>
              </a:rPr>
              <a:t>. El proceso de contratación administrativa asociado a la construcción de obras se encuentra en el proceso final de adjudicación.</a:t>
            </a:r>
          </a:p>
          <a:p>
            <a:pPr marL="0" marR="0" lvl="0" indent="0" algn="just" defTabSz="914400" eaLnBrk="1" latinLnBrk="0" hangingPunct="1">
              <a:lnSpc>
                <a:spcPct val="100000"/>
              </a:lnSpc>
              <a:buClrTx/>
              <a:buSzTx/>
              <a:buFontTx/>
              <a:buNone/>
              <a:tabLst/>
              <a:defRPr/>
            </a:pPr>
            <a:endParaRPr lang="es-CR" sz="1000">
              <a:solidFill>
                <a:schemeClr val="tx1">
                  <a:lumMod val="65000"/>
                  <a:lumOff val="35000"/>
                </a:schemeClr>
              </a:solidFill>
              <a:latin typeface="HendersonSansW00-BasicLight" panose="02000505030000020004" pitchFamily="2" charset="0"/>
              <a:cs typeface="Arial"/>
            </a:endParaRPr>
          </a:p>
          <a:p>
            <a:pPr marL="0" marR="0" lvl="0" indent="0" algn="just" defTabSz="914400" eaLnBrk="1" latinLnBrk="0" hangingPunct="1">
              <a:lnSpc>
                <a:spcPct val="100000"/>
              </a:lnSpc>
              <a:spcBef>
                <a:spcPts val="600"/>
              </a:spcBef>
              <a:buClrTx/>
              <a:buSzTx/>
              <a:buFontTx/>
              <a:buNone/>
              <a:tabLst/>
              <a:defRPr/>
            </a:pPr>
            <a:r>
              <a:rPr lang="es-CR" sz="1000" b="1">
                <a:solidFill>
                  <a:schemeClr val="tx1">
                    <a:lumMod val="65000"/>
                    <a:lumOff val="35000"/>
                  </a:schemeClr>
                </a:solidFill>
                <a:latin typeface="HendersonSansW00-BasicLight" panose="02000505030000020004" pitchFamily="2" charset="0"/>
                <a:cs typeface="Arial"/>
              </a:rPr>
              <a:t>Problemas: </a:t>
            </a:r>
          </a:p>
          <a:p>
            <a:pPr marL="0" marR="0" lvl="0" indent="0" algn="just" defTabSz="914400" eaLnBrk="1" latinLnBrk="0" hangingPunct="1">
              <a:lnSpc>
                <a:spcPct val="100000"/>
              </a:lnSpc>
              <a:spcBef>
                <a:spcPts val="600"/>
              </a:spcBef>
              <a:buClrTx/>
              <a:buSzTx/>
              <a:buFontTx/>
              <a:buNone/>
              <a:tabLst/>
              <a:defRPr/>
            </a:pPr>
            <a:r>
              <a:rPr lang="es-CR" sz="1000" b="1" i="1">
                <a:solidFill>
                  <a:schemeClr val="tx1">
                    <a:lumMod val="65000"/>
                    <a:lumOff val="35000"/>
                  </a:schemeClr>
                </a:solidFill>
                <a:latin typeface="HendersonSansW00-BasicLight" panose="02000505030000020004" pitchFamily="2" charset="0"/>
                <a:cs typeface="Arial"/>
              </a:rPr>
              <a:t>SENARA</a:t>
            </a:r>
          </a:p>
          <a:p>
            <a:pPr marL="285750" indent="-285750" algn="just">
              <a:buFont typeface="Wingdings" panose="05000000000000000000" pitchFamily="2" charset="2"/>
              <a:buChar char="§"/>
              <a:defRPr/>
            </a:pPr>
            <a:r>
              <a:rPr lang="es-ES" sz="1000">
                <a:solidFill>
                  <a:schemeClr val="tx1">
                    <a:lumMod val="65000"/>
                    <a:lumOff val="35000"/>
                  </a:schemeClr>
                </a:solidFill>
                <a:latin typeface="HendersonSansW00-BasicLight" panose="02000505030000020004" pitchFamily="2" charset="0"/>
                <a:cs typeface="Arial"/>
              </a:rPr>
              <a:t>No contar con la totalidad de los terrenos por falta de contenido presupuestario para el periodo 2023. </a:t>
            </a:r>
          </a:p>
          <a:p>
            <a:pPr marL="285750" indent="-285750" algn="just">
              <a:buFont typeface="Wingdings" panose="05000000000000000000" pitchFamily="2" charset="2"/>
              <a:buChar char="§"/>
              <a:defRPr/>
            </a:pPr>
            <a:r>
              <a:rPr lang="es-CR" sz="1000">
                <a:solidFill>
                  <a:schemeClr val="tx1">
                    <a:lumMod val="65000"/>
                    <a:lumOff val="35000"/>
                  </a:schemeClr>
                </a:solidFill>
                <a:latin typeface="HendersonSansW00-BasicLight" panose="02000505030000020004" pitchFamily="2" charset="0"/>
                <a:cs typeface="Arial"/>
              </a:rPr>
              <a:t>Falta personal especializado necesario para llevar a cabo las actividades programadas</a:t>
            </a:r>
          </a:p>
          <a:p>
            <a:pPr algn="just">
              <a:defRPr/>
            </a:pPr>
            <a:r>
              <a:rPr lang="es-CR" sz="1000" b="1" i="1" err="1">
                <a:solidFill>
                  <a:schemeClr val="tx1">
                    <a:lumMod val="65000"/>
                    <a:lumOff val="35000"/>
                  </a:schemeClr>
                </a:solidFill>
                <a:latin typeface="HendersonSansW00-BasicLight" panose="02000505030000020004" pitchFamily="2" charset="0"/>
                <a:cs typeface="Arial"/>
              </a:rPr>
              <a:t>AyA</a:t>
            </a:r>
            <a:endParaRPr lang="es-CR" sz="1000" b="1" i="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00">
                <a:solidFill>
                  <a:schemeClr val="tx1">
                    <a:lumMod val="65000"/>
                    <a:lumOff val="35000"/>
                  </a:schemeClr>
                </a:solidFill>
                <a:latin typeface="HendersonSansW00-BasicLight" panose="02000505030000020004" pitchFamily="2" charset="0"/>
                <a:cs typeface="Arial"/>
              </a:rPr>
              <a:t>Falta de personal para la validación de diseños, elaboración de procesos de contratación administrativa, contrapartes técnicas, administración de contratos, e inspección de obras de construcción. </a:t>
            </a:r>
          </a:p>
          <a:p>
            <a:pPr marL="285750" indent="-285750" algn="just">
              <a:buFont typeface="Wingdings" panose="05000000000000000000" pitchFamily="2" charset="2"/>
              <a:buChar char="§"/>
              <a:defRPr/>
            </a:pPr>
            <a:r>
              <a:rPr lang="es-CR" sz="1000">
                <a:solidFill>
                  <a:schemeClr val="tx1">
                    <a:lumMod val="65000"/>
                    <a:lumOff val="35000"/>
                  </a:schemeClr>
                </a:solidFill>
                <a:latin typeface="HendersonSansW00-BasicLight" panose="02000505030000020004" pitchFamily="2" charset="0"/>
                <a:cs typeface="Arial"/>
              </a:rPr>
              <a:t>Incremento en el monto de la oferta constructiva para el Sector I, producto de los atrasos presentados en el proceso de contratación administrativa. </a:t>
            </a:r>
          </a:p>
          <a:p>
            <a:pPr marL="285750" marR="0" lvl="0" indent="-285750" algn="just" defTabSz="914400" eaLnBrk="1" latinLnBrk="0" hangingPunct="1">
              <a:lnSpc>
                <a:spcPct val="100000"/>
              </a:lnSpc>
              <a:buClrTx/>
              <a:buSzTx/>
              <a:buFont typeface="Wingdings" panose="05000000000000000000" pitchFamily="2" charset="2"/>
              <a:buChar char="§"/>
              <a:tabLst/>
              <a:defRPr/>
            </a:pPr>
            <a:endParaRPr lang="es-ES" sz="1000">
              <a:solidFill>
                <a:schemeClr val="tx1">
                  <a:lumMod val="65000"/>
                  <a:lumOff val="35000"/>
                </a:schemeClr>
              </a:solidFill>
              <a:latin typeface="HendersonSansW00-BasicLight" panose="02000505030000020004" pitchFamily="2" charset="0"/>
              <a:cs typeface="Arial"/>
            </a:endParaRPr>
          </a:p>
          <a:p>
            <a:pPr algn="just">
              <a:spcBef>
                <a:spcPts val="600"/>
              </a:spcBef>
              <a:defRPr/>
            </a:pPr>
            <a:r>
              <a:rPr lang="es-CR" sz="1000" b="1">
                <a:solidFill>
                  <a:schemeClr val="tx1">
                    <a:lumMod val="65000"/>
                    <a:lumOff val="35000"/>
                  </a:schemeClr>
                </a:solidFill>
                <a:latin typeface="HendersonSansW00-BasicLight" panose="02000505030000020004" pitchFamily="2" charset="0"/>
                <a:cs typeface="Arial"/>
              </a:rPr>
              <a:t>Acciones Tomadas: </a:t>
            </a:r>
          </a:p>
          <a:p>
            <a:pPr algn="just">
              <a:spcBef>
                <a:spcPts val="600"/>
              </a:spcBef>
              <a:defRPr/>
            </a:pPr>
            <a:r>
              <a:rPr lang="es-CR" sz="1000" b="1" i="1">
                <a:solidFill>
                  <a:schemeClr val="tx1">
                    <a:lumMod val="65000"/>
                    <a:lumOff val="35000"/>
                  </a:schemeClr>
                </a:solidFill>
                <a:latin typeface="HendersonSansW00-BasicLight" panose="02000505030000020004" pitchFamily="2" charset="0"/>
                <a:cs typeface="Arial"/>
              </a:rPr>
              <a:t>SENARA</a:t>
            </a:r>
          </a:p>
          <a:p>
            <a:pPr marL="285750" indent="-285750" algn="just">
              <a:buFont typeface="Wingdings" panose="05000000000000000000" pitchFamily="2" charset="2"/>
              <a:buChar char="§"/>
              <a:defRPr/>
            </a:pPr>
            <a:r>
              <a:rPr lang="es-ES" sz="1000">
                <a:solidFill>
                  <a:schemeClr val="tx1">
                    <a:lumMod val="65000"/>
                    <a:lumOff val="35000"/>
                  </a:schemeClr>
                </a:solidFill>
                <a:latin typeface="HendersonSansW00-BasicLight" panose="02000505030000020004" pitchFamily="2" charset="0"/>
                <a:cs typeface="Arial"/>
              </a:rPr>
              <a:t>Se ha iniciado un proceso de revisión exhaustiva de las condiciones hidrológicas e hidráulicas.</a:t>
            </a:r>
            <a:endParaRPr lang="es-CR" sz="1000">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00">
                <a:solidFill>
                  <a:schemeClr val="tx1">
                    <a:lumMod val="65000"/>
                    <a:lumOff val="35000"/>
                  </a:schemeClr>
                </a:solidFill>
                <a:latin typeface="HendersonSansW00-BasicLight" panose="02000505030000020004" pitchFamily="2" charset="0"/>
                <a:cs typeface="Arial"/>
              </a:rPr>
              <a:t>Ha reforzado el equipo de la UE con personal fijo de INDEP, en el caso del AYA no han especificado de forma clara las acciones que tomarán para minimizar la falta de personal. </a:t>
            </a:r>
          </a:p>
          <a:p>
            <a:pPr algn="just">
              <a:defRPr/>
            </a:pPr>
            <a:r>
              <a:rPr lang="es-CR" sz="1000" b="1" i="1" err="1">
                <a:solidFill>
                  <a:schemeClr val="tx1">
                    <a:lumMod val="65000"/>
                    <a:lumOff val="35000"/>
                  </a:schemeClr>
                </a:solidFill>
                <a:latin typeface="HendersonSansW00-BasicLight" panose="02000505030000020004" pitchFamily="2" charset="0"/>
                <a:cs typeface="Arial"/>
              </a:rPr>
              <a:t>AyA</a:t>
            </a:r>
            <a:endParaRPr lang="es-CR" sz="1000" b="1" i="1">
              <a:solidFill>
                <a:schemeClr val="tx1">
                  <a:lumMod val="65000"/>
                  <a:lumOff val="35000"/>
                </a:schemeClr>
              </a:solidFill>
              <a:latin typeface="HendersonSansW00-BasicLight" panose="02000505030000020004" pitchFamily="2" charset="0"/>
              <a:cs typeface="Arial"/>
            </a:endParaRPr>
          </a:p>
          <a:p>
            <a:pPr marL="285750" indent="-285750" algn="just">
              <a:buFont typeface="Wingdings" panose="05000000000000000000" pitchFamily="2" charset="2"/>
              <a:buChar char="§"/>
              <a:defRPr/>
            </a:pPr>
            <a:r>
              <a:rPr lang="es-CR" sz="1000">
                <a:solidFill>
                  <a:schemeClr val="tx1">
                    <a:lumMod val="65000"/>
                    <a:lumOff val="35000"/>
                  </a:schemeClr>
                </a:solidFill>
                <a:latin typeface="HendersonSansW00-BasicLight" panose="02000505030000020004" pitchFamily="2" charset="0"/>
                <a:cs typeface="Arial"/>
              </a:rPr>
              <a:t>Redistribución de funciones al personal de la UE con dependencia del personal del </a:t>
            </a:r>
            <a:r>
              <a:rPr lang="es-CR" sz="1000" err="1">
                <a:solidFill>
                  <a:schemeClr val="tx1">
                    <a:lumMod val="65000"/>
                    <a:lumOff val="35000"/>
                  </a:schemeClr>
                </a:solidFill>
                <a:latin typeface="HendersonSansW00-BasicLight" panose="02000505030000020004" pitchFamily="2" charset="0"/>
                <a:cs typeface="Arial"/>
              </a:rPr>
              <a:t>AyA</a:t>
            </a:r>
            <a:r>
              <a:rPr lang="es-CR" sz="1000">
                <a:solidFill>
                  <a:schemeClr val="tx1">
                    <a:lumMod val="65000"/>
                    <a:lumOff val="35000"/>
                  </a:schemeClr>
                </a:solidFill>
                <a:latin typeface="HendersonSansW00-BasicLight" panose="02000505030000020004" pitchFamily="2" charset="0"/>
                <a:cs typeface="Arial"/>
              </a:rPr>
              <a:t> para elaborar actividades del Proyecto.</a:t>
            </a:r>
          </a:p>
          <a:p>
            <a:pPr marL="285750" indent="-285750" algn="just">
              <a:buFont typeface="Wingdings" panose="05000000000000000000" pitchFamily="2" charset="2"/>
              <a:buChar char="§"/>
              <a:defRPr/>
            </a:pPr>
            <a:r>
              <a:rPr lang="es-CR" sz="1000">
                <a:solidFill>
                  <a:schemeClr val="tx1">
                    <a:lumMod val="65000"/>
                    <a:lumOff val="35000"/>
                  </a:schemeClr>
                </a:solidFill>
                <a:latin typeface="HendersonSansW00-BasicLight" panose="02000505030000020004" pitchFamily="2" charset="0"/>
                <a:cs typeface="Arial"/>
              </a:rPr>
              <a:t>La obra del Sector I, está en proceso de adjudicación. La UE valora con la alta administración los recursos que debe de conseguir para cubrir el monto ofertado en la licitación; mediante contrapartida o financiamiento externo. </a:t>
            </a:r>
          </a:p>
          <a:p>
            <a:pPr marL="285750" indent="-285750" algn="just">
              <a:buFont typeface="Wingdings" panose="05000000000000000000" pitchFamily="2" charset="2"/>
              <a:buChar char="§"/>
              <a:defRPr/>
            </a:pPr>
            <a:endParaRPr lang="es-CR" sz="1000">
              <a:solidFill>
                <a:schemeClr val="tx1">
                  <a:lumMod val="65000"/>
                  <a:lumOff val="35000"/>
                </a:schemeClr>
              </a:solidFill>
              <a:latin typeface="HendersonSansW00-BasicLight" panose="02000505030000020004" pitchFamily="2" charset="0"/>
              <a:cs typeface="Arial"/>
            </a:endParaRPr>
          </a:p>
          <a:p>
            <a:pPr marL="0" marR="0" lvl="0" indent="0" algn="just" defTabSz="914400" eaLnBrk="1" latinLnBrk="0" hangingPunct="1">
              <a:lnSpc>
                <a:spcPct val="100000"/>
              </a:lnSpc>
              <a:buClrTx/>
              <a:buSzTx/>
              <a:buFontTx/>
              <a:buNone/>
              <a:tabLst/>
              <a:defRPr/>
            </a:pPr>
            <a:r>
              <a:rPr lang="es-CR" sz="1000">
                <a:solidFill>
                  <a:schemeClr val="tx1">
                    <a:lumMod val="65000"/>
                    <a:lumOff val="35000"/>
                  </a:schemeClr>
                </a:solidFill>
                <a:latin typeface="HendersonSansW00-BasicLight"/>
                <a:cs typeface="Arial"/>
              </a:rPr>
              <a:t>Nota: El Programa no tiene ninguna obra adjudicada. </a:t>
            </a:r>
            <a:endParaRPr lang="es-ES" sz="1000">
              <a:solidFill>
                <a:schemeClr val="tx1">
                  <a:lumMod val="65000"/>
                  <a:lumOff val="35000"/>
                </a:schemeClr>
              </a:solidFill>
              <a:latin typeface="HendersonSansW00-BasicLight"/>
              <a:cs typeface="Arial"/>
            </a:endParaRPr>
          </a:p>
        </p:txBody>
      </p:sp>
      <p:sp>
        <p:nvSpPr>
          <p:cNvPr id="6" name="CuadroTexto 5">
            <a:extLst>
              <a:ext uri="{FF2B5EF4-FFF2-40B4-BE49-F238E27FC236}">
                <a16:creationId xmlns:a16="http://schemas.microsoft.com/office/drawing/2014/main" id="{DF0ACC64-F75B-5BAF-DCF2-FF61F9011A9D}"/>
              </a:ext>
            </a:extLst>
          </p:cNvPr>
          <p:cNvSpPr txBox="1"/>
          <p:nvPr/>
        </p:nvSpPr>
        <p:spPr>
          <a:xfrm>
            <a:off x="353389" y="6587740"/>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graphicFrame>
        <p:nvGraphicFramePr>
          <p:cNvPr id="2" name="Tabla 6">
            <a:extLst>
              <a:ext uri="{FF2B5EF4-FFF2-40B4-BE49-F238E27FC236}">
                <a16:creationId xmlns:a16="http://schemas.microsoft.com/office/drawing/2014/main" id="{CCEB197E-44F0-8819-6FB3-44A66AF221EC}"/>
              </a:ext>
            </a:extLst>
          </p:cNvPr>
          <p:cNvGraphicFramePr>
            <a:graphicFrameLocks noGrp="1"/>
          </p:cNvGraphicFramePr>
          <p:nvPr>
            <p:extLst>
              <p:ext uri="{D42A27DB-BD31-4B8C-83A1-F6EECF244321}">
                <p14:modId xmlns:p14="http://schemas.microsoft.com/office/powerpoint/2010/main" val="1271262742"/>
              </p:ext>
            </p:extLst>
          </p:nvPr>
        </p:nvGraphicFramePr>
        <p:xfrm>
          <a:off x="1552166" y="707449"/>
          <a:ext cx="6096000" cy="79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0320834"/>
                    </a:ext>
                  </a:extLst>
                </a:gridCol>
                <a:gridCol w="203200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99168">
                <a:tc>
                  <a:txBody>
                    <a:bodyPr/>
                    <a:lstStyle/>
                    <a:p>
                      <a:pPr algn="ctr"/>
                      <a:r>
                        <a:rPr lang="es-CR" sz="1100">
                          <a:latin typeface="HendersonSansW00-BasicLight" panose="02000505030000020004" pitchFamily="2" charset="0"/>
                        </a:rPr>
                        <a:t>Avance físico</a:t>
                      </a:r>
                    </a:p>
                  </a:txBody>
                  <a:tcPr anchor="ctr"/>
                </a:tc>
                <a:tc>
                  <a:txBody>
                    <a:bodyPr/>
                    <a:lstStyle/>
                    <a:p>
                      <a:pPr algn="ctr"/>
                      <a:r>
                        <a:rPr lang="es-CR" sz="1100">
                          <a:latin typeface="HendersonSansW00-BasicLight" panose="02000505030000020004" pitchFamily="2" charset="0"/>
                        </a:rPr>
                        <a:t>Avance financiero</a:t>
                      </a:r>
                    </a:p>
                  </a:txBody>
                  <a:tcPr anchor="ctr"/>
                </a:tc>
                <a:tc>
                  <a:txBody>
                    <a:bodyPr/>
                    <a:lstStyle/>
                    <a:p>
                      <a:pPr algn="ctr"/>
                      <a:r>
                        <a:rPr lang="es-CR" sz="1100">
                          <a:latin typeface="HendersonSansW00-BasicLight" panose="02000505030000020004" pitchFamily="2" charset="0"/>
                        </a:rPr>
                        <a:t>Pago de comisiones de compromiso</a:t>
                      </a:r>
                    </a:p>
                  </a:txBody>
                  <a:tcPr anchor="ct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24,12%</a:t>
                      </a:r>
                    </a:p>
                  </a:txBody>
                  <a:tcPr anchor="ctr"/>
                </a:tc>
                <a:tc>
                  <a:txBody>
                    <a:bodyPr/>
                    <a:lstStyle/>
                    <a:p>
                      <a:pPr algn="ctr"/>
                      <a:r>
                        <a:rPr lang="es-CR" sz="1100" b="0">
                          <a:latin typeface="HendersonSansW00-BasicLight" panose="02000505030000020004" pitchFamily="2" charset="0"/>
                        </a:rPr>
                        <a:t>0,91%</a:t>
                      </a:r>
                    </a:p>
                  </a:txBody>
                  <a:tcPr anchor="ctr"/>
                </a:tc>
                <a:tc>
                  <a:txBody>
                    <a:bodyPr/>
                    <a:lstStyle/>
                    <a:p>
                      <a:pPr algn="ctr"/>
                      <a:r>
                        <a:rPr lang="es-CR" sz="1100" b="0">
                          <a:latin typeface="HendersonSansW00-BasicLight" panose="02000505030000020004" pitchFamily="2" charset="0"/>
                        </a:rPr>
                        <a:t>US$ 0,00</a:t>
                      </a:r>
                    </a:p>
                  </a:txBody>
                  <a:tcPr anchor="ctr"/>
                </a:tc>
                <a:extLst>
                  <a:ext uri="{0D108BD9-81ED-4DB2-BD59-A6C34878D82A}">
                    <a16:rowId xmlns:a16="http://schemas.microsoft.com/office/drawing/2014/main" val="672554053"/>
                  </a:ext>
                </a:extLst>
              </a:tr>
            </a:tbl>
          </a:graphicData>
        </a:graphic>
      </p:graphicFrame>
    </p:spTree>
    <p:extLst>
      <p:ext uri="{BB962C8B-B14F-4D97-AF65-F5344CB8AC3E}">
        <p14:creationId xmlns:p14="http://schemas.microsoft.com/office/powerpoint/2010/main" val="365866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DD6B304-1E62-DE70-46F0-6AF37770AA57}"/>
              </a:ext>
            </a:extLst>
          </p:cNvPr>
          <p:cNvPicPr>
            <a:picLocks noChangeAspect="1"/>
          </p:cNvPicPr>
          <p:nvPr/>
        </p:nvPicPr>
        <p:blipFill>
          <a:blip r:embed="rId3"/>
          <a:stretch>
            <a:fillRect/>
          </a:stretch>
        </p:blipFill>
        <p:spPr>
          <a:xfrm>
            <a:off x="-22059" y="6858"/>
            <a:ext cx="9156225" cy="6851142"/>
          </a:xfrm>
          <a:prstGeom prst="rect">
            <a:avLst/>
          </a:prstGeom>
        </p:spPr>
      </p:pic>
      <p:sp>
        <p:nvSpPr>
          <p:cNvPr id="55298" name="Google Shape;998;p33"/>
          <p:cNvSpPr txBox="1">
            <a:spLocks noChangeArrowheads="1"/>
          </p:cNvSpPr>
          <p:nvPr/>
        </p:nvSpPr>
        <p:spPr bwMode="auto">
          <a:xfrm>
            <a:off x="6090662" y="1949197"/>
            <a:ext cx="2148769" cy="172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SzPts val="1400"/>
              <a:buFont typeface="Open Sans" panose="020B0606030504020204" pitchFamily="34" charset="0"/>
              <a:buNone/>
            </a:pPr>
            <a:r>
              <a:rPr lang="es-CR" altLang="en-US" sz="1200">
                <a:latin typeface="HendersonSansW00-BasicLight" panose="02000505030000020004" pitchFamily="2" charset="0"/>
                <a:cs typeface="Open Sans" panose="020B0606030504020204" pitchFamily="34" charset="0"/>
                <a:sym typeface="Open Sans" panose="020B0606030504020204" pitchFamily="34" charset="0"/>
              </a:rPr>
              <a:t>Implementar junto con los Acreedores planes de aceleración que permitan implementar medidas correctivas para subsanar los problemas que impactan las metas programadas.</a:t>
            </a:r>
          </a:p>
        </p:txBody>
      </p:sp>
      <p:sp>
        <p:nvSpPr>
          <p:cNvPr id="55299" name="Google Shape;999;p33"/>
          <p:cNvSpPr>
            <a:spLocks/>
          </p:cNvSpPr>
          <p:nvPr/>
        </p:nvSpPr>
        <p:spPr bwMode="auto">
          <a:xfrm>
            <a:off x="3277791" y="2249090"/>
            <a:ext cx="1566863" cy="1254919"/>
          </a:xfrm>
          <a:custGeom>
            <a:avLst/>
            <a:gdLst>
              <a:gd name="T0" fmla="*/ 159 w 515"/>
              <a:gd name="T1" fmla="*/ 412 h 412"/>
              <a:gd name="T2" fmla="*/ 139 w 515"/>
              <a:gd name="T3" fmla="*/ 373 h 412"/>
              <a:gd name="T4" fmla="*/ 158 w 515"/>
              <a:gd name="T5" fmla="*/ 334 h 412"/>
              <a:gd name="T6" fmla="*/ 227 w 515"/>
              <a:gd name="T7" fmla="*/ 312 h 412"/>
              <a:gd name="T8" fmla="*/ 296 w 515"/>
              <a:gd name="T9" fmla="*/ 334 h 412"/>
              <a:gd name="T10" fmla="*/ 314 w 515"/>
              <a:gd name="T11" fmla="*/ 373 h 412"/>
              <a:gd name="T12" fmla="*/ 295 w 515"/>
              <a:gd name="T13" fmla="*/ 412 h 412"/>
              <a:gd name="T14" fmla="*/ 402 w 515"/>
              <a:gd name="T15" fmla="*/ 412 h 412"/>
              <a:gd name="T16" fmla="*/ 413 w 515"/>
              <a:gd name="T17" fmla="*/ 401 h 412"/>
              <a:gd name="T18" fmla="*/ 413 w 515"/>
              <a:gd name="T19" fmla="*/ 262 h 412"/>
              <a:gd name="T20" fmla="*/ 423 w 515"/>
              <a:gd name="T21" fmla="*/ 253 h 412"/>
              <a:gd name="T22" fmla="*/ 448 w 515"/>
              <a:gd name="T23" fmla="*/ 262 h 412"/>
              <a:gd name="T24" fmla="*/ 457 w 515"/>
              <a:gd name="T25" fmla="*/ 277 h 412"/>
              <a:gd name="T26" fmla="*/ 499 w 515"/>
              <a:gd name="T27" fmla="*/ 280 h 412"/>
              <a:gd name="T28" fmla="*/ 514 w 515"/>
              <a:gd name="T29" fmla="*/ 228 h 412"/>
              <a:gd name="T30" fmla="*/ 499 w 515"/>
              <a:gd name="T31" fmla="*/ 176 h 412"/>
              <a:gd name="T32" fmla="*/ 457 w 515"/>
              <a:gd name="T33" fmla="*/ 178 h 412"/>
              <a:gd name="T34" fmla="*/ 448 w 515"/>
              <a:gd name="T35" fmla="*/ 194 h 412"/>
              <a:gd name="T36" fmla="*/ 423 w 515"/>
              <a:gd name="T37" fmla="*/ 203 h 412"/>
              <a:gd name="T38" fmla="*/ 413 w 515"/>
              <a:gd name="T39" fmla="*/ 194 h 412"/>
              <a:gd name="T40" fmla="*/ 413 w 515"/>
              <a:gd name="T41" fmla="*/ 12 h 412"/>
              <a:gd name="T42" fmla="*/ 402 w 515"/>
              <a:gd name="T43" fmla="*/ 0 h 412"/>
              <a:gd name="T44" fmla="*/ 11 w 515"/>
              <a:gd name="T45" fmla="*/ 0 h 412"/>
              <a:gd name="T46" fmla="*/ 0 w 515"/>
              <a:gd name="T47" fmla="*/ 12 h 412"/>
              <a:gd name="T48" fmla="*/ 0 w 515"/>
              <a:gd name="T49" fmla="*/ 401 h 412"/>
              <a:gd name="T50" fmla="*/ 11 w 515"/>
              <a:gd name="T51" fmla="*/ 412 h 412"/>
              <a:gd name="T52" fmla="*/ 159 w 515"/>
              <a:gd name="T53"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rgbClr val="2F5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
        <p:nvSpPr>
          <p:cNvPr id="55300" name="Google Shape;1000;p33"/>
          <p:cNvSpPr>
            <a:spLocks/>
          </p:cNvSpPr>
          <p:nvPr/>
        </p:nvSpPr>
        <p:spPr bwMode="auto">
          <a:xfrm>
            <a:off x="4619625" y="2249090"/>
            <a:ext cx="1253729" cy="1568053"/>
          </a:xfrm>
          <a:custGeom>
            <a:avLst/>
            <a:gdLst>
              <a:gd name="T0" fmla="*/ 0 w 412"/>
              <a:gd name="T1" fmla="*/ 160 h 515"/>
              <a:gd name="T2" fmla="*/ 39 w 412"/>
              <a:gd name="T3" fmla="*/ 140 h 515"/>
              <a:gd name="T4" fmla="*/ 78 w 412"/>
              <a:gd name="T5" fmla="*/ 159 h 515"/>
              <a:gd name="T6" fmla="*/ 100 w 412"/>
              <a:gd name="T7" fmla="*/ 228 h 515"/>
              <a:gd name="T8" fmla="*/ 78 w 412"/>
              <a:gd name="T9" fmla="*/ 296 h 515"/>
              <a:gd name="T10" fmla="*/ 39 w 412"/>
              <a:gd name="T11" fmla="*/ 315 h 515"/>
              <a:gd name="T12" fmla="*/ 0 w 412"/>
              <a:gd name="T13" fmla="*/ 296 h 515"/>
              <a:gd name="T14" fmla="*/ 0 w 412"/>
              <a:gd name="T15" fmla="*/ 402 h 515"/>
              <a:gd name="T16" fmla="*/ 11 w 412"/>
              <a:gd name="T17" fmla="*/ 414 h 515"/>
              <a:gd name="T18" fmla="*/ 150 w 412"/>
              <a:gd name="T19" fmla="*/ 414 h 515"/>
              <a:gd name="T20" fmla="*/ 159 w 412"/>
              <a:gd name="T21" fmla="*/ 424 h 515"/>
              <a:gd name="T22" fmla="*/ 150 w 412"/>
              <a:gd name="T23" fmla="*/ 449 h 515"/>
              <a:gd name="T24" fmla="*/ 135 w 412"/>
              <a:gd name="T25" fmla="*/ 458 h 515"/>
              <a:gd name="T26" fmla="*/ 132 w 412"/>
              <a:gd name="T27" fmla="*/ 500 h 515"/>
              <a:gd name="T28" fmla="*/ 184 w 412"/>
              <a:gd name="T29" fmla="*/ 515 h 515"/>
              <a:gd name="T30" fmla="*/ 236 w 412"/>
              <a:gd name="T31" fmla="*/ 500 h 515"/>
              <a:gd name="T32" fmla="*/ 234 w 412"/>
              <a:gd name="T33" fmla="*/ 458 h 515"/>
              <a:gd name="T34" fmla="*/ 218 w 412"/>
              <a:gd name="T35" fmla="*/ 449 h 515"/>
              <a:gd name="T36" fmla="*/ 209 w 412"/>
              <a:gd name="T37" fmla="*/ 424 h 515"/>
              <a:gd name="T38" fmla="*/ 218 w 412"/>
              <a:gd name="T39" fmla="*/ 414 h 515"/>
              <a:gd name="T40" fmla="*/ 400 w 412"/>
              <a:gd name="T41" fmla="*/ 414 h 515"/>
              <a:gd name="T42" fmla="*/ 412 w 412"/>
              <a:gd name="T43" fmla="*/ 402 h 515"/>
              <a:gd name="T44" fmla="*/ 412 w 412"/>
              <a:gd name="T45" fmla="*/ 12 h 515"/>
              <a:gd name="T46" fmla="*/ 400 w 412"/>
              <a:gd name="T47" fmla="*/ 0 h 515"/>
              <a:gd name="T48" fmla="*/ 11 w 412"/>
              <a:gd name="T49" fmla="*/ 0 h 515"/>
              <a:gd name="T50" fmla="*/ 0 w 412"/>
              <a:gd name="T51" fmla="*/ 12 h 515"/>
              <a:gd name="T52" fmla="*/ 0 w 412"/>
              <a:gd name="T53" fmla="*/ 16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rgbClr val="C3C5C4"/>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
        <p:nvSpPr>
          <p:cNvPr id="55301" name="Google Shape;1001;p33"/>
          <p:cNvSpPr>
            <a:spLocks/>
          </p:cNvSpPr>
          <p:nvPr/>
        </p:nvSpPr>
        <p:spPr bwMode="auto">
          <a:xfrm>
            <a:off x="3277791" y="3278980"/>
            <a:ext cx="1251347" cy="1568054"/>
          </a:xfrm>
          <a:custGeom>
            <a:avLst/>
            <a:gdLst>
              <a:gd name="T0" fmla="*/ 411 w 411"/>
              <a:gd name="T1" fmla="*/ 356 h 515"/>
              <a:gd name="T2" fmla="*/ 372 w 411"/>
              <a:gd name="T3" fmla="*/ 376 h 515"/>
              <a:gd name="T4" fmla="*/ 333 w 411"/>
              <a:gd name="T5" fmla="*/ 357 h 515"/>
              <a:gd name="T6" fmla="*/ 311 w 411"/>
              <a:gd name="T7" fmla="*/ 288 h 515"/>
              <a:gd name="T8" fmla="*/ 333 w 411"/>
              <a:gd name="T9" fmla="*/ 219 h 515"/>
              <a:gd name="T10" fmla="*/ 372 w 411"/>
              <a:gd name="T11" fmla="*/ 201 h 515"/>
              <a:gd name="T12" fmla="*/ 411 w 411"/>
              <a:gd name="T13" fmla="*/ 220 h 515"/>
              <a:gd name="T14" fmla="*/ 411 w 411"/>
              <a:gd name="T15" fmla="*/ 113 h 515"/>
              <a:gd name="T16" fmla="*/ 400 w 411"/>
              <a:gd name="T17" fmla="*/ 102 h 515"/>
              <a:gd name="T18" fmla="*/ 261 w 411"/>
              <a:gd name="T19" fmla="*/ 102 h 515"/>
              <a:gd name="T20" fmla="*/ 252 w 411"/>
              <a:gd name="T21" fmla="*/ 92 h 515"/>
              <a:gd name="T22" fmla="*/ 261 w 411"/>
              <a:gd name="T23" fmla="*/ 67 h 515"/>
              <a:gd name="T24" fmla="*/ 276 w 411"/>
              <a:gd name="T25" fmla="*/ 58 h 515"/>
              <a:gd name="T26" fmla="*/ 279 w 411"/>
              <a:gd name="T27" fmla="*/ 16 h 515"/>
              <a:gd name="T28" fmla="*/ 227 w 411"/>
              <a:gd name="T29" fmla="*/ 1 h 515"/>
              <a:gd name="T30" fmla="*/ 175 w 411"/>
              <a:gd name="T31" fmla="*/ 16 h 515"/>
              <a:gd name="T32" fmla="*/ 177 w 411"/>
              <a:gd name="T33" fmla="*/ 58 h 515"/>
              <a:gd name="T34" fmla="*/ 193 w 411"/>
              <a:gd name="T35" fmla="*/ 67 h 515"/>
              <a:gd name="T36" fmla="*/ 202 w 411"/>
              <a:gd name="T37" fmla="*/ 92 h 515"/>
              <a:gd name="T38" fmla="*/ 193 w 411"/>
              <a:gd name="T39" fmla="*/ 102 h 515"/>
              <a:gd name="T40" fmla="*/ 11 w 411"/>
              <a:gd name="T41" fmla="*/ 102 h 515"/>
              <a:gd name="T42" fmla="*/ 0 w 411"/>
              <a:gd name="T43" fmla="*/ 113 h 515"/>
              <a:gd name="T44" fmla="*/ 0 w 411"/>
              <a:gd name="T45" fmla="*/ 504 h 515"/>
              <a:gd name="T46" fmla="*/ 11 w 411"/>
              <a:gd name="T47" fmla="*/ 515 h 515"/>
              <a:gd name="T48" fmla="*/ 400 w 411"/>
              <a:gd name="T49" fmla="*/ 515 h 515"/>
              <a:gd name="T50" fmla="*/ 411 w 411"/>
              <a:gd name="T51" fmla="*/ 504 h 515"/>
              <a:gd name="T52" fmla="*/ 411 w 411"/>
              <a:gd name="T53" fmla="*/ 35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rgbClr val="23929E"/>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
        <p:nvSpPr>
          <p:cNvPr id="55302" name="Google Shape;1002;p33"/>
          <p:cNvSpPr>
            <a:spLocks/>
          </p:cNvSpPr>
          <p:nvPr/>
        </p:nvSpPr>
        <p:spPr bwMode="auto">
          <a:xfrm>
            <a:off x="4306491" y="3595687"/>
            <a:ext cx="1566863" cy="1251347"/>
          </a:xfrm>
          <a:custGeom>
            <a:avLst/>
            <a:gdLst>
              <a:gd name="T0" fmla="*/ 355 w 515"/>
              <a:gd name="T1" fmla="*/ 0 h 411"/>
              <a:gd name="T2" fmla="*/ 375 w 515"/>
              <a:gd name="T3" fmla="*/ 39 h 411"/>
              <a:gd name="T4" fmla="*/ 356 w 515"/>
              <a:gd name="T5" fmla="*/ 78 h 411"/>
              <a:gd name="T6" fmla="*/ 287 w 515"/>
              <a:gd name="T7" fmla="*/ 100 h 411"/>
              <a:gd name="T8" fmla="*/ 219 w 515"/>
              <a:gd name="T9" fmla="*/ 78 h 411"/>
              <a:gd name="T10" fmla="*/ 200 w 515"/>
              <a:gd name="T11" fmla="*/ 39 h 411"/>
              <a:gd name="T12" fmla="*/ 219 w 515"/>
              <a:gd name="T13" fmla="*/ 0 h 411"/>
              <a:gd name="T14" fmla="*/ 113 w 515"/>
              <a:gd name="T15" fmla="*/ 0 h 411"/>
              <a:gd name="T16" fmla="*/ 101 w 515"/>
              <a:gd name="T17" fmla="*/ 11 h 411"/>
              <a:gd name="T18" fmla="*/ 101 w 515"/>
              <a:gd name="T19" fmla="*/ 150 h 411"/>
              <a:gd name="T20" fmla="*/ 91 w 515"/>
              <a:gd name="T21" fmla="*/ 159 h 411"/>
              <a:gd name="T22" fmla="*/ 66 w 515"/>
              <a:gd name="T23" fmla="*/ 150 h 411"/>
              <a:gd name="T24" fmla="*/ 57 w 515"/>
              <a:gd name="T25" fmla="*/ 135 h 411"/>
              <a:gd name="T26" fmla="*/ 15 w 515"/>
              <a:gd name="T27" fmla="*/ 132 h 411"/>
              <a:gd name="T28" fmla="*/ 0 w 515"/>
              <a:gd name="T29" fmla="*/ 184 h 411"/>
              <a:gd name="T30" fmla="*/ 15 w 515"/>
              <a:gd name="T31" fmla="*/ 236 h 411"/>
              <a:gd name="T32" fmla="*/ 57 w 515"/>
              <a:gd name="T33" fmla="*/ 234 h 411"/>
              <a:gd name="T34" fmla="*/ 66 w 515"/>
              <a:gd name="T35" fmla="*/ 218 h 411"/>
              <a:gd name="T36" fmla="*/ 91 w 515"/>
              <a:gd name="T37" fmla="*/ 209 h 411"/>
              <a:gd name="T38" fmla="*/ 101 w 515"/>
              <a:gd name="T39" fmla="*/ 218 h 411"/>
              <a:gd name="T40" fmla="*/ 101 w 515"/>
              <a:gd name="T41" fmla="*/ 400 h 411"/>
              <a:gd name="T42" fmla="*/ 113 w 515"/>
              <a:gd name="T43" fmla="*/ 411 h 411"/>
              <a:gd name="T44" fmla="*/ 503 w 515"/>
              <a:gd name="T45" fmla="*/ 411 h 411"/>
              <a:gd name="T46" fmla="*/ 515 w 515"/>
              <a:gd name="T47" fmla="*/ 400 h 411"/>
              <a:gd name="T48" fmla="*/ 515 w 515"/>
              <a:gd name="T49" fmla="*/ 11 h 411"/>
              <a:gd name="T50" fmla="*/ 503 w 515"/>
              <a:gd name="T51" fmla="*/ 0 h 411"/>
              <a:gd name="T52" fmla="*/ 355 w 515"/>
              <a:gd name="T53" fmla="*/ 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rgbClr val="61605E"/>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
        <p:nvSpPr>
          <p:cNvPr id="55303" name="Google Shape;1003;p33"/>
          <p:cNvSpPr txBox="1">
            <a:spLocks noChangeArrowheads="1"/>
          </p:cNvSpPr>
          <p:nvPr/>
        </p:nvSpPr>
        <p:spPr bwMode="auto">
          <a:xfrm>
            <a:off x="6071587" y="1585810"/>
            <a:ext cx="2582506" cy="25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AEB0AF"/>
              </a:buClr>
              <a:buSzPts val="2800"/>
              <a:buFont typeface="Open Sans Semibold" panose="020B0706030804020204" pitchFamily="34" charset="0"/>
              <a:buNone/>
            </a:pPr>
            <a:r>
              <a:rPr lang="en-US" altLang="en-US" sz="1200" b="1" err="1">
                <a:solidFill>
                  <a:srgbClr val="AEB0AF"/>
                </a:solidFill>
                <a:latin typeface="HendersonSansW00-BasicLight" panose="02000505030000020004" pitchFamily="2" charset="0"/>
                <a:cs typeface="Open Sans Semibold" panose="020B0706030804020204" pitchFamily="34" charset="0"/>
                <a:sym typeface="Open Sans Semibold" panose="020B0706030804020204" pitchFamily="34" charset="0"/>
              </a:rPr>
              <a:t>Comunicación</a:t>
            </a:r>
            <a:r>
              <a:rPr lang="en-US" altLang="en-US" sz="1200" b="1">
                <a:solidFill>
                  <a:srgbClr val="AEB0AF"/>
                </a:solidFill>
                <a:latin typeface="HendersonSansW00-BasicLight" panose="02000505030000020004" pitchFamily="2" charset="0"/>
                <a:cs typeface="Open Sans Semibold" panose="020B0706030804020204" pitchFamily="34" charset="0"/>
                <a:sym typeface="Open Sans Semibold" panose="020B0706030804020204" pitchFamily="34" charset="0"/>
              </a:rPr>
              <a:t> con </a:t>
            </a:r>
            <a:r>
              <a:rPr lang="en-US" altLang="en-US" sz="1200" b="1" err="1">
                <a:solidFill>
                  <a:srgbClr val="AEB0AF"/>
                </a:solidFill>
                <a:latin typeface="HendersonSansW00-BasicLight" panose="02000505030000020004" pitchFamily="2" charset="0"/>
                <a:cs typeface="Open Sans Semibold" panose="020B0706030804020204" pitchFamily="34" charset="0"/>
                <a:sym typeface="Open Sans Semibold" panose="020B0706030804020204" pitchFamily="34" charset="0"/>
              </a:rPr>
              <a:t>el</a:t>
            </a:r>
            <a:r>
              <a:rPr lang="en-US" altLang="en-US" sz="1200" b="1">
                <a:solidFill>
                  <a:srgbClr val="AEB0AF"/>
                </a:solidFill>
                <a:latin typeface="HendersonSansW00-BasicLight" panose="02000505030000020004" pitchFamily="2" charset="0"/>
                <a:cs typeface="Open Sans Semibold" panose="020B0706030804020204" pitchFamily="34" charset="0"/>
                <a:sym typeface="Open Sans Semibold" panose="020B0706030804020204" pitchFamily="34" charset="0"/>
              </a:rPr>
              <a:t> BCIE: </a:t>
            </a:r>
          </a:p>
        </p:txBody>
      </p:sp>
      <p:sp>
        <p:nvSpPr>
          <p:cNvPr id="55304" name="Google Shape;1004;p33"/>
          <p:cNvSpPr txBox="1">
            <a:spLocks noChangeArrowheads="1"/>
          </p:cNvSpPr>
          <p:nvPr/>
        </p:nvSpPr>
        <p:spPr bwMode="auto">
          <a:xfrm>
            <a:off x="6096936" y="3779426"/>
            <a:ext cx="2413652" cy="54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61605E"/>
              </a:buClr>
              <a:buSzPts val="2800"/>
              <a:buFont typeface="Open Sans Semibold" panose="020B0706030804020204" pitchFamily="34" charset="0"/>
              <a:buNone/>
            </a:pPr>
            <a:r>
              <a:rPr lang="es-CR" altLang="en-US" sz="1200" b="1">
                <a:solidFill>
                  <a:srgbClr val="61605E"/>
                </a:solidFill>
                <a:latin typeface="HendersonSansW00-BasicLight" panose="02000505030000020004" pitchFamily="2" charset="0"/>
                <a:cs typeface="Open Sans Semibold" panose="020B0706030804020204" pitchFamily="34" charset="0"/>
                <a:sym typeface="Open Sans Semibold" panose="020B0706030804020204" pitchFamily="34" charset="0"/>
              </a:rPr>
              <a:t>Resolución de Dificultades en Procesos de Contratación:</a:t>
            </a:r>
          </a:p>
        </p:txBody>
      </p:sp>
      <p:sp>
        <p:nvSpPr>
          <p:cNvPr id="55305" name="Google Shape;1005;p33"/>
          <p:cNvSpPr txBox="1">
            <a:spLocks noChangeArrowheads="1"/>
          </p:cNvSpPr>
          <p:nvPr/>
        </p:nvSpPr>
        <p:spPr bwMode="auto">
          <a:xfrm>
            <a:off x="933577" y="3783921"/>
            <a:ext cx="2043836" cy="4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23929E"/>
              </a:buClr>
              <a:buSzPts val="2800"/>
              <a:buFont typeface="Open Sans Semibold" panose="020B0706030804020204" pitchFamily="34" charset="0"/>
              <a:buNone/>
            </a:pPr>
            <a:r>
              <a:rPr lang="en-US" altLang="en-US" sz="1200" b="1" err="1">
                <a:solidFill>
                  <a:srgbClr val="23929E"/>
                </a:solidFill>
                <a:latin typeface="HendersonSansW00-BasicLight" panose="02000505030000020004" pitchFamily="2" charset="0"/>
                <a:cs typeface="Open Sans Semibold" panose="020B0706030804020204" pitchFamily="34" charset="0"/>
                <a:sym typeface="Open Sans Semibold" panose="020B0706030804020204" pitchFamily="34" charset="0"/>
              </a:rPr>
              <a:t>Gestión</a:t>
            </a:r>
            <a:r>
              <a:rPr lang="en-US" altLang="en-US" sz="1200" b="1">
                <a:solidFill>
                  <a:srgbClr val="23929E"/>
                </a:solidFill>
                <a:latin typeface="HendersonSansW00-BasicLight" panose="02000505030000020004" pitchFamily="2" charset="0"/>
                <a:cs typeface="Open Sans Semibold" panose="020B0706030804020204" pitchFamily="34" charset="0"/>
                <a:sym typeface="Open Sans Semibold" panose="020B0706030804020204" pitchFamily="34" charset="0"/>
              </a:rPr>
              <a:t> de </a:t>
            </a:r>
            <a:r>
              <a:rPr lang="en-US" altLang="en-US" sz="1200" b="1" err="1">
                <a:solidFill>
                  <a:srgbClr val="23929E"/>
                </a:solidFill>
                <a:latin typeface="HendersonSansW00-BasicLight" panose="02000505030000020004" pitchFamily="2" charset="0"/>
                <a:cs typeface="Open Sans Semibold" panose="020B0706030804020204" pitchFamily="34" charset="0"/>
                <a:sym typeface="Open Sans Semibold" panose="020B0706030804020204" pitchFamily="34" charset="0"/>
              </a:rPr>
              <a:t>Recursos</a:t>
            </a:r>
            <a:r>
              <a:rPr lang="en-US" altLang="en-US" sz="1200" b="1">
                <a:solidFill>
                  <a:srgbClr val="23929E"/>
                </a:solidFill>
                <a:latin typeface="HendersonSansW00-BasicLight" panose="02000505030000020004" pitchFamily="2" charset="0"/>
                <a:cs typeface="Open Sans Semibold" panose="020B0706030804020204" pitchFamily="34" charset="0"/>
                <a:sym typeface="Open Sans Semibold" panose="020B0706030804020204" pitchFamily="34" charset="0"/>
              </a:rPr>
              <a:t> </a:t>
            </a:r>
            <a:r>
              <a:rPr lang="en-US" altLang="en-US" sz="1200" b="1" err="1">
                <a:solidFill>
                  <a:srgbClr val="23929E"/>
                </a:solidFill>
                <a:latin typeface="HendersonSansW00-BasicLight" panose="02000505030000020004" pitchFamily="2" charset="0"/>
                <a:cs typeface="Open Sans Semibold" panose="020B0706030804020204" pitchFamily="34" charset="0"/>
                <a:sym typeface="Open Sans Semibold" panose="020B0706030804020204" pitchFamily="34" charset="0"/>
              </a:rPr>
              <a:t>Financieros</a:t>
            </a:r>
            <a:r>
              <a:rPr lang="en-US" altLang="en-US" sz="1200" b="1">
                <a:solidFill>
                  <a:srgbClr val="23929E"/>
                </a:solidFill>
                <a:latin typeface="HendersonSansW00-BasicLight" panose="02000505030000020004" pitchFamily="2" charset="0"/>
                <a:cs typeface="Open Sans Semibold" panose="020B0706030804020204" pitchFamily="34" charset="0"/>
                <a:sym typeface="Open Sans Semibold" panose="020B0706030804020204" pitchFamily="34" charset="0"/>
              </a:rPr>
              <a:t>: </a:t>
            </a:r>
          </a:p>
        </p:txBody>
      </p:sp>
      <p:sp>
        <p:nvSpPr>
          <p:cNvPr id="55307" name="Google Shape;1007;p33"/>
          <p:cNvSpPr>
            <a:spLocks/>
          </p:cNvSpPr>
          <p:nvPr/>
        </p:nvSpPr>
        <p:spPr bwMode="auto">
          <a:xfrm>
            <a:off x="8537991" y="2523984"/>
            <a:ext cx="544115" cy="456010"/>
          </a:xfrm>
          <a:custGeom>
            <a:avLst/>
            <a:gdLst>
              <a:gd name="T0" fmla="*/ 24 w 179"/>
              <a:gd name="T1" fmla="*/ 122 h 150"/>
              <a:gd name="T2" fmla="*/ 24 w 179"/>
              <a:gd name="T3" fmla="*/ 81 h 150"/>
              <a:gd name="T4" fmla="*/ 30 w 179"/>
              <a:gd name="T5" fmla="*/ 76 h 150"/>
              <a:gd name="T6" fmla="*/ 40 w 179"/>
              <a:gd name="T7" fmla="*/ 76 h 150"/>
              <a:gd name="T8" fmla="*/ 46 w 179"/>
              <a:gd name="T9" fmla="*/ 81 h 150"/>
              <a:gd name="T10" fmla="*/ 46 w 179"/>
              <a:gd name="T11" fmla="*/ 122 h 150"/>
              <a:gd name="T12" fmla="*/ 40 w 179"/>
              <a:gd name="T13" fmla="*/ 128 h 150"/>
              <a:gd name="T14" fmla="*/ 30 w 179"/>
              <a:gd name="T15" fmla="*/ 128 h 150"/>
              <a:gd name="T16" fmla="*/ 24 w 179"/>
              <a:gd name="T17" fmla="*/ 122 h 150"/>
              <a:gd name="T18" fmla="*/ 66 w 179"/>
              <a:gd name="T19" fmla="*/ 61 h 150"/>
              <a:gd name="T20" fmla="*/ 60 w 179"/>
              <a:gd name="T21" fmla="*/ 67 h 150"/>
              <a:gd name="T22" fmla="*/ 60 w 179"/>
              <a:gd name="T23" fmla="*/ 122 h 150"/>
              <a:gd name="T24" fmla="*/ 66 w 179"/>
              <a:gd name="T25" fmla="*/ 128 h 150"/>
              <a:gd name="T26" fmla="*/ 76 w 179"/>
              <a:gd name="T27" fmla="*/ 128 h 150"/>
              <a:gd name="T28" fmla="*/ 82 w 179"/>
              <a:gd name="T29" fmla="*/ 122 h 150"/>
              <a:gd name="T30" fmla="*/ 82 w 179"/>
              <a:gd name="T31" fmla="*/ 67 h 150"/>
              <a:gd name="T32" fmla="*/ 76 w 179"/>
              <a:gd name="T33" fmla="*/ 61 h 150"/>
              <a:gd name="T34" fmla="*/ 66 w 179"/>
              <a:gd name="T35" fmla="*/ 61 h 150"/>
              <a:gd name="T36" fmla="*/ 102 w 179"/>
              <a:gd name="T37" fmla="*/ 49 h 150"/>
              <a:gd name="T38" fmla="*/ 96 w 179"/>
              <a:gd name="T39" fmla="*/ 55 h 150"/>
              <a:gd name="T40" fmla="*/ 96 w 179"/>
              <a:gd name="T41" fmla="*/ 122 h 150"/>
              <a:gd name="T42" fmla="*/ 102 w 179"/>
              <a:gd name="T43" fmla="*/ 128 h 150"/>
              <a:gd name="T44" fmla="*/ 112 w 179"/>
              <a:gd name="T45" fmla="*/ 128 h 150"/>
              <a:gd name="T46" fmla="*/ 117 w 179"/>
              <a:gd name="T47" fmla="*/ 122 h 150"/>
              <a:gd name="T48" fmla="*/ 117 w 179"/>
              <a:gd name="T49" fmla="*/ 55 h 150"/>
              <a:gd name="T50" fmla="*/ 112 w 179"/>
              <a:gd name="T51" fmla="*/ 49 h 150"/>
              <a:gd name="T52" fmla="*/ 102 w 179"/>
              <a:gd name="T53" fmla="*/ 49 h 150"/>
              <a:gd name="T54" fmla="*/ 138 w 179"/>
              <a:gd name="T55" fmla="*/ 36 h 150"/>
              <a:gd name="T56" fmla="*/ 132 w 179"/>
              <a:gd name="T57" fmla="*/ 42 h 150"/>
              <a:gd name="T58" fmla="*/ 132 w 179"/>
              <a:gd name="T59" fmla="*/ 122 h 150"/>
              <a:gd name="T60" fmla="*/ 138 w 179"/>
              <a:gd name="T61" fmla="*/ 128 h 150"/>
              <a:gd name="T62" fmla="*/ 147 w 179"/>
              <a:gd name="T63" fmla="*/ 128 h 150"/>
              <a:gd name="T64" fmla="*/ 153 w 179"/>
              <a:gd name="T65" fmla="*/ 122 h 150"/>
              <a:gd name="T66" fmla="*/ 153 w 179"/>
              <a:gd name="T67" fmla="*/ 42 h 150"/>
              <a:gd name="T68" fmla="*/ 147 w 179"/>
              <a:gd name="T69" fmla="*/ 36 h 150"/>
              <a:gd name="T70" fmla="*/ 138 w 179"/>
              <a:gd name="T71" fmla="*/ 36 h 150"/>
              <a:gd name="T72" fmla="*/ 27 w 179"/>
              <a:gd name="T73" fmla="*/ 60 h 150"/>
              <a:gd name="T74" fmla="*/ 133 w 179"/>
              <a:gd name="T75" fmla="*/ 20 h 150"/>
              <a:gd name="T76" fmla="*/ 136 w 179"/>
              <a:gd name="T77" fmla="*/ 26 h 150"/>
              <a:gd name="T78" fmla="*/ 147 w 179"/>
              <a:gd name="T79" fmla="*/ 8 h 150"/>
              <a:gd name="T80" fmla="*/ 126 w 179"/>
              <a:gd name="T81" fmla="*/ 7 h 150"/>
              <a:gd name="T82" fmla="*/ 130 w 179"/>
              <a:gd name="T83" fmla="*/ 13 h 150"/>
              <a:gd name="T84" fmla="*/ 26 w 179"/>
              <a:gd name="T85" fmla="*/ 52 h 150"/>
              <a:gd name="T86" fmla="*/ 27 w 179"/>
              <a:gd name="T87" fmla="*/ 60 h 150"/>
              <a:gd name="T88" fmla="*/ 179 w 179"/>
              <a:gd name="T89" fmla="*/ 139 h 150"/>
              <a:gd name="T90" fmla="*/ 161 w 179"/>
              <a:gd name="T91" fmla="*/ 129 h 150"/>
              <a:gd name="T92" fmla="*/ 161 w 179"/>
              <a:gd name="T93" fmla="*/ 135 h 150"/>
              <a:gd name="T94" fmla="*/ 15 w 179"/>
              <a:gd name="T95" fmla="*/ 135 h 150"/>
              <a:gd name="T96" fmla="*/ 15 w 179"/>
              <a:gd name="T97" fmla="*/ 18 h 150"/>
              <a:gd name="T98" fmla="*/ 21 w 179"/>
              <a:gd name="T99" fmla="*/ 18 h 150"/>
              <a:gd name="T100" fmla="*/ 11 w 179"/>
              <a:gd name="T101" fmla="*/ 0 h 150"/>
              <a:gd name="T102" fmla="*/ 0 w 179"/>
              <a:gd name="T103" fmla="*/ 18 h 150"/>
              <a:gd name="T104" fmla="*/ 7 w 179"/>
              <a:gd name="T105" fmla="*/ 18 h 150"/>
              <a:gd name="T106" fmla="*/ 7 w 179"/>
              <a:gd name="T107" fmla="*/ 135 h 150"/>
              <a:gd name="T108" fmla="*/ 7 w 179"/>
              <a:gd name="T109" fmla="*/ 139 h 150"/>
              <a:gd name="T110" fmla="*/ 7 w 179"/>
              <a:gd name="T111" fmla="*/ 143 h 150"/>
              <a:gd name="T112" fmla="*/ 161 w 179"/>
              <a:gd name="T113" fmla="*/ 143 h 150"/>
              <a:gd name="T114" fmla="*/ 161 w 179"/>
              <a:gd name="T115" fmla="*/ 150 h 150"/>
              <a:gd name="T116" fmla="*/ 179 w 179"/>
              <a:gd name="T117" fmla="*/ 13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9" h="150" extrusionOk="0">
                <a:moveTo>
                  <a:pt x="24" y="122"/>
                </a:moveTo>
                <a:cubicBezTo>
                  <a:pt x="24" y="81"/>
                  <a:pt x="24" y="81"/>
                  <a:pt x="24" y="81"/>
                </a:cubicBezTo>
                <a:cubicBezTo>
                  <a:pt x="24" y="78"/>
                  <a:pt x="27" y="76"/>
                  <a:pt x="30" y="76"/>
                </a:cubicBezTo>
                <a:cubicBezTo>
                  <a:pt x="40" y="76"/>
                  <a:pt x="40" y="76"/>
                  <a:pt x="40" y="76"/>
                </a:cubicBezTo>
                <a:cubicBezTo>
                  <a:pt x="43" y="76"/>
                  <a:pt x="46" y="78"/>
                  <a:pt x="46" y="81"/>
                </a:cubicBezTo>
                <a:cubicBezTo>
                  <a:pt x="46" y="122"/>
                  <a:pt x="46" y="122"/>
                  <a:pt x="46" y="122"/>
                </a:cubicBezTo>
                <a:cubicBezTo>
                  <a:pt x="46" y="125"/>
                  <a:pt x="43" y="128"/>
                  <a:pt x="40" y="128"/>
                </a:cubicBezTo>
                <a:cubicBezTo>
                  <a:pt x="30" y="128"/>
                  <a:pt x="30" y="128"/>
                  <a:pt x="30" y="128"/>
                </a:cubicBezTo>
                <a:cubicBezTo>
                  <a:pt x="27" y="128"/>
                  <a:pt x="24" y="125"/>
                  <a:pt x="24" y="122"/>
                </a:cubicBezTo>
                <a:close/>
                <a:moveTo>
                  <a:pt x="66" y="61"/>
                </a:moveTo>
                <a:cubicBezTo>
                  <a:pt x="63" y="61"/>
                  <a:pt x="60" y="64"/>
                  <a:pt x="60" y="67"/>
                </a:cubicBezTo>
                <a:cubicBezTo>
                  <a:pt x="60" y="122"/>
                  <a:pt x="60" y="122"/>
                  <a:pt x="60" y="122"/>
                </a:cubicBezTo>
                <a:cubicBezTo>
                  <a:pt x="60" y="125"/>
                  <a:pt x="63" y="128"/>
                  <a:pt x="66" y="128"/>
                </a:cubicBezTo>
                <a:cubicBezTo>
                  <a:pt x="76" y="128"/>
                  <a:pt x="76" y="128"/>
                  <a:pt x="76" y="128"/>
                </a:cubicBezTo>
                <a:cubicBezTo>
                  <a:pt x="79" y="128"/>
                  <a:pt x="82" y="125"/>
                  <a:pt x="82" y="122"/>
                </a:cubicBezTo>
                <a:cubicBezTo>
                  <a:pt x="82" y="67"/>
                  <a:pt x="82" y="67"/>
                  <a:pt x="82" y="67"/>
                </a:cubicBezTo>
                <a:cubicBezTo>
                  <a:pt x="82" y="64"/>
                  <a:pt x="79" y="61"/>
                  <a:pt x="76" y="61"/>
                </a:cubicBezTo>
                <a:lnTo>
                  <a:pt x="66" y="61"/>
                </a:lnTo>
                <a:close/>
                <a:moveTo>
                  <a:pt x="102" y="49"/>
                </a:moveTo>
                <a:cubicBezTo>
                  <a:pt x="98" y="49"/>
                  <a:pt x="96" y="52"/>
                  <a:pt x="96" y="55"/>
                </a:cubicBezTo>
                <a:cubicBezTo>
                  <a:pt x="96" y="122"/>
                  <a:pt x="96" y="122"/>
                  <a:pt x="96" y="122"/>
                </a:cubicBezTo>
                <a:cubicBezTo>
                  <a:pt x="96" y="125"/>
                  <a:pt x="98" y="128"/>
                  <a:pt x="102" y="128"/>
                </a:cubicBezTo>
                <a:cubicBezTo>
                  <a:pt x="112" y="128"/>
                  <a:pt x="112" y="128"/>
                  <a:pt x="112" y="128"/>
                </a:cubicBezTo>
                <a:cubicBezTo>
                  <a:pt x="115" y="128"/>
                  <a:pt x="117" y="125"/>
                  <a:pt x="117" y="122"/>
                </a:cubicBezTo>
                <a:cubicBezTo>
                  <a:pt x="117" y="55"/>
                  <a:pt x="117" y="55"/>
                  <a:pt x="117" y="55"/>
                </a:cubicBezTo>
                <a:cubicBezTo>
                  <a:pt x="117" y="52"/>
                  <a:pt x="115" y="49"/>
                  <a:pt x="112" y="49"/>
                </a:cubicBezTo>
                <a:lnTo>
                  <a:pt x="102" y="49"/>
                </a:lnTo>
                <a:close/>
                <a:moveTo>
                  <a:pt x="138" y="36"/>
                </a:moveTo>
                <a:cubicBezTo>
                  <a:pt x="134" y="36"/>
                  <a:pt x="132" y="39"/>
                  <a:pt x="132" y="42"/>
                </a:cubicBezTo>
                <a:cubicBezTo>
                  <a:pt x="132" y="122"/>
                  <a:pt x="132" y="122"/>
                  <a:pt x="132" y="122"/>
                </a:cubicBezTo>
                <a:cubicBezTo>
                  <a:pt x="132" y="125"/>
                  <a:pt x="134" y="128"/>
                  <a:pt x="138" y="128"/>
                </a:cubicBezTo>
                <a:cubicBezTo>
                  <a:pt x="147" y="128"/>
                  <a:pt x="147" y="128"/>
                  <a:pt x="147" y="128"/>
                </a:cubicBezTo>
                <a:cubicBezTo>
                  <a:pt x="151" y="128"/>
                  <a:pt x="153" y="125"/>
                  <a:pt x="153" y="122"/>
                </a:cubicBezTo>
                <a:cubicBezTo>
                  <a:pt x="153" y="42"/>
                  <a:pt x="153" y="42"/>
                  <a:pt x="153" y="42"/>
                </a:cubicBezTo>
                <a:cubicBezTo>
                  <a:pt x="153" y="39"/>
                  <a:pt x="151" y="36"/>
                  <a:pt x="147" y="36"/>
                </a:cubicBezTo>
                <a:lnTo>
                  <a:pt x="138" y="36"/>
                </a:lnTo>
                <a:close/>
                <a:moveTo>
                  <a:pt x="27" y="60"/>
                </a:moveTo>
                <a:cubicBezTo>
                  <a:pt x="65" y="53"/>
                  <a:pt x="101" y="39"/>
                  <a:pt x="133" y="20"/>
                </a:cubicBezTo>
                <a:cubicBezTo>
                  <a:pt x="136" y="26"/>
                  <a:pt x="136" y="26"/>
                  <a:pt x="136" y="26"/>
                </a:cubicBezTo>
                <a:cubicBezTo>
                  <a:pt x="147" y="8"/>
                  <a:pt x="147" y="8"/>
                  <a:pt x="147" y="8"/>
                </a:cubicBezTo>
                <a:cubicBezTo>
                  <a:pt x="126" y="7"/>
                  <a:pt x="126" y="7"/>
                  <a:pt x="126" y="7"/>
                </a:cubicBezTo>
                <a:cubicBezTo>
                  <a:pt x="130" y="13"/>
                  <a:pt x="130" y="13"/>
                  <a:pt x="130" y="13"/>
                </a:cubicBezTo>
                <a:cubicBezTo>
                  <a:pt x="98" y="32"/>
                  <a:pt x="63" y="45"/>
                  <a:pt x="26" y="52"/>
                </a:cubicBezTo>
                <a:lnTo>
                  <a:pt x="27" y="60"/>
                </a:lnTo>
                <a:close/>
                <a:moveTo>
                  <a:pt x="179" y="139"/>
                </a:moveTo>
                <a:cubicBezTo>
                  <a:pt x="161" y="129"/>
                  <a:pt x="161" y="129"/>
                  <a:pt x="161" y="129"/>
                </a:cubicBezTo>
                <a:cubicBezTo>
                  <a:pt x="161" y="135"/>
                  <a:pt x="161" y="135"/>
                  <a:pt x="161" y="135"/>
                </a:cubicBezTo>
                <a:cubicBezTo>
                  <a:pt x="15" y="135"/>
                  <a:pt x="15" y="135"/>
                  <a:pt x="15" y="135"/>
                </a:cubicBezTo>
                <a:cubicBezTo>
                  <a:pt x="15" y="18"/>
                  <a:pt x="15" y="18"/>
                  <a:pt x="15" y="18"/>
                </a:cubicBezTo>
                <a:cubicBezTo>
                  <a:pt x="21" y="18"/>
                  <a:pt x="21" y="18"/>
                  <a:pt x="21" y="18"/>
                </a:cubicBezTo>
                <a:cubicBezTo>
                  <a:pt x="11" y="0"/>
                  <a:pt x="11" y="0"/>
                  <a:pt x="11" y="0"/>
                </a:cubicBezTo>
                <a:cubicBezTo>
                  <a:pt x="0" y="18"/>
                  <a:pt x="0" y="18"/>
                  <a:pt x="0" y="18"/>
                </a:cubicBezTo>
                <a:cubicBezTo>
                  <a:pt x="7" y="18"/>
                  <a:pt x="7" y="18"/>
                  <a:pt x="7" y="18"/>
                </a:cubicBezTo>
                <a:cubicBezTo>
                  <a:pt x="7" y="135"/>
                  <a:pt x="7" y="135"/>
                  <a:pt x="7" y="135"/>
                </a:cubicBezTo>
                <a:cubicBezTo>
                  <a:pt x="7" y="139"/>
                  <a:pt x="7" y="139"/>
                  <a:pt x="7" y="139"/>
                </a:cubicBezTo>
                <a:cubicBezTo>
                  <a:pt x="7" y="143"/>
                  <a:pt x="7" y="143"/>
                  <a:pt x="7" y="143"/>
                </a:cubicBezTo>
                <a:cubicBezTo>
                  <a:pt x="161" y="143"/>
                  <a:pt x="161" y="143"/>
                  <a:pt x="161" y="143"/>
                </a:cubicBezTo>
                <a:cubicBezTo>
                  <a:pt x="161" y="150"/>
                  <a:pt x="161" y="150"/>
                  <a:pt x="161" y="150"/>
                </a:cubicBezTo>
                <a:lnTo>
                  <a:pt x="179" y="139"/>
                </a:lnTo>
                <a:close/>
              </a:path>
            </a:pathLst>
          </a:custGeom>
          <a:solidFill>
            <a:srgbClr val="BBBDBC"/>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
        <p:nvSpPr>
          <p:cNvPr id="55308" name="Google Shape;1008;p33"/>
          <p:cNvSpPr>
            <a:spLocks/>
          </p:cNvSpPr>
          <p:nvPr/>
        </p:nvSpPr>
        <p:spPr bwMode="auto">
          <a:xfrm>
            <a:off x="176057" y="4360068"/>
            <a:ext cx="489347" cy="486966"/>
          </a:xfrm>
          <a:custGeom>
            <a:avLst/>
            <a:gdLst>
              <a:gd name="T0" fmla="*/ 76 w 161"/>
              <a:gd name="T1" fmla="*/ 85 h 160"/>
              <a:gd name="T2" fmla="*/ 152 w 161"/>
              <a:gd name="T3" fmla="*/ 85 h 160"/>
              <a:gd name="T4" fmla="*/ 76 w 161"/>
              <a:gd name="T5" fmla="*/ 160 h 160"/>
              <a:gd name="T6" fmla="*/ 0 w 161"/>
              <a:gd name="T7" fmla="*/ 85 h 160"/>
              <a:gd name="T8" fmla="*/ 76 w 161"/>
              <a:gd name="T9" fmla="*/ 9 h 160"/>
              <a:gd name="T10" fmla="*/ 76 w 161"/>
              <a:gd name="T11" fmla="*/ 85 h 160"/>
              <a:gd name="T12" fmla="*/ 85 w 161"/>
              <a:gd name="T13" fmla="*/ 0 h 160"/>
              <a:gd name="T14" fmla="*/ 85 w 161"/>
              <a:gd name="T15" fmla="*/ 75 h 160"/>
              <a:gd name="T16" fmla="*/ 161 w 161"/>
              <a:gd name="T17" fmla="*/ 75 h 160"/>
              <a:gd name="T18" fmla="*/ 85 w 161"/>
              <a:gd name="T1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1" h="160" extrusionOk="0">
                <a:moveTo>
                  <a:pt x="76" y="85"/>
                </a:moveTo>
                <a:cubicBezTo>
                  <a:pt x="152" y="85"/>
                  <a:pt x="152" y="85"/>
                  <a:pt x="152" y="85"/>
                </a:cubicBezTo>
                <a:cubicBezTo>
                  <a:pt x="152" y="126"/>
                  <a:pt x="118" y="160"/>
                  <a:pt x="76" y="160"/>
                </a:cubicBezTo>
                <a:cubicBezTo>
                  <a:pt x="34" y="160"/>
                  <a:pt x="0" y="126"/>
                  <a:pt x="0" y="85"/>
                </a:cubicBezTo>
                <a:cubicBezTo>
                  <a:pt x="0" y="43"/>
                  <a:pt x="34" y="9"/>
                  <a:pt x="76" y="9"/>
                </a:cubicBezTo>
                <a:lnTo>
                  <a:pt x="76" y="85"/>
                </a:lnTo>
                <a:close/>
                <a:moveTo>
                  <a:pt x="85" y="0"/>
                </a:moveTo>
                <a:cubicBezTo>
                  <a:pt x="85" y="75"/>
                  <a:pt x="85" y="75"/>
                  <a:pt x="85" y="75"/>
                </a:cubicBezTo>
                <a:cubicBezTo>
                  <a:pt x="161" y="75"/>
                  <a:pt x="161" y="75"/>
                  <a:pt x="161" y="75"/>
                </a:cubicBezTo>
                <a:cubicBezTo>
                  <a:pt x="161" y="34"/>
                  <a:pt x="127" y="0"/>
                  <a:pt x="85" y="0"/>
                </a:cubicBezTo>
                <a:close/>
              </a:path>
            </a:pathLst>
          </a:custGeom>
          <a:solidFill>
            <a:srgbClr val="23929E"/>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
        <p:nvSpPr>
          <p:cNvPr id="55310" name="Google Shape;1010;p33"/>
          <p:cNvSpPr>
            <a:spLocks/>
          </p:cNvSpPr>
          <p:nvPr/>
        </p:nvSpPr>
        <p:spPr bwMode="auto">
          <a:xfrm>
            <a:off x="205791" y="2407596"/>
            <a:ext cx="486965" cy="578644"/>
          </a:xfrm>
          <a:custGeom>
            <a:avLst/>
            <a:gdLst>
              <a:gd name="T0" fmla="*/ 61 w 160"/>
              <a:gd name="T1" fmla="*/ 190 h 190"/>
              <a:gd name="T2" fmla="*/ 61 w 160"/>
              <a:gd name="T3" fmla="*/ 177 h 190"/>
              <a:gd name="T4" fmla="*/ 107 w 160"/>
              <a:gd name="T5" fmla="*/ 166 h 190"/>
              <a:gd name="T6" fmla="*/ 54 w 160"/>
              <a:gd name="T7" fmla="*/ 166 h 190"/>
              <a:gd name="T8" fmla="*/ 101 w 160"/>
              <a:gd name="T9" fmla="*/ 173 h 190"/>
              <a:gd name="T10" fmla="*/ 79 w 160"/>
              <a:gd name="T11" fmla="*/ 94 h 190"/>
              <a:gd name="T12" fmla="*/ 80 w 160"/>
              <a:gd name="T13" fmla="*/ 156 h 190"/>
              <a:gd name="T14" fmla="*/ 81 w 160"/>
              <a:gd name="T15" fmla="*/ 156 h 190"/>
              <a:gd name="T16" fmla="*/ 87 w 160"/>
              <a:gd name="T17" fmla="*/ 94 h 190"/>
              <a:gd name="T18" fmla="*/ 59 w 160"/>
              <a:gd name="T19" fmla="*/ 87 h 190"/>
              <a:gd name="T20" fmla="*/ 59 w 160"/>
              <a:gd name="T21" fmla="*/ 68 h 190"/>
              <a:gd name="T22" fmla="*/ 93 w 160"/>
              <a:gd name="T23" fmla="*/ 78 h 190"/>
              <a:gd name="T24" fmla="*/ 112 w 160"/>
              <a:gd name="T25" fmla="*/ 78 h 190"/>
              <a:gd name="T26" fmla="*/ 28 w 160"/>
              <a:gd name="T27" fmla="*/ 61 h 190"/>
              <a:gd name="T28" fmla="*/ 55 w 160"/>
              <a:gd name="T29" fmla="*/ 149 h 190"/>
              <a:gd name="T30" fmla="*/ 68 w 160"/>
              <a:gd name="T31" fmla="*/ 94 h 190"/>
              <a:gd name="T32" fmla="*/ 43 w 160"/>
              <a:gd name="T33" fmla="*/ 78 h 190"/>
              <a:gd name="T34" fmla="*/ 74 w 160"/>
              <a:gd name="T35" fmla="*/ 78 h 190"/>
              <a:gd name="T36" fmla="*/ 79 w 160"/>
              <a:gd name="T37" fmla="*/ 87 h 190"/>
              <a:gd name="T38" fmla="*/ 87 w 160"/>
              <a:gd name="T39" fmla="*/ 78 h 190"/>
              <a:gd name="T40" fmla="*/ 114 w 160"/>
              <a:gd name="T41" fmla="*/ 67 h 190"/>
              <a:gd name="T42" fmla="*/ 103 w 160"/>
              <a:gd name="T43" fmla="*/ 94 h 190"/>
              <a:gd name="T44" fmla="*/ 97 w 160"/>
              <a:gd name="T45" fmla="*/ 156 h 190"/>
              <a:gd name="T46" fmla="*/ 128 w 160"/>
              <a:gd name="T47" fmla="*/ 98 h 190"/>
              <a:gd name="T48" fmla="*/ 81 w 160"/>
              <a:gd name="T49" fmla="*/ 0 h 190"/>
              <a:gd name="T50" fmla="*/ 75 w 160"/>
              <a:gd name="T51" fmla="*/ 16 h 190"/>
              <a:gd name="T52" fmla="*/ 87 w 160"/>
              <a:gd name="T53" fmla="*/ 16 h 190"/>
              <a:gd name="T54" fmla="*/ 116 w 160"/>
              <a:gd name="T55" fmla="*/ 7 h 190"/>
              <a:gd name="T56" fmla="*/ 103 w 160"/>
              <a:gd name="T57" fmla="*/ 19 h 190"/>
              <a:gd name="T58" fmla="*/ 114 w 160"/>
              <a:gd name="T59" fmla="*/ 24 h 190"/>
              <a:gd name="T60" fmla="*/ 143 w 160"/>
              <a:gd name="T61" fmla="*/ 26 h 190"/>
              <a:gd name="T62" fmla="*/ 127 w 160"/>
              <a:gd name="T63" fmla="*/ 32 h 190"/>
              <a:gd name="T64" fmla="*/ 134 w 160"/>
              <a:gd name="T65" fmla="*/ 41 h 190"/>
              <a:gd name="T66" fmla="*/ 160 w 160"/>
              <a:gd name="T67" fmla="*/ 56 h 190"/>
              <a:gd name="T68" fmla="*/ 142 w 160"/>
              <a:gd name="T69" fmla="*/ 53 h 190"/>
              <a:gd name="T70" fmla="*/ 144 w 160"/>
              <a:gd name="T71" fmla="*/ 64 h 190"/>
              <a:gd name="T72" fmla="*/ 159 w 160"/>
              <a:gd name="T73" fmla="*/ 89 h 190"/>
              <a:gd name="T74" fmla="*/ 144 w 160"/>
              <a:gd name="T75" fmla="*/ 80 h 190"/>
              <a:gd name="T76" fmla="*/ 142 w 160"/>
              <a:gd name="T77" fmla="*/ 91 h 190"/>
              <a:gd name="T78" fmla="*/ 55 w 160"/>
              <a:gd name="T79" fmla="*/ 27 h 190"/>
              <a:gd name="T80" fmla="*/ 52 w 160"/>
              <a:gd name="T81" fmla="*/ 9 h 190"/>
              <a:gd name="T82" fmla="*/ 42 w 160"/>
              <a:gd name="T83" fmla="*/ 15 h 190"/>
              <a:gd name="T84" fmla="*/ 34 w 160"/>
              <a:gd name="T85" fmla="*/ 40 h 190"/>
              <a:gd name="T86" fmla="*/ 26 w 160"/>
              <a:gd name="T87" fmla="*/ 25 h 190"/>
              <a:gd name="T88" fmla="*/ 18 w 160"/>
              <a:gd name="T89" fmla="*/ 34 h 190"/>
              <a:gd name="T90" fmla="*/ 23 w 160"/>
              <a:gd name="T91" fmla="*/ 59 h 190"/>
              <a:gd name="T92" fmla="*/ 8 w 160"/>
              <a:gd name="T93" fmla="*/ 51 h 190"/>
              <a:gd name="T94" fmla="*/ 6 w 160"/>
              <a:gd name="T95" fmla="*/ 62 h 190"/>
              <a:gd name="T96" fmla="*/ 23 w 160"/>
              <a:gd name="T97" fmla="*/ 84 h 190"/>
              <a:gd name="T98" fmla="*/ 6 w 160"/>
              <a:gd name="T99" fmla="*/ 82 h 190"/>
              <a:gd name="T100" fmla="*/ 8 w 160"/>
              <a:gd name="T101" fmla="*/ 9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0" h="190" extrusionOk="0">
                <a:moveTo>
                  <a:pt x="107" y="184"/>
                </a:moveTo>
                <a:cubicBezTo>
                  <a:pt x="107" y="187"/>
                  <a:pt x="105" y="190"/>
                  <a:pt x="101" y="190"/>
                </a:cubicBezTo>
                <a:cubicBezTo>
                  <a:pt x="61" y="190"/>
                  <a:pt x="61" y="190"/>
                  <a:pt x="61" y="190"/>
                </a:cubicBezTo>
                <a:cubicBezTo>
                  <a:pt x="57" y="190"/>
                  <a:pt x="54" y="187"/>
                  <a:pt x="54" y="184"/>
                </a:cubicBezTo>
                <a:cubicBezTo>
                  <a:pt x="54" y="184"/>
                  <a:pt x="54" y="184"/>
                  <a:pt x="54" y="184"/>
                </a:cubicBezTo>
                <a:cubicBezTo>
                  <a:pt x="54" y="180"/>
                  <a:pt x="57" y="177"/>
                  <a:pt x="61" y="177"/>
                </a:cubicBezTo>
                <a:cubicBezTo>
                  <a:pt x="101" y="177"/>
                  <a:pt x="101" y="177"/>
                  <a:pt x="101" y="177"/>
                </a:cubicBezTo>
                <a:cubicBezTo>
                  <a:pt x="105" y="177"/>
                  <a:pt x="107" y="180"/>
                  <a:pt x="107" y="184"/>
                </a:cubicBezTo>
                <a:close/>
                <a:moveTo>
                  <a:pt x="107" y="166"/>
                </a:moveTo>
                <a:cubicBezTo>
                  <a:pt x="107" y="163"/>
                  <a:pt x="105" y="160"/>
                  <a:pt x="101" y="160"/>
                </a:cubicBezTo>
                <a:cubicBezTo>
                  <a:pt x="61" y="160"/>
                  <a:pt x="61" y="160"/>
                  <a:pt x="61" y="160"/>
                </a:cubicBezTo>
                <a:cubicBezTo>
                  <a:pt x="57" y="160"/>
                  <a:pt x="54" y="163"/>
                  <a:pt x="54" y="166"/>
                </a:cubicBezTo>
                <a:cubicBezTo>
                  <a:pt x="54" y="166"/>
                  <a:pt x="54" y="166"/>
                  <a:pt x="54" y="166"/>
                </a:cubicBezTo>
                <a:cubicBezTo>
                  <a:pt x="54" y="170"/>
                  <a:pt x="57" y="173"/>
                  <a:pt x="61" y="173"/>
                </a:cubicBezTo>
                <a:cubicBezTo>
                  <a:pt x="101" y="173"/>
                  <a:pt x="101" y="173"/>
                  <a:pt x="101" y="173"/>
                </a:cubicBezTo>
                <a:cubicBezTo>
                  <a:pt x="105" y="173"/>
                  <a:pt x="107" y="170"/>
                  <a:pt x="107" y="166"/>
                </a:cubicBezTo>
                <a:close/>
                <a:moveTo>
                  <a:pt x="87" y="94"/>
                </a:moveTo>
                <a:cubicBezTo>
                  <a:pt x="79" y="94"/>
                  <a:pt x="79" y="94"/>
                  <a:pt x="79" y="94"/>
                </a:cubicBezTo>
                <a:cubicBezTo>
                  <a:pt x="74" y="94"/>
                  <a:pt x="74" y="94"/>
                  <a:pt x="74" y="94"/>
                </a:cubicBezTo>
                <a:cubicBezTo>
                  <a:pt x="74" y="156"/>
                  <a:pt x="74" y="156"/>
                  <a:pt x="74" y="156"/>
                </a:cubicBezTo>
                <a:cubicBezTo>
                  <a:pt x="76" y="156"/>
                  <a:pt x="78" y="156"/>
                  <a:pt x="80" y="156"/>
                </a:cubicBezTo>
                <a:cubicBezTo>
                  <a:pt x="80" y="156"/>
                  <a:pt x="80" y="156"/>
                  <a:pt x="80" y="156"/>
                </a:cubicBezTo>
                <a:cubicBezTo>
                  <a:pt x="81" y="156"/>
                  <a:pt x="81" y="156"/>
                  <a:pt x="81" y="156"/>
                </a:cubicBezTo>
                <a:cubicBezTo>
                  <a:pt x="81" y="156"/>
                  <a:pt x="81" y="156"/>
                  <a:pt x="81" y="156"/>
                </a:cubicBezTo>
                <a:cubicBezTo>
                  <a:pt x="81" y="156"/>
                  <a:pt x="81" y="156"/>
                  <a:pt x="81" y="156"/>
                </a:cubicBezTo>
                <a:cubicBezTo>
                  <a:pt x="83" y="156"/>
                  <a:pt x="85" y="156"/>
                  <a:pt x="87" y="156"/>
                </a:cubicBezTo>
                <a:lnTo>
                  <a:pt x="87" y="94"/>
                </a:lnTo>
                <a:close/>
                <a:moveTo>
                  <a:pt x="59" y="68"/>
                </a:moveTo>
                <a:cubicBezTo>
                  <a:pt x="53" y="68"/>
                  <a:pt x="49" y="73"/>
                  <a:pt x="49" y="78"/>
                </a:cubicBezTo>
                <a:cubicBezTo>
                  <a:pt x="49" y="83"/>
                  <a:pt x="53" y="87"/>
                  <a:pt x="59" y="87"/>
                </a:cubicBezTo>
                <a:cubicBezTo>
                  <a:pt x="68" y="87"/>
                  <a:pt x="68" y="87"/>
                  <a:pt x="68" y="87"/>
                </a:cubicBezTo>
                <a:cubicBezTo>
                  <a:pt x="68" y="78"/>
                  <a:pt x="68" y="78"/>
                  <a:pt x="68" y="78"/>
                </a:cubicBezTo>
                <a:cubicBezTo>
                  <a:pt x="68" y="73"/>
                  <a:pt x="64" y="68"/>
                  <a:pt x="59" y="68"/>
                </a:cubicBezTo>
                <a:close/>
                <a:moveTo>
                  <a:pt x="112" y="78"/>
                </a:moveTo>
                <a:cubicBezTo>
                  <a:pt x="112" y="73"/>
                  <a:pt x="108" y="68"/>
                  <a:pt x="103" y="68"/>
                </a:cubicBezTo>
                <a:cubicBezTo>
                  <a:pt x="98" y="68"/>
                  <a:pt x="93" y="73"/>
                  <a:pt x="93" y="78"/>
                </a:cubicBezTo>
                <a:cubicBezTo>
                  <a:pt x="93" y="87"/>
                  <a:pt x="93" y="87"/>
                  <a:pt x="93" y="87"/>
                </a:cubicBezTo>
                <a:cubicBezTo>
                  <a:pt x="103" y="87"/>
                  <a:pt x="103" y="87"/>
                  <a:pt x="103" y="87"/>
                </a:cubicBezTo>
                <a:cubicBezTo>
                  <a:pt x="108" y="87"/>
                  <a:pt x="112" y="83"/>
                  <a:pt x="112" y="78"/>
                </a:cubicBezTo>
                <a:close/>
                <a:moveTo>
                  <a:pt x="134" y="61"/>
                </a:moveTo>
                <a:cubicBezTo>
                  <a:pt x="129" y="44"/>
                  <a:pt x="109" y="25"/>
                  <a:pt x="81" y="25"/>
                </a:cubicBezTo>
                <a:cubicBezTo>
                  <a:pt x="53" y="25"/>
                  <a:pt x="32" y="44"/>
                  <a:pt x="28" y="61"/>
                </a:cubicBezTo>
                <a:cubicBezTo>
                  <a:pt x="25" y="73"/>
                  <a:pt x="28" y="86"/>
                  <a:pt x="34" y="98"/>
                </a:cubicBezTo>
                <a:cubicBezTo>
                  <a:pt x="39" y="108"/>
                  <a:pt x="45" y="117"/>
                  <a:pt x="50" y="128"/>
                </a:cubicBezTo>
                <a:cubicBezTo>
                  <a:pt x="53" y="134"/>
                  <a:pt x="54" y="143"/>
                  <a:pt x="55" y="149"/>
                </a:cubicBezTo>
                <a:cubicBezTo>
                  <a:pt x="56" y="154"/>
                  <a:pt x="58" y="156"/>
                  <a:pt x="64" y="156"/>
                </a:cubicBezTo>
                <a:cubicBezTo>
                  <a:pt x="66" y="156"/>
                  <a:pt x="67" y="156"/>
                  <a:pt x="68" y="156"/>
                </a:cubicBezTo>
                <a:cubicBezTo>
                  <a:pt x="68" y="94"/>
                  <a:pt x="68" y="94"/>
                  <a:pt x="68" y="94"/>
                </a:cubicBezTo>
                <a:cubicBezTo>
                  <a:pt x="59" y="94"/>
                  <a:pt x="59" y="94"/>
                  <a:pt x="59" y="94"/>
                </a:cubicBezTo>
                <a:cubicBezTo>
                  <a:pt x="54" y="94"/>
                  <a:pt x="50" y="92"/>
                  <a:pt x="47" y="89"/>
                </a:cubicBezTo>
                <a:cubicBezTo>
                  <a:pt x="44" y="86"/>
                  <a:pt x="43" y="82"/>
                  <a:pt x="43" y="78"/>
                </a:cubicBezTo>
                <a:cubicBezTo>
                  <a:pt x="43" y="74"/>
                  <a:pt x="44" y="70"/>
                  <a:pt x="47" y="67"/>
                </a:cubicBezTo>
                <a:cubicBezTo>
                  <a:pt x="50" y="64"/>
                  <a:pt x="54" y="62"/>
                  <a:pt x="59" y="62"/>
                </a:cubicBezTo>
                <a:cubicBezTo>
                  <a:pt x="67" y="62"/>
                  <a:pt x="74" y="69"/>
                  <a:pt x="74" y="78"/>
                </a:cubicBezTo>
                <a:cubicBezTo>
                  <a:pt x="74" y="78"/>
                  <a:pt x="74" y="78"/>
                  <a:pt x="74" y="78"/>
                </a:cubicBezTo>
                <a:cubicBezTo>
                  <a:pt x="74" y="87"/>
                  <a:pt x="74" y="87"/>
                  <a:pt x="74" y="87"/>
                </a:cubicBezTo>
                <a:cubicBezTo>
                  <a:pt x="79" y="87"/>
                  <a:pt x="79" y="87"/>
                  <a:pt x="79" y="87"/>
                </a:cubicBezTo>
                <a:cubicBezTo>
                  <a:pt x="87" y="87"/>
                  <a:pt x="87" y="87"/>
                  <a:pt x="87" y="87"/>
                </a:cubicBezTo>
                <a:cubicBezTo>
                  <a:pt x="87" y="78"/>
                  <a:pt x="87" y="78"/>
                  <a:pt x="87" y="78"/>
                </a:cubicBezTo>
                <a:cubicBezTo>
                  <a:pt x="87" y="78"/>
                  <a:pt x="87" y="78"/>
                  <a:pt x="87" y="78"/>
                </a:cubicBezTo>
                <a:cubicBezTo>
                  <a:pt x="87" y="74"/>
                  <a:pt x="89" y="70"/>
                  <a:pt x="92" y="67"/>
                </a:cubicBezTo>
                <a:cubicBezTo>
                  <a:pt x="95" y="64"/>
                  <a:pt x="99" y="62"/>
                  <a:pt x="103" y="62"/>
                </a:cubicBezTo>
                <a:cubicBezTo>
                  <a:pt x="107" y="62"/>
                  <a:pt x="111" y="64"/>
                  <a:pt x="114" y="67"/>
                </a:cubicBezTo>
                <a:cubicBezTo>
                  <a:pt x="117" y="70"/>
                  <a:pt x="119" y="74"/>
                  <a:pt x="119" y="78"/>
                </a:cubicBezTo>
                <a:cubicBezTo>
                  <a:pt x="119" y="82"/>
                  <a:pt x="117" y="86"/>
                  <a:pt x="114" y="89"/>
                </a:cubicBezTo>
                <a:cubicBezTo>
                  <a:pt x="111" y="92"/>
                  <a:pt x="107" y="94"/>
                  <a:pt x="103" y="94"/>
                </a:cubicBezTo>
                <a:cubicBezTo>
                  <a:pt x="93" y="94"/>
                  <a:pt x="93" y="94"/>
                  <a:pt x="93" y="94"/>
                </a:cubicBezTo>
                <a:cubicBezTo>
                  <a:pt x="93" y="156"/>
                  <a:pt x="93" y="156"/>
                  <a:pt x="93" y="156"/>
                </a:cubicBezTo>
                <a:cubicBezTo>
                  <a:pt x="95" y="156"/>
                  <a:pt x="96" y="156"/>
                  <a:pt x="97" y="156"/>
                </a:cubicBezTo>
                <a:cubicBezTo>
                  <a:pt x="103" y="156"/>
                  <a:pt x="105" y="154"/>
                  <a:pt x="106" y="149"/>
                </a:cubicBezTo>
                <a:cubicBezTo>
                  <a:pt x="108" y="143"/>
                  <a:pt x="109" y="134"/>
                  <a:pt x="111" y="128"/>
                </a:cubicBezTo>
                <a:cubicBezTo>
                  <a:pt x="116" y="117"/>
                  <a:pt x="122" y="108"/>
                  <a:pt x="128" y="98"/>
                </a:cubicBezTo>
                <a:cubicBezTo>
                  <a:pt x="134" y="86"/>
                  <a:pt x="137" y="73"/>
                  <a:pt x="134" y="61"/>
                </a:cubicBezTo>
                <a:close/>
                <a:moveTo>
                  <a:pt x="87" y="6"/>
                </a:moveTo>
                <a:cubicBezTo>
                  <a:pt x="87" y="2"/>
                  <a:pt x="84" y="0"/>
                  <a:pt x="81" y="0"/>
                </a:cubicBezTo>
                <a:cubicBezTo>
                  <a:pt x="81" y="0"/>
                  <a:pt x="81" y="0"/>
                  <a:pt x="81" y="0"/>
                </a:cubicBezTo>
                <a:cubicBezTo>
                  <a:pt x="78" y="0"/>
                  <a:pt x="75" y="2"/>
                  <a:pt x="75" y="6"/>
                </a:cubicBezTo>
                <a:cubicBezTo>
                  <a:pt x="75" y="16"/>
                  <a:pt x="75" y="16"/>
                  <a:pt x="75" y="16"/>
                </a:cubicBezTo>
                <a:cubicBezTo>
                  <a:pt x="75" y="19"/>
                  <a:pt x="78" y="22"/>
                  <a:pt x="81" y="22"/>
                </a:cubicBezTo>
                <a:cubicBezTo>
                  <a:pt x="81" y="22"/>
                  <a:pt x="81" y="22"/>
                  <a:pt x="81" y="22"/>
                </a:cubicBezTo>
                <a:cubicBezTo>
                  <a:pt x="84" y="22"/>
                  <a:pt x="87" y="19"/>
                  <a:pt x="87" y="16"/>
                </a:cubicBezTo>
                <a:lnTo>
                  <a:pt x="87" y="6"/>
                </a:lnTo>
                <a:close/>
                <a:moveTo>
                  <a:pt x="119" y="15"/>
                </a:moveTo>
                <a:cubicBezTo>
                  <a:pt x="120" y="12"/>
                  <a:pt x="119" y="9"/>
                  <a:pt x="116" y="7"/>
                </a:cubicBezTo>
                <a:cubicBezTo>
                  <a:pt x="116" y="7"/>
                  <a:pt x="116" y="7"/>
                  <a:pt x="116" y="7"/>
                </a:cubicBezTo>
                <a:cubicBezTo>
                  <a:pt x="114" y="6"/>
                  <a:pt x="110" y="7"/>
                  <a:pt x="109" y="9"/>
                </a:cubicBezTo>
                <a:cubicBezTo>
                  <a:pt x="103" y="19"/>
                  <a:pt x="103" y="19"/>
                  <a:pt x="103" y="19"/>
                </a:cubicBezTo>
                <a:cubicBezTo>
                  <a:pt x="102" y="22"/>
                  <a:pt x="103" y="25"/>
                  <a:pt x="106" y="27"/>
                </a:cubicBezTo>
                <a:cubicBezTo>
                  <a:pt x="106" y="27"/>
                  <a:pt x="106" y="27"/>
                  <a:pt x="106" y="27"/>
                </a:cubicBezTo>
                <a:cubicBezTo>
                  <a:pt x="109" y="28"/>
                  <a:pt x="112" y="27"/>
                  <a:pt x="114" y="24"/>
                </a:cubicBezTo>
                <a:lnTo>
                  <a:pt x="119" y="15"/>
                </a:lnTo>
                <a:close/>
                <a:moveTo>
                  <a:pt x="142" y="34"/>
                </a:moveTo>
                <a:cubicBezTo>
                  <a:pt x="145" y="32"/>
                  <a:pt x="145" y="28"/>
                  <a:pt x="143" y="26"/>
                </a:cubicBezTo>
                <a:cubicBezTo>
                  <a:pt x="143" y="26"/>
                  <a:pt x="143" y="26"/>
                  <a:pt x="143" y="26"/>
                </a:cubicBezTo>
                <a:cubicBezTo>
                  <a:pt x="141" y="23"/>
                  <a:pt x="137" y="23"/>
                  <a:pt x="135" y="25"/>
                </a:cubicBezTo>
                <a:cubicBezTo>
                  <a:pt x="127" y="32"/>
                  <a:pt x="127" y="32"/>
                  <a:pt x="127" y="32"/>
                </a:cubicBezTo>
                <a:cubicBezTo>
                  <a:pt x="124" y="34"/>
                  <a:pt x="124" y="38"/>
                  <a:pt x="126" y="40"/>
                </a:cubicBezTo>
                <a:cubicBezTo>
                  <a:pt x="126" y="40"/>
                  <a:pt x="126" y="40"/>
                  <a:pt x="126" y="40"/>
                </a:cubicBezTo>
                <a:cubicBezTo>
                  <a:pt x="128" y="43"/>
                  <a:pt x="132" y="43"/>
                  <a:pt x="134" y="41"/>
                </a:cubicBezTo>
                <a:lnTo>
                  <a:pt x="142" y="34"/>
                </a:lnTo>
                <a:close/>
                <a:moveTo>
                  <a:pt x="155" y="62"/>
                </a:moveTo>
                <a:cubicBezTo>
                  <a:pt x="158" y="62"/>
                  <a:pt x="160" y="59"/>
                  <a:pt x="160" y="56"/>
                </a:cubicBezTo>
                <a:cubicBezTo>
                  <a:pt x="160" y="56"/>
                  <a:pt x="160" y="56"/>
                  <a:pt x="160" y="56"/>
                </a:cubicBezTo>
                <a:cubicBezTo>
                  <a:pt x="159" y="52"/>
                  <a:pt x="156" y="50"/>
                  <a:pt x="153" y="51"/>
                </a:cubicBezTo>
                <a:cubicBezTo>
                  <a:pt x="142" y="53"/>
                  <a:pt x="142" y="53"/>
                  <a:pt x="142" y="53"/>
                </a:cubicBezTo>
                <a:cubicBezTo>
                  <a:pt x="139" y="53"/>
                  <a:pt x="137" y="56"/>
                  <a:pt x="138" y="59"/>
                </a:cubicBezTo>
                <a:cubicBezTo>
                  <a:pt x="138" y="59"/>
                  <a:pt x="138" y="59"/>
                  <a:pt x="138" y="59"/>
                </a:cubicBezTo>
                <a:cubicBezTo>
                  <a:pt x="138" y="63"/>
                  <a:pt x="141" y="65"/>
                  <a:pt x="144" y="64"/>
                </a:cubicBezTo>
                <a:lnTo>
                  <a:pt x="155" y="62"/>
                </a:lnTo>
                <a:close/>
                <a:moveTo>
                  <a:pt x="152" y="93"/>
                </a:moveTo>
                <a:cubicBezTo>
                  <a:pt x="156" y="94"/>
                  <a:pt x="159" y="92"/>
                  <a:pt x="159" y="89"/>
                </a:cubicBezTo>
                <a:cubicBezTo>
                  <a:pt x="159" y="89"/>
                  <a:pt x="159" y="89"/>
                  <a:pt x="159" y="89"/>
                </a:cubicBezTo>
                <a:cubicBezTo>
                  <a:pt x="160" y="86"/>
                  <a:pt x="158" y="83"/>
                  <a:pt x="155" y="82"/>
                </a:cubicBezTo>
                <a:cubicBezTo>
                  <a:pt x="144" y="80"/>
                  <a:pt x="144" y="80"/>
                  <a:pt x="144" y="80"/>
                </a:cubicBezTo>
                <a:cubicBezTo>
                  <a:pt x="141" y="79"/>
                  <a:pt x="138" y="81"/>
                  <a:pt x="137" y="84"/>
                </a:cubicBezTo>
                <a:cubicBezTo>
                  <a:pt x="137" y="84"/>
                  <a:pt x="137" y="84"/>
                  <a:pt x="137" y="84"/>
                </a:cubicBezTo>
                <a:cubicBezTo>
                  <a:pt x="137" y="87"/>
                  <a:pt x="139" y="91"/>
                  <a:pt x="142" y="91"/>
                </a:cubicBezTo>
                <a:lnTo>
                  <a:pt x="152" y="93"/>
                </a:lnTo>
                <a:close/>
                <a:moveTo>
                  <a:pt x="47" y="24"/>
                </a:moveTo>
                <a:cubicBezTo>
                  <a:pt x="49" y="27"/>
                  <a:pt x="52" y="28"/>
                  <a:pt x="55" y="27"/>
                </a:cubicBezTo>
                <a:cubicBezTo>
                  <a:pt x="55" y="27"/>
                  <a:pt x="55" y="27"/>
                  <a:pt x="55" y="27"/>
                </a:cubicBezTo>
                <a:cubicBezTo>
                  <a:pt x="58" y="25"/>
                  <a:pt x="59" y="22"/>
                  <a:pt x="57" y="19"/>
                </a:cubicBezTo>
                <a:cubicBezTo>
                  <a:pt x="52" y="9"/>
                  <a:pt x="52" y="9"/>
                  <a:pt x="52" y="9"/>
                </a:cubicBezTo>
                <a:cubicBezTo>
                  <a:pt x="51" y="7"/>
                  <a:pt x="47" y="6"/>
                  <a:pt x="44" y="7"/>
                </a:cubicBezTo>
                <a:cubicBezTo>
                  <a:pt x="44" y="7"/>
                  <a:pt x="44" y="7"/>
                  <a:pt x="44" y="7"/>
                </a:cubicBezTo>
                <a:cubicBezTo>
                  <a:pt x="41" y="9"/>
                  <a:pt x="40" y="12"/>
                  <a:pt x="42" y="15"/>
                </a:cubicBezTo>
                <a:lnTo>
                  <a:pt x="47" y="24"/>
                </a:lnTo>
                <a:close/>
                <a:moveTo>
                  <a:pt x="26" y="41"/>
                </a:moveTo>
                <a:cubicBezTo>
                  <a:pt x="29" y="43"/>
                  <a:pt x="32" y="43"/>
                  <a:pt x="34" y="40"/>
                </a:cubicBezTo>
                <a:cubicBezTo>
                  <a:pt x="34" y="40"/>
                  <a:pt x="34" y="40"/>
                  <a:pt x="34" y="40"/>
                </a:cubicBezTo>
                <a:cubicBezTo>
                  <a:pt x="37" y="38"/>
                  <a:pt x="36" y="34"/>
                  <a:pt x="34" y="32"/>
                </a:cubicBezTo>
                <a:cubicBezTo>
                  <a:pt x="26" y="25"/>
                  <a:pt x="26" y="25"/>
                  <a:pt x="26" y="25"/>
                </a:cubicBezTo>
                <a:cubicBezTo>
                  <a:pt x="24" y="23"/>
                  <a:pt x="20" y="23"/>
                  <a:pt x="18" y="26"/>
                </a:cubicBezTo>
                <a:cubicBezTo>
                  <a:pt x="18" y="26"/>
                  <a:pt x="18" y="26"/>
                  <a:pt x="18" y="26"/>
                </a:cubicBezTo>
                <a:cubicBezTo>
                  <a:pt x="16" y="28"/>
                  <a:pt x="16" y="32"/>
                  <a:pt x="18" y="34"/>
                </a:cubicBezTo>
                <a:lnTo>
                  <a:pt x="26" y="41"/>
                </a:lnTo>
                <a:close/>
                <a:moveTo>
                  <a:pt x="16" y="64"/>
                </a:moveTo>
                <a:cubicBezTo>
                  <a:pt x="19" y="65"/>
                  <a:pt x="22" y="63"/>
                  <a:pt x="23" y="59"/>
                </a:cubicBezTo>
                <a:cubicBezTo>
                  <a:pt x="23" y="59"/>
                  <a:pt x="23" y="59"/>
                  <a:pt x="23" y="59"/>
                </a:cubicBezTo>
                <a:cubicBezTo>
                  <a:pt x="24" y="56"/>
                  <a:pt x="21" y="53"/>
                  <a:pt x="18" y="53"/>
                </a:cubicBezTo>
                <a:cubicBezTo>
                  <a:pt x="8" y="51"/>
                  <a:pt x="8" y="51"/>
                  <a:pt x="8" y="51"/>
                </a:cubicBezTo>
                <a:cubicBezTo>
                  <a:pt x="5" y="50"/>
                  <a:pt x="2" y="52"/>
                  <a:pt x="1" y="56"/>
                </a:cubicBezTo>
                <a:cubicBezTo>
                  <a:pt x="1" y="56"/>
                  <a:pt x="1" y="56"/>
                  <a:pt x="1" y="56"/>
                </a:cubicBezTo>
                <a:cubicBezTo>
                  <a:pt x="0" y="59"/>
                  <a:pt x="3" y="62"/>
                  <a:pt x="6" y="62"/>
                </a:cubicBezTo>
                <a:lnTo>
                  <a:pt x="16" y="64"/>
                </a:lnTo>
                <a:close/>
                <a:moveTo>
                  <a:pt x="19" y="91"/>
                </a:moveTo>
                <a:cubicBezTo>
                  <a:pt x="22" y="91"/>
                  <a:pt x="24" y="87"/>
                  <a:pt x="23" y="84"/>
                </a:cubicBezTo>
                <a:cubicBezTo>
                  <a:pt x="23" y="84"/>
                  <a:pt x="23" y="84"/>
                  <a:pt x="23" y="84"/>
                </a:cubicBezTo>
                <a:cubicBezTo>
                  <a:pt x="23" y="81"/>
                  <a:pt x="20" y="79"/>
                  <a:pt x="16" y="80"/>
                </a:cubicBezTo>
                <a:cubicBezTo>
                  <a:pt x="6" y="82"/>
                  <a:pt x="6" y="82"/>
                  <a:pt x="6" y="82"/>
                </a:cubicBezTo>
                <a:cubicBezTo>
                  <a:pt x="3" y="83"/>
                  <a:pt x="1" y="86"/>
                  <a:pt x="1" y="89"/>
                </a:cubicBezTo>
                <a:cubicBezTo>
                  <a:pt x="1" y="89"/>
                  <a:pt x="1" y="89"/>
                  <a:pt x="1" y="89"/>
                </a:cubicBezTo>
                <a:cubicBezTo>
                  <a:pt x="2" y="92"/>
                  <a:pt x="5" y="94"/>
                  <a:pt x="8" y="93"/>
                </a:cubicBezTo>
                <a:lnTo>
                  <a:pt x="19" y="91"/>
                </a:lnTo>
                <a:close/>
              </a:path>
            </a:pathLst>
          </a:custGeom>
          <a:solidFill>
            <a:srgbClr val="2F526B"/>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
        <p:nvSpPr>
          <p:cNvPr id="55311" name="Google Shape;1011;p33"/>
          <p:cNvSpPr txBox="1">
            <a:spLocks noChangeArrowheads="1"/>
          </p:cNvSpPr>
          <p:nvPr/>
        </p:nvSpPr>
        <p:spPr bwMode="auto">
          <a:xfrm>
            <a:off x="811169" y="337861"/>
            <a:ext cx="7317306" cy="76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spcBef>
                <a:spcPct val="0"/>
              </a:spcBef>
              <a:buNone/>
              <a:defRPr/>
            </a:pPr>
            <a:r>
              <a:rPr lang="es-ES" altLang="es-CR" sz="2000" b="1">
                <a:solidFill>
                  <a:schemeClr val="tx2"/>
                </a:solidFill>
                <a:latin typeface="HendersonSansW00-BasicLight" panose="02000505030000020004" pitchFamily="2" charset="0"/>
                <a:cs typeface="Arial"/>
              </a:rPr>
              <a:t>Recomendaciones al </a:t>
            </a:r>
            <a:r>
              <a:rPr lang="es-ES" altLang="es-CR" sz="2000" b="1" err="1">
                <a:solidFill>
                  <a:schemeClr val="tx2"/>
                </a:solidFill>
                <a:latin typeface="HendersonSansW00-BasicLight" panose="02000505030000020004" pitchFamily="2" charset="0"/>
                <a:cs typeface="Arial"/>
              </a:rPr>
              <a:t>AyA</a:t>
            </a:r>
            <a:r>
              <a:rPr lang="es-ES" altLang="es-CR" sz="2000" b="1">
                <a:solidFill>
                  <a:schemeClr val="tx2"/>
                </a:solidFill>
                <a:latin typeface="HendersonSansW00-BasicLight" panose="02000505030000020004" pitchFamily="2" charset="0"/>
                <a:cs typeface="Arial"/>
              </a:rPr>
              <a:t>/SENARA en aras de mejorar la ejecución del Programa</a:t>
            </a:r>
          </a:p>
        </p:txBody>
      </p:sp>
      <p:sp>
        <p:nvSpPr>
          <p:cNvPr id="55312" name="Google Shape;1012;p33"/>
          <p:cNvSpPr txBox="1">
            <a:spLocks noChangeArrowheads="1"/>
          </p:cNvSpPr>
          <p:nvPr/>
        </p:nvSpPr>
        <p:spPr bwMode="auto">
          <a:xfrm>
            <a:off x="6053511" y="4493623"/>
            <a:ext cx="2255172" cy="189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SzPts val="1400"/>
              <a:buFont typeface="Open Sans" panose="020B0606030504020204" pitchFamily="34" charset="0"/>
              <a:buNone/>
            </a:pPr>
            <a:r>
              <a:rPr lang="es-CR" altLang="en-US" sz="1200">
                <a:latin typeface="HendersonSansW00-BasicLight" panose="02000505030000020004" pitchFamily="2" charset="0"/>
                <a:cs typeface="Open Sans" panose="020B0606030504020204" pitchFamily="34" charset="0"/>
                <a:sym typeface="Open Sans" panose="020B0606030504020204" pitchFamily="34" charset="0"/>
              </a:rPr>
              <a:t>Efectuar una revisión exhaustiva de los procedimientos de contratación, e identificar posibles puntos problemáticos y se implementen mejoras para garantizar la selección efectiva de proveedores y contratistas.</a:t>
            </a:r>
          </a:p>
        </p:txBody>
      </p:sp>
      <p:sp>
        <p:nvSpPr>
          <p:cNvPr id="55314" name="Google Shape;1014;p33"/>
          <p:cNvSpPr txBox="1">
            <a:spLocks noChangeArrowheads="1"/>
          </p:cNvSpPr>
          <p:nvPr/>
        </p:nvSpPr>
        <p:spPr bwMode="auto">
          <a:xfrm>
            <a:off x="853686" y="4265431"/>
            <a:ext cx="2255172" cy="165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buSzPts val="1400"/>
              <a:buFont typeface="Open Sans" panose="020B0606030504020204" pitchFamily="34" charset="0"/>
              <a:buNone/>
            </a:pPr>
            <a:r>
              <a:rPr lang="es-CR" altLang="en-US" sz="1200">
                <a:latin typeface="HendersonSansW00-BasicLight" panose="02000505030000020004" pitchFamily="2" charset="0"/>
                <a:cs typeface="Open Sans" panose="020B0606030504020204" pitchFamily="34" charset="0"/>
                <a:sym typeface="Open Sans" panose="020B0606030504020204" pitchFamily="34" charset="0"/>
              </a:rPr>
              <a:t>Planificar y gestionar cuidadosamente los recursos financieros, identificando fuentes de financiamiento y preparándose para posibles necesidades adicionales.</a:t>
            </a:r>
          </a:p>
        </p:txBody>
      </p:sp>
      <p:sp>
        <p:nvSpPr>
          <p:cNvPr id="3" name="Google Shape;924;p29">
            <a:extLst>
              <a:ext uri="{FF2B5EF4-FFF2-40B4-BE49-F238E27FC236}">
                <a16:creationId xmlns:a16="http://schemas.microsoft.com/office/drawing/2014/main" id="{ADC5D797-6399-23D5-76ED-E3717D7B1FEA}"/>
              </a:ext>
            </a:extLst>
          </p:cNvPr>
          <p:cNvSpPr txBox="1"/>
          <p:nvPr/>
        </p:nvSpPr>
        <p:spPr>
          <a:xfrm>
            <a:off x="742167" y="1837595"/>
            <a:ext cx="2411800" cy="1659769"/>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es-CR" sz="1200" i="0" u="none" strike="noStrike" kern="0" cap="none" spc="0" normalizeH="0" baseline="0" noProof="0">
                <a:ln>
                  <a:noFill/>
                </a:ln>
                <a:solidFill>
                  <a:srgbClr val="000000"/>
                </a:solidFill>
                <a:effectLst/>
                <a:uLnTx/>
                <a:uFillTx/>
                <a:latin typeface="HendersonSansW00-BasicLight" panose="02000505030000020004" pitchFamily="2" charset="0"/>
                <a:ea typeface="Fira Sans Extra Condensed"/>
                <a:cs typeface="Fira Sans Extra Condensed"/>
                <a:sym typeface="Fira Sans Extra Condensed"/>
              </a:rPr>
              <a:t>Establecer mecanismos rigurosos para supervisar y evaluar la implementación de los planes de acción, asegurando la puntualidad y eficacia de las actividades.</a:t>
            </a:r>
          </a:p>
        </p:txBody>
      </p:sp>
      <p:sp>
        <p:nvSpPr>
          <p:cNvPr id="4" name="Google Shape;925;p29">
            <a:extLst>
              <a:ext uri="{FF2B5EF4-FFF2-40B4-BE49-F238E27FC236}">
                <a16:creationId xmlns:a16="http://schemas.microsoft.com/office/drawing/2014/main" id="{317D4F6D-8236-307D-098B-05DC017FF06D}"/>
              </a:ext>
            </a:extLst>
          </p:cNvPr>
          <p:cNvSpPr txBox="1"/>
          <p:nvPr/>
        </p:nvSpPr>
        <p:spPr>
          <a:xfrm>
            <a:off x="742167" y="1505258"/>
            <a:ext cx="2582506" cy="367595"/>
          </a:xfrm>
          <a:prstGeom prst="rect">
            <a:avLst/>
          </a:prstGeom>
          <a:noFill/>
          <a:ln>
            <a:noFill/>
          </a:ln>
        </p:spPr>
        <p:txBody>
          <a:bodyPr spcFirstLastPara="1" wrap="square" lIns="91425" tIns="91425" rIns="91425" bIns="91425" anchor="t" anchorCtr="0">
            <a:noAutofit/>
          </a:bodyPr>
          <a:lstStyle/>
          <a:p>
            <a:pPr marL="0" marR="0" lvl="0" indent="0" defTabSz="914400" latinLnBrk="0">
              <a:lnSpc>
                <a:spcPct val="100000"/>
              </a:lnSpc>
              <a:buClr>
                <a:srgbClr val="2F526B"/>
              </a:buClr>
              <a:buSzPts val="2800"/>
              <a:tabLst/>
              <a:defRPr/>
            </a:pPr>
            <a:r>
              <a:rPr lang="es-CR" sz="1200" b="1">
                <a:solidFill>
                  <a:srgbClr val="2F526B"/>
                </a:solidFill>
                <a:latin typeface="HendersonSansW00-BasicLight" panose="02000505030000020004" pitchFamily="2" charset="0"/>
                <a:cs typeface="Open Sans Semibold" panose="020B0706030804020204" pitchFamily="34" charset="0"/>
                <a:sym typeface="Fira Sans Extra Condensed Medium"/>
              </a:rPr>
              <a:t>Seguimiento y Evaluación: </a:t>
            </a:r>
          </a:p>
        </p:txBody>
      </p:sp>
      <p:sp>
        <p:nvSpPr>
          <p:cNvPr id="5" name="CuadroTexto 4">
            <a:extLst>
              <a:ext uri="{FF2B5EF4-FFF2-40B4-BE49-F238E27FC236}">
                <a16:creationId xmlns:a16="http://schemas.microsoft.com/office/drawing/2014/main" id="{F3D84FE6-AC4F-77B2-BBA1-D549964C4788}"/>
              </a:ext>
            </a:extLst>
          </p:cNvPr>
          <p:cNvSpPr txBox="1"/>
          <p:nvPr/>
        </p:nvSpPr>
        <p:spPr>
          <a:xfrm>
            <a:off x="353389" y="6617236"/>
            <a:ext cx="7357181" cy="20774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rPr>
              <a:t>Ministerio de Hacienda / Gobierno de Costa Rica / </a:t>
            </a:r>
            <a:r>
              <a:rPr lang="es-ES" sz="750">
                <a:solidFill>
                  <a:schemeClr val="bg1"/>
                </a:solidFill>
                <a:latin typeface="HendersonSansW00-BasicLight" panose="02000505030000020004" pitchFamily="2" charset="0"/>
                <a:cs typeface="Arial"/>
              </a:rPr>
              <a:t>Dirección de Crédito Público</a:t>
            </a:r>
            <a:endParaRPr kumimoji="0" lang="es-ES" sz="750" b="0" i="0" u="none" strike="noStrike" kern="1200" cap="none" spc="0" normalizeH="0" baseline="0" noProof="0">
              <a:ln>
                <a:noFill/>
              </a:ln>
              <a:solidFill>
                <a:prstClr val="white"/>
              </a:solidFill>
              <a:effectLst/>
              <a:uLnTx/>
              <a:uFillTx/>
              <a:latin typeface="HendersonSansW00-BasicLight" panose="02000505030000020004" pitchFamily="2" charset="0"/>
              <a:ea typeface="+mn-ea"/>
              <a:cs typeface="Arial"/>
            </a:endParaRPr>
          </a:p>
        </p:txBody>
      </p:sp>
      <p:sp>
        <p:nvSpPr>
          <p:cNvPr id="6" name="Google Shape;980;p32">
            <a:extLst>
              <a:ext uri="{FF2B5EF4-FFF2-40B4-BE49-F238E27FC236}">
                <a16:creationId xmlns:a16="http://schemas.microsoft.com/office/drawing/2014/main" id="{7234A605-0F47-16BA-7ADE-4EC01A46E70E}"/>
              </a:ext>
            </a:extLst>
          </p:cNvPr>
          <p:cNvSpPr>
            <a:spLocks/>
          </p:cNvSpPr>
          <p:nvPr/>
        </p:nvSpPr>
        <p:spPr bwMode="auto">
          <a:xfrm>
            <a:off x="8466194" y="4443809"/>
            <a:ext cx="606425" cy="403225"/>
          </a:xfrm>
          <a:custGeom>
            <a:avLst/>
            <a:gdLst>
              <a:gd name="T0" fmla="*/ 113 w 147"/>
              <a:gd name="T1" fmla="*/ 51 h 98"/>
              <a:gd name="T2" fmla="*/ 53 w 147"/>
              <a:gd name="T3" fmla="*/ 24 h 98"/>
              <a:gd name="T4" fmla="*/ 50 w 147"/>
              <a:gd name="T5" fmla="*/ 17 h 98"/>
              <a:gd name="T6" fmla="*/ 117 w 147"/>
              <a:gd name="T7" fmla="*/ 10 h 98"/>
              <a:gd name="T8" fmla="*/ 122 w 147"/>
              <a:gd name="T9" fmla="*/ 3 h 98"/>
              <a:gd name="T10" fmla="*/ 134 w 147"/>
              <a:gd name="T11" fmla="*/ 43 h 98"/>
              <a:gd name="T12" fmla="*/ 147 w 147"/>
              <a:gd name="T13" fmla="*/ 41 h 98"/>
              <a:gd name="T14" fmla="*/ 129 w 147"/>
              <a:gd name="T15" fmla="*/ 0 h 98"/>
              <a:gd name="T16" fmla="*/ 4 w 147"/>
              <a:gd name="T17" fmla="*/ 53 h 98"/>
              <a:gd name="T18" fmla="*/ 17 w 147"/>
              <a:gd name="T19" fmla="*/ 10 h 98"/>
              <a:gd name="T20" fmla="*/ 7 w 147"/>
              <a:gd name="T21" fmla="*/ 6 h 98"/>
              <a:gd name="T22" fmla="*/ 0 w 147"/>
              <a:gd name="T23" fmla="*/ 49 h 98"/>
              <a:gd name="T24" fmla="*/ 51 w 147"/>
              <a:gd name="T25" fmla="*/ 82 h 98"/>
              <a:gd name="T26" fmla="*/ 45 w 147"/>
              <a:gd name="T27" fmla="*/ 89 h 98"/>
              <a:gd name="T28" fmla="*/ 54 w 147"/>
              <a:gd name="T29" fmla="*/ 96 h 98"/>
              <a:gd name="T30" fmla="*/ 59 w 147"/>
              <a:gd name="T31" fmla="*/ 89 h 98"/>
              <a:gd name="T32" fmla="*/ 34 w 147"/>
              <a:gd name="T33" fmla="*/ 90 h 98"/>
              <a:gd name="T34" fmla="*/ 47 w 147"/>
              <a:gd name="T35" fmla="*/ 72 h 98"/>
              <a:gd name="T36" fmla="*/ 36 w 147"/>
              <a:gd name="T37" fmla="*/ 78 h 98"/>
              <a:gd name="T38" fmla="*/ 22 w 147"/>
              <a:gd name="T39" fmla="*/ 72 h 98"/>
              <a:gd name="T40" fmla="*/ 30 w 147"/>
              <a:gd name="T41" fmla="*/ 79 h 98"/>
              <a:gd name="T42" fmla="*/ 37 w 147"/>
              <a:gd name="T43" fmla="*/ 62 h 98"/>
              <a:gd name="T44" fmla="*/ 26 w 147"/>
              <a:gd name="T45" fmla="*/ 68 h 98"/>
              <a:gd name="T46" fmla="*/ 20 w 147"/>
              <a:gd name="T47" fmla="*/ 69 h 98"/>
              <a:gd name="T48" fmla="*/ 19 w 147"/>
              <a:gd name="T49" fmla="*/ 53 h 98"/>
              <a:gd name="T50" fmla="*/ 16 w 147"/>
              <a:gd name="T51" fmla="*/ 57 h 98"/>
              <a:gd name="T52" fmla="*/ 13 w 147"/>
              <a:gd name="T53" fmla="*/ 68 h 98"/>
              <a:gd name="T54" fmla="*/ 111 w 147"/>
              <a:gd name="T55" fmla="*/ 61 h 98"/>
              <a:gd name="T56" fmla="*/ 74 w 147"/>
              <a:gd name="T57" fmla="*/ 23 h 98"/>
              <a:gd name="T58" fmla="*/ 53 w 147"/>
              <a:gd name="T59" fmla="*/ 28 h 98"/>
              <a:gd name="T60" fmla="*/ 48 w 147"/>
              <a:gd name="T61" fmla="*/ 14 h 98"/>
              <a:gd name="T62" fmla="*/ 23 w 147"/>
              <a:gd name="T63" fmla="*/ 47 h 98"/>
              <a:gd name="T64" fmla="*/ 39 w 147"/>
              <a:gd name="T65" fmla="*/ 60 h 98"/>
              <a:gd name="T66" fmla="*/ 53 w 147"/>
              <a:gd name="T67" fmla="*/ 77 h 98"/>
              <a:gd name="T68" fmla="*/ 66 w 147"/>
              <a:gd name="T69" fmla="*/ 90 h 98"/>
              <a:gd name="T70" fmla="*/ 69 w 147"/>
              <a:gd name="T71" fmla="*/ 92 h 98"/>
              <a:gd name="T72" fmla="*/ 74 w 147"/>
              <a:gd name="T73" fmla="*/ 84 h 98"/>
              <a:gd name="T74" fmla="*/ 61 w 147"/>
              <a:gd name="T75" fmla="*/ 70 h 98"/>
              <a:gd name="T76" fmla="*/ 83 w 147"/>
              <a:gd name="T77" fmla="*/ 85 h 98"/>
              <a:gd name="T78" fmla="*/ 86 w 147"/>
              <a:gd name="T79" fmla="*/ 75 h 98"/>
              <a:gd name="T80" fmla="*/ 75 w 147"/>
              <a:gd name="T81" fmla="*/ 66 h 98"/>
              <a:gd name="T82" fmla="*/ 78 w 147"/>
              <a:gd name="T83" fmla="*/ 63 h 98"/>
              <a:gd name="T84" fmla="*/ 101 w 147"/>
              <a:gd name="T85" fmla="*/ 73 h 98"/>
              <a:gd name="T86" fmla="*/ 96 w 147"/>
              <a:gd name="T87" fmla="*/ 62 h 98"/>
              <a:gd name="T88" fmla="*/ 88 w 147"/>
              <a:gd name="T89" fmla="*/ 53 h 98"/>
              <a:gd name="T90" fmla="*/ 111 w 147"/>
              <a:gd name="T91"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98" extrusionOk="0">
                <a:moveTo>
                  <a:pt x="117" y="10"/>
                </a:moveTo>
                <a:cubicBezTo>
                  <a:pt x="130" y="44"/>
                  <a:pt x="130" y="44"/>
                  <a:pt x="130" y="44"/>
                </a:cubicBezTo>
                <a:cubicBezTo>
                  <a:pt x="113" y="51"/>
                  <a:pt x="113" y="51"/>
                  <a:pt x="113" y="51"/>
                </a:cubicBezTo>
                <a:cubicBezTo>
                  <a:pt x="105" y="43"/>
                  <a:pt x="77" y="19"/>
                  <a:pt x="75" y="19"/>
                </a:cubicBezTo>
                <a:cubicBezTo>
                  <a:pt x="73" y="19"/>
                  <a:pt x="64" y="22"/>
                  <a:pt x="63" y="23"/>
                </a:cubicBezTo>
                <a:cubicBezTo>
                  <a:pt x="63" y="23"/>
                  <a:pt x="58" y="24"/>
                  <a:pt x="53" y="24"/>
                </a:cubicBezTo>
                <a:cubicBezTo>
                  <a:pt x="51" y="24"/>
                  <a:pt x="50" y="24"/>
                  <a:pt x="49" y="23"/>
                </a:cubicBezTo>
                <a:cubicBezTo>
                  <a:pt x="47" y="22"/>
                  <a:pt x="47" y="22"/>
                  <a:pt x="47" y="21"/>
                </a:cubicBezTo>
                <a:cubicBezTo>
                  <a:pt x="47" y="19"/>
                  <a:pt x="49" y="17"/>
                  <a:pt x="50" y="17"/>
                </a:cubicBezTo>
                <a:cubicBezTo>
                  <a:pt x="57" y="13"/>
                  <a:pt x="77" y="5"/>
                  <a:pt x="79" y="5"/>
                </a:cubicBezTo>
                <a:cubicBezTo>
                  <a:pt x="79" y="5"/>
                  <a:pt x="79" y="5"/>
                  <a:pt x="79" y="5"/>
                </a:cubicBezTo>
                <a:cubicBezTo>
                  <a:pt x="84" y="5"/>
                  <a:pt x="113" y="9"/>
                  <a:pt x="117" y="10"/>
                </a:cubicBezTo>
                <a:close/>
                <a:moveTo>
                  <a:pt x="129" y="0"/>
                </a:moveTo>
                <a:cubicBezTo>
                  <a:pt x="128" y="0"/>
                  <a:pt x="128" y="0"/>
                  <a:pt x="128" y="0"/>
                </a:cubicBezTo>
                <a:cubicBezTo>
                  <a:pt x="122" y="3"/>
                  <a:pt x="122" y="3"/>
                  <a:pt x="122" y="3"/>
                </a:cubicBezTo>
                <a:cubicBezTo>
                  <a:pt x="121" y="3"/>
                  <a:pt x="120" y="4"/>
                  <a:pt x="120" y="5"/>
                </a:cubicBezTo>
                <a:cubicBezTo>
                  <a:pt x="119" y="6"/>
                  <a:pt x="119" y="7"/>
                  <a:pt x="120" y="8"/>
                </a:cubicBezTo>
                <a:cubicBezTo>
                  <a:pt x="134" y="43"/>
                  <a:pt x="134" y="43"/>
                  <a:pt x="134" y="43"/>
                </a:cubicBezTo>
                <a:cubicBezTo>
                  <a:pt x="135" y="45"/>
                  <a:pt x="137" y="46"/>
                  <a:pt x="139" y="45"/>
                </a:cubicBezTo>
                <a:cubicBezTo>
                  <a:pt x="144" y="43"/>
                  <a:pt x="144" y="43"/>
                  <a:pt x="144" y="43"/>
                </a:cubicBezTo>
                <a:cubicBezTo>
                  <a:pt x="145" y="43"/>
                  <a:pt x="146" y="42"/>
                  <a:pt x="147" y="41"/>
                </a:cubicBezTo>
                <a:cubicBezTo>
                  <a:pt x="147" y="40"/>
                  <a:pt x="147" y="39"/>
                  <a:pt x="147" y="38"/>
                </a:cubicBezTo>
                <a:cubicBezTo>
                  <a:pt x="132" y="3"/>
                  <a:pt x="132" y="3"/>
                  <a:pt x="132" y="3"/>
                </a:cubicBezTo>
                <a:cubicBezTo>
                  <a:pt x="132" y="1"/>
                  <a:pt x="130" y="0"/>
                  <a:pt x="129" y="0"/>
                </a:cubicBezTo>
                <a:close/>
                <a:moveTo>
                  <a:pt x="0" y="49"/>
                </a:moveTo>
                <a:cubicBezTo>
                  <a:pt x="0" y="50"/>
                  <a:pt x="0" y="51"/>
                  <a:pt x="1" y="52"/>
                </a:cubicBezTo>
                <a:cubicBezTo>
                  <a:pt x="2" y="53"/>
                  <a:pt x="3" y="53"/>
                  <a:pt x="4" y="53"/>
                </a:cubicBezTo>
                <a:cubicBezTo>
                  <a:pt x="10" y="54"/>
                  <a:pt x="10" y="54"/>
                  <a:pt x="10" y="54"/>
                </a:cubicBezTo>
                <a:cubicBezTo>
                  <a:pt x="12" y="54"/>
                  <a:pt x="14" y="52"/>
                  <a:pt x="14" y="50"/>
                </a:cubicBezTo>
                <a:cubicBezTo>
                  <a:pt x="17" y="10"/>
                  <a:pt x="17" y="10"/>
                  <a:pt x="17" y="10"/>
                </a:cubicBezTo>
                <a:cubicBezTo>
                  <a:pt x="17" y="9"/>
                  <a:pt x="17" y="8"/>
                  <a:pt x="16" y="7"/>
                </a:cubicBezTo>
                <a:cubicBezTo>
                  <a:pt x="15" y="7"/>
                  <a:pt x="14" y="6"/>
                  <a:pt x="13" y="6"/>
                </a:cubicBezTo>
                <a:cubicBezTo>
                  <a:pt x="7" y="6"/>
                  <a:pt x="7" y="6"/>
                  <a:pt x="7" y="6"/>
                </a:cubicBezTo>
                <a:cubicBezTo>
                  <a:pt x="7" y="6"/>
                  <a:pt x="7" y="6"/>
                  <a:pt x="7" y="6"/>
                </a:cubicBezTo>
                <a:cubicBezTo>
                  <a:pt x="5" y="6"/>
                  <a:pt x="3" y="7"/>
                  <a:pt x="3" y="9"/>
                </a:cubicBezTo>
                <a:lnTo>
                  <a:pt x="0" y="49"/>
                </a:lnTo>
                <a:close/>
                <a:moveTo>
                  <a:pt x="60" y="85"/>
                </a:moveTo>
                <a:cubicBezTo>
                  <a:pt x="60" y="84"/>
                  <a:pt x="59" y="82"/>
                  <a:pt x="58" y="81"/>
                </a:cubicBezTo>
                <a:cubicBezTo>
                  <a:pt x="56" y="79"/>
                  <a:pt x="53" y="80"/>
                  <a:pt x="51" y="82"/>
                </a:cubicBezTo>
                <a:cubicBezTo>
                  <a:pt x="48" y="86"/>
                  <a:pt x="48" y="86"/>
                  <a:pt x="48" y="86"/>
                </a:cubicBezTo>
                <a:cubicBezTo>
                  <a:pt x="48" y="86"/>
                  <a:pt x="48" y="86"/>
                  <a:pt x="48" y="86"/>
                </a:cubicBezTo>
                <a:cubicBezTo>
                  <a:pt x="45" y="89"/>
                  <a:pt x="45" y="89"/>
                  <a:pt x="45" y="89"/>
                </a:cubicBezTo>
                <a:cubicBezTo>
                  <a:pt x="42" y="93"/>
                  <a:pt x="45" y="96"/>
                  <a:pt x="46" y="97"/>
                </a:cubicBezTo>
                <a:cubicBezTo>
                  <a:pt x="47" y="98"/>
                  <a:pt x="48" y="98"/>
                  <a:pt x="49" y="98"/>
                </a:cubicBezTo>
                <a:cubicBezTo>
                  <a:pt x="51" y="98"/>
                  <a:pt x="52" y="97"/>
                  <a:pt x="54" y="96"/>
                </a:cubicBezTo>
                <a:cubicBezTo>
                  <a:pt x="58" y="91"/>
                  <a:pt x="58" y="91"/>
                  <a:pt x="58" y="91"/>
                </a:cubicBezTo>
                <a:cubicBezTo>
                  <a:pt x="58" y="91"/>
                  <a:pt x="58" y="91"/>
                  <a:pt x="58" y="91"/>
                </a:cubicBezTo>
                <a:cubicBezTo>
                  <a:pt x="59" y="89"/>
                  <a:pt x="59" y="89"/>
                  <a:pt x="59" y="89"/>
                </a:cubicBezTo>
                <a:cubicBezTo>
                  <a:pt x="60" y="88"/>
                  <a:pt x="61" y="86"/>
                  <a:pt x="60" y="85"/>
                </a:cubicBezTo>
                <a:close/>
                <a:moveTo>
                  <a:pt x="32" y="83"/>
                </a:moveTo>
                <a:cubicBezTo>
                  <a:pt x="30" y="85"/>
                  <a:pt x="30" y="87"/>
                  <a:pt x="34" y="90"/>
                </a:cubicBezTo>
                <a:cubicBezTo>
                  <a:pt x="36" y="92"/>
                  <a:pt x="39" y="91"/>
                  <a:pt x="41" y="89"/>
                </a:cubicBezTo>
                <a:cubicBezTo>
                  <a:pt x="48" y="80"/>
                  <a:pt x="48" y="80"/>
                  <a:pt x="48" y="80"/>
                </a:cubicBezTo>
                <a:cubicBezTo>
                  <a:pt x="51" y="76"/>
                  <a:pt x="48" y="73"/>
                  <a:pt x="47" y="72"/>
                </a:cubicBezTo>
                <a:cubicBezTo>
                  <a:pt x="44" y="70"/>
                  <a:pt x="42" y="71"/>
                  <a:pt x="40" y="74"/>
                </a:cubicBezTo>
                <a:cubicBezTo>
                  <a:pt x="36" y="78"/>
                  <a:pt x="36" y="78"/>
                  <a:pt x="36" y="78"/>
                </a:cubicBezTo>
                <a:cubicBezTo>
                  <a:pt x="36" y="78"/>
                  <a:pt x="36" y="78"/>
                  <a:pt x="36" y="78"/>
                </a:cubicBezTo>
                <a:cubicBezTo>
                  <a:pt x="35" y="79"/>
                  <a:pt x="35" y="79"/>
                  <a:pt x="35" y="79"/>
                </a:cubicBezTo>
                <a:lnTo>
                  <a:pt x="32" y="83"/>
                </a:lnTo>
                <a:close/>
                <a:moveTo>
                  <a:pt x="22" y="72"/>
                </a:moveTo>
                <a:cubicBezTo>
                  <a:pt x="21" y="74"/>
                  <a:pt x="20" y="75"/>
                  <a:pt x="20" y="77"/>
                </a:cubicBezTo>
                <a:cubicBezTo>
                  <a:pt x="21" y="78"/>
                  <a:pt x="21" y="79"/>
                  <a:pt x="23" y="80"/>
                </a:cubicBezTo>
                <a:cubicBezTo>
                  <a:pt x="25" y="82"/>
                  <a:pt x="28" y="82"/>
                  <a:pt x="30" y="79"/>
                </a:cubicBezTo>
                <a:cubicBezTo>
                  <a:pt x="38" y="70"/>
                  <a:pt x="38" y="70"/>
                  <a:pt x="38" y="70"/>
                </a:cubicBezTo>
                <a:cubicBezTo>
                  <a:pt x="39" y="69"/>
                  <a:pt x="39" y="67"/>
                  <a:pt x="39" y="66"/>
                </a:cubicBezTo>
                <a:cubicBezTo>
                  <a:pt x="39" y="65"/>
                  <a:pt x="38" y="63"/>
                  <a:pt x="37" y="62"/>
                </a:cubicBezTo>
                <a:cubicBezTo>
                  <a:pt x="34" y="60"/>
                  <a:pt x="32" y="61"/>
                  <a:pt x="29" y="63"/>
                </a:cubicBezTo>
                <a:cubicBezTo>
                  <a:pt x="26" y="68"/>
                  <a:pt x="26" y="68"/>
                  <a:pt x="26" y="68"/>
                </a:cubicBezTo>
                <a:cubicBezTo>
                  <a:pt x="26" y="68"/>
                  <a:pt x="26" y="68"/>
                  <a:pt x="26" y="68"/>
                </a:cubicBezTo>
                <a:cubicBezTo>
                  <a:pt x="25" y="68"/>
                  <a:pt x="25" y="68"/>
                  <a:pt x="25" y="68"/>
                </a:cubicBezTo>
                <a:lnTo>
                  <a:pt x="22" y="72"/>
                </a:lnTo>
                <a:close/>
                <a:moveTo>
                  <a:pt x="20" y="69"/>
                </a:moveTo>
                <a:cubicBezTo>
                  <a:pt x="28" y="60"/>
                  <a:pt x="28" y="60"/>
                  <a:pt x="28" y="60"/>
                </a:cubicBezTo>
                <a:cubicBezTo>
                  <a:pt x="31" y="56"/>
                  <a:pt x="28" y="53"/>
                  <a:pt x="27" y="52"/>
                </a:cubicBezTo>
                <a:cubicBezTo>
                  <a:pt x="24" y="50"/>
                  <a:pt x="22" y="50"/>
                  <a:pt x="19" y="53"/>
                </a:cubicBezTo>
                <a:cubicBezTo>
                  <a:pt x="17" y="56"/>
                  <a:pt x="17" y="56"/>
                  <a:pt x="17" y="56"/>
                </a:cubicBezTo>
                <a:cubicBezTo>
                  <a:pt x="17" y="56"/>
                  <a:pt x="17" y="56"/>
                  <a:pt x="17" y="56"/>
                </a:cubicBezTo>
                <a:cubicBezTo>
                  <a:pt x="16" y="57"/>
                  <a:pt x="16" y="57"/>
                  <a:pt x="16" y="57"/>
                </a:cubicBezTo>
                <a:cubicBezTo>
                  <a:pt x="13" y="61"/>
                  <a:pt x="13" y="61"/>
                  <a:pt x="13" y="61"/>
                </a:cubicBezTo>
                <a:cubicBezTo>
                  <a:pt x="12" y="62"/>
                  <a:pt x="11" y="64"/>
                  <a:pt x="11" y="65"/>
                </a:cubicBezTo>
                <a:cubicBezTo>
                  <a:pt x="11" y="67"/>
                  <a:pt x="12" y="68"/>
                  <a:pt x="13" y="68"/>
                </a:cubicBezTo>
                <a:cubicBezTo>
                  <a:pt x="14" y="69"/>
                  <a:pt x="16" y="70"/>
                  <a:pt x="17" y="70"/>
                </a:cubicBezTo>
                <a:cubicBezTo>
                  <a:pt x="18" y="70"/>
                  <a:pt x="19" y="70"/>
                  <a:pt x="20" y="69"/>
                </a:cubicBezTo>
                <a:close/>
                <a:moveTo>
                  <a:pt x="111" y="61"/>
                </a:moveTo>
                <a:cubicBezTo>
                  <a:pt x="113" y="59"/>
                  <a:pt x="114" y="56"/>
                  <a:pt x="111" y="53"/>
                </a:cubicBezTo>
                <a:cubicBezTo>
                  <a:pt x="108" y="51"/>
                  <a:pt x="108" y="51"/>
                  <a:pt x="108" y="51"/>
                </a:cubicBezTo>
                <a:cubicBezTo>
                  <a:pt x="94" y="39"/>
                  <a:pt x="78" y="25"/>
                  <a:pt x="74" y="23"/>
                </a:cubicBezTo>
                <a:cubicBezTo>
                  <a:pt x="72" y="23"/>
                  <a:pt x="68" y="25"/>
                  <a:pt x="64" y="26"/>
                </a:cubicBezTo>
                <a:cubicBezTo>
                  <a:pt x="64" y="26"/>
                  <a:pt x="64" y="26"/>
                  <a:pt x="64" y="26"/>
                </a:cubicBezTo>
                <a:cubicBezTo>
                  <a:pt x="64" y="26"/>
                  <a:pt x="58" y="28"/>
                  <a:pt x="53" y="28"/>
                </a:cubicBezTo>
                <a:cubicBezTo>
                  <a:pt x="50" y="28"/>
                  <a:pt x="48" y="27"/>
                  <a:pt x="47" y="26"/>
                </a:cubicBezTo>
                <a:cubicBezTo>
                  <a:pt x="44" y="24"/>
                  <a:pt x="43" y="22"/>
                  <a:pt x="43" y="21"/>
                </a:cubicBezTo>
                <a:cubicBezTo>
                  <a:pt x="43" y="17"/>
                  <a:pt x="46" y="15"/>
                  <a:pt x="48" y="14"/>
                </a:cubicBezTo>
                <a:cubicBezTo>
                  <a:pt x="20" y="10"/>
                  <a:pt x="20" y="10"/>
                  <a:pt x="20" y="10"/>
                </a:cubicBezTo>
                <a:cubicBezTo>
                  <a:pt x="17" y="50"/>
                  <a:pt x="17" y="50"/>
                  <a:pt x="17" y="50"/>
                </a:cubicBezTo>
                <a:cubicBezTo>
                  <a:pt x="20" y="48"/>
                  <a:pt x="22" y="47"/>
                  <a:pt x="23" y="47"/>
                </a:cubicBezTo>
                <a:cubicBezTo>
                  <a:pt x="25" y="47"/>
                  <a:pt x="27" y="48"/>
                  <a:pt x="29" y="50"/>
                </a:cubicBezTo>
                <a:cubicBezTo>
                  <a:pt x="32" y="52"/>
                  <a:pt x="33" y="55"/>
                  <a:pt x="32" y="58"/>
                </a:cubicBezTo>
                <a:cubicBezTo>
                  <a:pt x="35" y="57"/>
                  <a:pt x="37" y="58"/>
                  <a:pt x="39" y="60"/>
                </a:cubicBezTo>
                <a:cubicBezTo>
                  <a:pt x="42" y="62"/>
                  <a:pt x="43" y="65"/>
                  <a:pt x="43" y="68"/>
                </a:cubicBezTo>
                <a:cubicBezTo>
                  <a:pt x="45" y="67"/>
                  <a:pt x="47" y="68"/>
                  <a:pt x="49" y="70"/>
                </a:cubicBezTo>
                <a:cubicBezTo>
                  <a:pt x="51" y="72"/>
                  <a:pt x="53" y="74"/>
                  <a:pt x="53" y="77"/>
                </a:cubicBezTo>
                <a:cubicBezTo>
                  <a:pt x="55" y="76"/>
                  <a:pt x="58" y="77"/>
                  <a:pt x="60" y="79"/>
                </a:cubicBezTo>
                <a:cubicBezTo>
                  <a:pt x="64" y="81"/>
                  <a:pt x="65" y="85"/>
                  <a:pt x="63" y="88"/>
                </a:cubicBezTo>
                <a:cubicBezTo>
                  <a:pt x="66" y="90"/>
                  <a:pt x="66" y="90"/>
                  <a:pt x="66" y="90"/>
                </a:cubicBezTo>
                <a:cubicBezTo>
                  <a:pt x="66" y="91"/>
                  <a:pt x="66" y="91"/>
                  <a:pt x="66" y="91"/>
                </a:cubicBezTo>
                <a:cubicBezTo>
                  <a:pt x="66" y="91"/>
                  <a:pt x="66" y="91"/>
                  <a:pt x="66" y="91"/>
                </a:cubicBezTo>
                <a:cubicBezTo>
                  <a:pt x="67" y="92"/>
                  <a:pt x="68" y="92"/>
                  <a:pt x="69" y="92"/>
                </a:cubicBezTo>
                <a:cubicBezTo>
                  <a:pt x="71" y="92"/>
                  <a:pt x="72" y="91"/>
                  <a:pt x="73" y="90"/>
                </a:cubicBezTo>
                <a:cubicBezTo>
                  <a:pt x="75" y="88"/>
                  <a:pt x="76" y="86"/>
                  <a:pt x="74" y="84"/>
                </a:cubicBezTo>
                <a:cubicBezTo>
                  <a:pt x="74" y="84"/>
                  <a:pt x="74" y="84"/>
                  <a:pt x="74" y="84"/>
                </a:cubicBezTo>
                <a:cubicBezTo>
                  <a:pt x="61" y="73"/>
                  <a:pt x="61" y="73"/>
                  <a:pt x="61" y="73"/>
                </a:cubicBezTo>
                <a:cubicBezTo>
                  <a:pt x="61" y="73"/>
                  <a:pt x="61" y="72"/>
                  <a:pt x="60" y="72"/>
                </a:cubicBezTo>
                <a:cubicBezTo>
                  <a:pt x="60" y="71"/>
                  <a:pt x="61" y="71"/>
                  <a:pt x="61" y="70"/>
                </a:cubicBezTo>
                <a:cubicBezTo>
                  <a:pt x="62" y="70"/>
                  <a:pt x="63" y="70"/>
                  <a:pt x="64" y="70"/>
                </a:cubicBezTo>
                <a:cubicBezTo>
                  <a:pt x="80" y="84"/>
                  <a:pt x="80" y="84"/>
                  <a:pt x="80" y="84"/>
                </a:cubicBezTo>
                <a:cubicBezTo>
                  <a:pt x="81" y="84"/>
                  <a:pt x="82" y="85"/>
                  <a:pt x="83" y="85"/>
                </a:cubicBezTo>
                <a:cubicBezTo>
                  <a:pt x="84" y="85"/>
                  <a:pt x="86" y="84"/>
                  <a:pt x="87" y="82"/>
                </a:cubicBezTo>
                <a:cubicBezTo>
                  <a:pt x="88" y="81"/>
                  <a:pt x="89" y="80"/>
                  <a:pt x="89" y="79"/>
                </a:cubicBezTo>
                <a:cubicBezTo>
                  <a:pt x="88" y="77"/>
                  <a:pt x="88" y="76"/>
                  <a:pt x="86" y="75"/>
                </a:cubicBezTo>
                <a:cubicBezTo>
                  <a:pt x="84" y="73"/>
                  <a:pt x="84" y="73"/>
                  <a:pt x="84" y="73"/>
                </a:cubicBezTo>
                <a:cubicBezTo>
                  <a:pt x="84" y="73"/>
                  <a:pt x="84" y="73"/>
                  <a:pt x="84" y="73"/>
                </a:cubicBezTo>
                <a:cubicBezTo>
                  <a:pt x="75" y="66"/>
                  <a:pt x="75" y="66"/>
                  <a:pt x="75" y="66"/>
                </a:cubicBezTo>
                <a:cubicBezTo>
                  <a:pt x="75" y="65"/>
                  <a:pt x="75" y="65"/>
                  <a:pt x="74" y="64"/>
                </a:cubicBezTo>
                <a:cubicBezTo>
                  <a:pt x="74" y="64"/>
                  <a:pt x="75" y="63"/>
                  <a:pt x="75" y="63"/>
                </a:cubicBezTo>
                <a:cubicBezTo>
                  <a:pt x="76" y="62"/>
                  <a:pt x="77" y="62"/>
                  <a:pt x="78" y="63"/>
                </a:cubicBezTo>
                <a:cubicBezTo>
                  <a:pt x="93" y="75"/>
                  <a:pt x="93" y="75"/>
                  <a:pt x="93" y="75"/>
                </a:cubicBezTo>
                <a:cubicBezTo>
                  <a:pt x="94" y="75"/>
                  <a:pt x="95" y="76"/>
                  <a:pt x="96" y="76"/>
                </a:cubicBezTo>
                <a:cubicBezTo>
                  <a:pt x="98" y="76"/>
                  <a:pt x="100" y="75"/>
                  <a:pt x="101" y="73"/>
                </a:cubicBezTo>
                <a:cubicBezTo>
                  <a:pt x="102" y="72"/>
                  <a:pt x="103" y="71"/>
                  <a:pt x="102" y="69"/>
                </a:cubicBezTo>
                <a:cubicBezTo>
                  <a:pt x="102" y="68"/>
                  <a:pt x="102" y="67"/>
                  <a:pt x="100" y="65"/>
                </a:cubicBezTo>
                <a:cubicBezTo>
                  <a:pt x="96" y="62"/>
                  <a:pt x="96" y="62"/>
                  <a:pt x="96" y="62"/>
                </a:cubicBezTo>
                <a:cubicBezTo>
                  <a:pt x="96" y="62"/>
                  <a:pt x="96" y="62"/>
                  <a:pt x="96" y="62"/>
                </a:cubicBezTo>
                <a:cubicBezTo>
                  <a:pt x="88" y="56"/>
                  <a:pt x="88" y="56"/>
                  <a:pt x="88" y="56"/>
                </a:cubicBezTo>
                <a:cubicBezTo>
                  <a:pt x="87" y="55"/>
                  <a:pt x="87" y="54"/>
                  <a:pt x="88" y="53"/>
                </a:cubicBezTo>
                <a:cubicBezTo>
                  <a:pt x="88" y="52"/>
                  <a:pt x="90" y="52"/>
                  <a:pt x="90" y="52"/>
                </a:cubicBezTo>
                <a:cubicBezTo>
                  <a:pt x="103" y="63"/>
                  <a:pt x="103" y="63"/>
                  <a:pt x="103" y="63"/>
                </a:cubicBezTo>
                <a:cubicBezTo>
                  <a:pt x="106" y="65"/>
                  <a:pt x="109" y="64"/>
                  <a:pt x="111" y="61"/>
                </a:cubicBezTo>
                <a:close/>
              </a:path>
            </a:pathLst>
          </a:custGeom>
          <a:solidFill>
            <a:srgbClr val="61605E"/>
          </a:solidFill>
          <a:ln>
            <a:noFill/>
          </a:ln>
          <a:extLst>
            <a:ext uri="{91240B29-F687-4F45-9708-019B960494DF}">
              <a14:hiddenLine xmlns:a14="http://schemas.microsoft.com/office/drawing/2010/main" w="9525">
                <a:solidFill>
                  <a:srgbClr val="000000"/>
                </a:solidFill>
                <a:round/>
                <a:headEnd/>
                <a:tailEnd/>
              </a14:hiddenLine>
            </a:ext>
          </a:extLst>
        </p:spPr>
        <p:txBody>
          <a:bodyPr lIns="68569" tIns="34275" rIns="68569" bIns="34275"/>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ipe(right)">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5310"/>
                                        </p:tgtEl>
                                        <p:attrNameLst>
                                          <p:attrName>style.visibility</p:attrName>
                                        </p:attrNameLst>
                                      </p:cBhvr>
                                      <p:to>
                                        <p:strVal val="visible"/>
                                      </p:to>
                                    </p:set>
                                    <p:animEffect transition="in" filter="wipe(right)">
                                      <p:cBhvr>
                                        <p:cTn id="20" dur="500"/>
                                        <p:tgtEl>
                                          <p:spTgt spid="553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55301"/>
                                        </p:tgtEl>
                                        <p:attrNameLst>
                                          <p:attrName>style.visibility</p:attrName>
                                        </p:attrNameLst>
                                      </p:cBhvr>
                                      <p:to>
                                        <p:strVal val="visible"/>
                                      </p:to>
                                    </p:set>
                                    <p:animEffect transition="in" filter="wipe(right)">
                                      <p:cBhvr>
                                        <p:cTn id="25" dur="500"/>
                                        <p:tgtEl>
                                          <p:spTgt spid="5530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55314"/>
                                        </p:tgtEl>
                                        <p:attrNameLst>
                                          <p:attrName>style.visibility</p:attrName>
                                        </p:attrNameLst>
                                      </p:cBhvr>
                                      <p:to>
                                        <p:strVal val="visible"/>
                                      </p:to>
                                    </p:set>
                                    <p:animEffect transition="in" filter="wipe(right)">
                                      <p:cBhvr>
                                        <p:cTn id="30" dur="500"/>
                                        <p:tgtEl>
                                          <p:spTgt spid="5531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55305"/>
                                        </p:tgtEl>
                                        <p:attrNameLst>
                                          <p:attrName>style.visibility</p:attrName>
                                        </p:attrNameLst>
                                      </p:cBhvr>
                                      <p:to>
                                        <p:strVal val="visible"/>
                                      </p:to>
                                    </p:set>
                                    <p:animEffect transition="in" filter="wipe(right)">
                                      <p:cBhvr>
                                        <p:cTn id="33" dur="500"/>
                                        <p:tgtEl>
                                          <p:spTgt spid="5530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55308"/>
                                        </p:tgtEl>
                                        <p:attrNameLst>
                                          <p:attrName>style.visibility</p:attrName>
                                        </p:attrNameLst>
                                      </p:cBhvr>
                                      <p:to>
                                        <p:strVal val="visible"/>
                                      </p:to>
                                    </p:set>
                                    <p:animEffect transition="in" filter="wipe(right)">
                                      <p:cBhvr>
                                        <p:cTn id="38" dur="500"/>
                                        <p:tgtEl>
                                          <p:spTgt spid="5530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5300"/>
                                        </p:tgtEl>
                                        <p:attrNameLst>
                                          <p:attrName>style.visibility</p:attrName>
                                        </p:attrNameLst>
                                      </p:cBhvr>
                                      <p:to>
                                        <p:strVal val="visible"/>
                                      </p:to>
                                    </p:set>
                                    <p:animEffect transition="in" filter="wipe(left)">
                                      <p:cBhvr>
                                        <p:cTn id="43" dur="500"/>
                                        <p:tgtEl>
                                          <p:spTgt spid="5530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5298"/>
                                        </p:tgtEl>
                                        <p:attrNameLst>
                                          <p:attrName>style.visibility</p:attrName>
                                        </p:attrNameLst>
                                      </p:cBhvr>
                                      <p:to>
                                        <p:strVal val="visible"/>
                                      </p:to>
                                    </p:set>
                                    <p:animEffect transition="in" filter="wipe(left)">
                                      <p:cBhvr>
                                        <p:cTn id="48" dur="500"/>
                                        <p:tgtEl>
                                          <p:spTgt spid="5529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5303"/>
                                        </p:tgtEl>
                                        <p:attrNameLst>
                                          <p:attrName>style.visibility</p:attrName>
                                        </p:attrNameLst>
                                      </p:cBhvr>
                                      <p:to>
                                        <p:strVal val="visible"/>
                                      </p:to>
                                    </p:set>
                                    <p:animEffect transition="in" filter="wipe(left)">
                                      <p:cBhvr>
                                        <p:cTn id="51" dur="500"/>
                                        <p:tgtEl>
                                          <p:spTgt spid="5530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5307"/>
                                        </p:tgtEl>
                                        <p:attrNameLst>
                                          <p:attrName>style.visibility</p:attrName>
                                        </p:attrNameLst>
                                      </p:cBhvr>
                                      <p:to>
                                        <p:strVal val="visible"/>
                                      </p:to>
                                    </p:set>
                                    <p:animEffect transition="in" filter="wipe(left)">
                                      <p:cBhvr>
                                        <p:cTn id="56" dur="500"/>
                                        <p:tgtEl>
                                          <p:spTgt spid="5530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5302"/>
                                        </p:tgtEl>
                                        <p:attrNameLst>
                                          <p:attrName>style.visibility</p:attrName>
                                        </p:attrNameLst>
                                      </p:cBhvr>
                                      <p:to>
                                        <p:strVal val="visible"/>
                                      </p:to>
                                    </p:set>
                                    <p:animEffect transition="in" filter="wipe(left)">
                                      <p:cBhvr>
                                        <p:cTn id="61" dur="500"/>
                                        <p:tgtEl>
                                          <p:spTgt spid="5530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55304"/>
                                        </p:tgtEl>
                                        <p:attrNameLst>
                                          <p:attrName>style.visibility</p:attrName>
                                        </p:attrNameLst>
                                      </p:cBhvr>
                                      <p:to>
                                        <p:strVal val="visible"/>
                                      </p:to>
                                    </p:set>
                                    <p:animEffect transition="in" filter="wipe(left)">
                                      <p:cBhvr>
                                        <p:cTn id="66" dur="500"/>
                                        <p:tgtEl>
                                          <p:spTgt spid="55304"/>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5312"/>
                                        </p:tgtEl>
                                        <p:attrNameLst>
                                          <p:attrName>style.visibility</p:attrName>
                                        </p:attrNameLst>
                                      </p:cBhvr>
                                      <p:to>
                                        <p:strVal val="visible"/>
                                      </p:to>
                                    </p:set>
                                    <p:animEffect transition="in" filter="wipe(left)">
                                      <p:cBhvr>
                                        <p:cTn id="69" dur="500"/>
                                        <p:tgtEl>
                                          <p:spTgt spid="55312"/>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animBg="1"/>
      <p:bldP spid="55300" grpId="0" animBg="1"/>
      <p:bldP spid="55301" grpId="0" animBg="1"/>
      <p:bldP spid="55302" grpId="0" animBg="1"/>
      <p:bldP spid="55303" grpId="0"/>
      <p:bldP spid="55304" grpId="0"/>
      <p:bldP spid="55305" grpId="0"/>
      <p:bldP spid="55307" grpId="0" animBg="1"/>
      <p:bldP spid="55308" grpId="0" animBg="1"/>
      <p:bldP spid="55310" grpId="0" animBg="1"/>
      <p:bldP spid="55312" grpId="0"/>
      <p:bldP spid="55314" grpId="0"/>
      <p:bldP spid="3" grpId="0"/>
      <p:bldP spid="4" grpId="0"/>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4A15842-74D1-74D8-BF8F-5CD3A7A16CFE}"/>
              </a:ext>
            </a:extLst>
          </p:cNvPr>
          <p:cNvPicPr>
            <a:picLocks noChangeAspect="1"/>
          </p:cNvPicPr>
          <p:nvPr/>
        </p:nvPicPr>
        <p:blipFill>
          <a:blip r:embed="rId2"/>
          <a:stretch>
            <a:fillRect/>
          </a:stretch>
        </p:blipFill>
        <p:spPr>
          <a:xfrm>
            <a:off x="4060" y="-2215"/>
            <a:ext cx="9139940" cy="6882437"/>
          </a:xfrm>
          <a:prstGeom prst="rect">
            <a:avLst/>
          </a:prstGeom>
        </p:spPr>
      </p:pic>
      <p:sp>
        <p:nvSpPr>
          <p:cNvPr id="3" name="CuadroTexto 3"/>
          <p:cNvSpPr txBox="1"/>
          <p:nvPr/>
        </p:nvSpPr>
        <p:spPr>
          <a:xfrm>
            <a:off x="561305" y="2283480"/>
            <a:ext cx="8080890" cy="1631216"/>
          </a:xfrm>
          <a:prstGeom prst="rect">
            <a:avLst/>
          </a:prstGeom>
          <a:noFill/>
        </p:spPr>
        <p:txBody>
          <a:bodyPr wrap="square" lIns="91440" tIns="45720" rIns="91440" bIns="45720" rtlCol="0" anchor="t">
            <a:spAutoFit/>
          </a:bodyPr>
          <a:lstStyle/>
          <a:p>
            <a:pPr algn="ctr">
              <a:defRPr/>
            </a:pPr>
            <a:r>
              <a:rPr lang="es-CR" sz="2000" b="1">
                <a:solidFill>
                  <a:schemeClr val="bg1"/>
                </a:solidFill>
                <a:latin typeface="HendersonSansW00-BasicSmBd"/>
                <a:cs typeface="Arial"/>
              </a:rPr>
              <a:t>Programas/Proyectos de Inversión financiados con recursos externos y ejecutados por INCOPESCA</a:t>
            </a:r>
          </a:p>
          <a:p>
            <a:pPr algn="ctr">
              <a:defRPr/>
            </a:pPr>
            <a:endParaRPr lang="es-CR" sz="2000" b="1">
              <a:solidFill>
                <a:schemeClr val="bg1"/>
              </a:solidFill>
              <a:latin typeface="HendersonSansW00-BasicSmBd" panose="02000505030000020004" pitchFamily="2" charset="0"/>
              <a:cs typeface="Arial"/>
            </a:endParaRPr>
          </a:p>
          <a:p>
            <a:pPr algn="ctr">
              <a:defRPr/>
            </a:pPr>
            <a:r>
              <a:rPr lang="es-CR" sz="2000" b="1">
                <a:solidFill>
                  <a:schemeClr val="bg1"/>
                </a:solidFill>
                <a:latin typeface="HendersonSansW00-BasicSmBd" panose="02000505030000020004" pitchFamily="2" charset="0"/>
                <a:cs typeface="Arial"/>
              </a:rPr>
              <a:t>Gobierno Central y Resto del Sector Público </a:t>
            </a:r>
          </a:p>
          <a:p>
            <a:pPr algn="ctr">
              <a:defRPr/>
            </a:pPr>
            <a:r>
              <a:rPr lang="es-CR" sz="2000" b="1">
                <a:solidFill>
                  <a:schemeClr val="bg1"/>
                </a:solidFill>
                <a:latin typeface="HendersonSansW00-BasicSmBd" panose="02000505030000020004" pitchFamily="2" charset="0"/>
                <a:cs typeface="Arial"/>
              </a:rPr>
              <a:t>30 de setiembre 2023</a:t>
            </a:r>
          </a:p>
        </p:txBody>
      </p:sp>
      <p:sp>
        <p:nvSpPr>
          <p:cNvPr id="5" name="1 CuadroTexto"/>
          <p:cNvSpPr txBox="1"/>
          <p:nvPr/>
        </p:nvSpPr>
        <p:spPr>
          <a:xfrm>
            <a:off x="1973458" y="4481335"/>
            <a:ext cx="5256584" cy="861774"/>
          </a:xfrm>
          <a:prstGeom prst="rect">
            <a:avLst/>
          </a:prstGeom>
          <a:noFill/>
        </p:spPr>
        <p:txBody>
          <a:bodyPr wrap="square" rtlCol="0">
            <a:spAutoFit/>
          </a:bodyPr>
          <a:lstStyle/>
          <a:p>
            <a:pPr algn="ctr"/>
            <a:r>
              <a:rPr lang="es-CR" sz="1600">
                <a:solidFill>
                  <a:schemeClr val="bg1"/>
                </a:solidFill>
                <a:latin typeface="HendersonSansW00-BasicLight" panose="02000505030000020004" pitchFamily="2" charset="0"/>
                <a:cs typeface="Arial" pitchFamily="34" charset="0"/>
              </a:rPr>
              <a:t>Dirección de Crédito Público</a:t>
            </a:r>
          </a:p>
          <a:p>
            <a:pPr algn="ctr"/>
            <a:endParaRPr lang="es-CR" sz="1600">
              <a:solidFill>
                <a:schemeClr val="bg1"/>
              </a:solidFill>
              <a:latin typeface="HendersonSansW00-BasicLight" panose="02000505030000020004" pitchFamily="2" charset="0"/>
              <a:cs typeface="Arial" pitchFamily="34" charset="0"/>
            </a:endParaRPr>
          </a:p>
          <a:p>
            <a:pPr algn="ctr"/>
            <a:endParaRPr lang="es-CR">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90871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692297" y="645451"/>
            <a:ext cx="8191878" cy="615553"/>
          </a:xfrm>
          <a:prstGeom prst="rect">
            <a:avLst/>
          </a:prstGeom>
          <a:noFill/>
        </p:spPr>
        <p:txBody>
          <a:bodyPr wrap="square" rtlCol="0">
            <a:spAutoFit/>
          </a:bodyPr>
          <a:lstStyle/>
          <a:p>
            <a:pPr algn="ctr" fontAlgn="ctr"/>
            <a:r>
              <a:rPr lang="es-CR" sz="2000" b="1">
                <a:solidFill>
                  <a:schemeClr val="tx2"/>
                </a:solidFill>
                <a:latin typeface="HendersonSansW00-BasicLight" panose="02000505030000020004" pitchFamily="2" charset="0"/>
                <a:cs typeface="Arial"/>
              </a:rPr>
              <a:t>Estado actual de los Programas/Proyectos</a:t>
            </a:r>
          </a:p>
          <a:p>
            <a:pPr algn="ctr" fontAlgn="ctr"/>
            <a:r>
              <a:rPr lang="es-CR" sz="1400" b="1">
                <a:solidFill>
                  <a:schemeClr val="tx2"/>
                </a:solidFill>
                <a:latin typeface="HendersonSansW00-BasicLight" panose="02000505030000020004" pitchFamily="2" charset="0"/>
                <a:cs typeface="Arial"/>
              </a:rPr>
              <a:t>en millones de dólares</a:t>
            </a:r>
          </a:p>
        </p:txBody>
      </p:sp>
      <p:graphicFrame>
        <p:nvGraphicFramePr>
          <p:cNvPr id="2" name="3 Tabla">
            <a:extLst>
              <a:ext uri="{FF2B5EF4-FFF2-40B4-BE49-F238E27FC236}">
                <a16:creationId xmlns:a16="http://schemas.microsoft.com/office/drawing/2014/main" id="{691E7E71-54BF-0E9C-06DB-07535F24398A}"/>
              </a:ext>
            </a:extLst>
          </p:cNvPr>
          <p:cNvGraphicFramePr>
            <a:graphicFrameLocks noGrp="1"/>
          </p:cNvGraphicFramePr>
          <p:nvPr>
            <p:extLst>
              <p:ext uri="{D42A27DB-BD31-4B8C-83A1-F6EECF244321}">
                <p14:modId xmlns:p14="http://schemas.microsoft.com/office/powerpoint/2010/main" val="2119820331"/>
              </p:ext>
            </p:extLst>
          </p:nvPr>
        </p:nvGraphicFramePr>
        <p:xfrm>
          <a:off x="50010" y="1719026"/>
          <a:ext cx="9015410" cy="3724806"/>
        </p:xfrm>
        <a:graphic>
          <a:graphicData uri="http://schemas.openxmlformats.org/drawingml/2006/table">
            <a:tbl>
              <a:tblPr>
                <a:tableStyleId>{3B4B98B0-60AC-42C2-AFA5-B58CD77FA1E5}</a:tableStyleId>
              </a:tblPr>
              <a:tblGrid>
                <a:gridCol w="1028696">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952281">
                  <a:extLst>
                    <a:ext uri="{9D8B030D-6E8A-4147-A177-3AD203B41FA5}">
                      <a16:colId xmlns:a16="http://schemas.microsoft.com/office/drawing/2014/main" val="20002"/>
                    </a:ext>
                  </a:extLst>
                </a:gridCol>
                <a:gridCol w="649698">
                  <a:extLst>
                    <a:ext uri="{9D8B030D-6E8A-4147-A177-3AD203B41FA5}">
                      <a16:colId xmlns:a16="http://schemas.microsoft.com/office/drawing/2014/main" val="20003"/>
                    </a:ext>
                  </a:extLst>
                </a:gridCol>
                <a:gridCol w="683426">
                  <a:extLst>
                    <a:ext uri="{9D8B030D-6E8A-4147-A177-3AD203B41FA5}">
                      <a16:colId xmlns:a16="http://schemas.microsoft.com/office/drawing/2014/main" val="20004"/>
                    </a:ext>
                  </a:extLst>
                </a:gridCol>
                <a:gridCol w="638246">
                  <a:extLst>
                    <a:ext uri="{9D8B030D-6E8A-4147-A177-3AD203B41FA5}">
                      <a16:colId xmlns:a16="http://schemas.microsoft.com/office/drawing/2014/main" val="20005"/>
                    </a:ext>
                  </a:extLst>
                </a:gridCol>
                <a:gridCol w="848249">
                  <a:extLst>
                    <a:ext uri="{9D8B030D-6E8A-4147-A177-3AD203B41FA5}">
                      <a16:colId xmlns:a16="http://schemas.microsoft.com/office/drawing/2014/main" val="20006"/>
                    </a:ext>
                  </a:extLst>
                </a:gridCol>
                <a:gridCol w="971550">
                  <a:extLst>
                    <a:ext uri="{9D8B030D-6E8A-4147-A177-3AD203B41FA5}">
                      <a16:colId xmlns:a16="http://schemas.microsoft.com/office/drawing/2014/main" val="20007"/>
                    </a:ext>
                  </a:extLst>
                </a:gridCol>
                <a:gridCol w="1060115">
                  <a:extLst>
                    <a:ext uri="{9D8B030D-6E8A-4147-A177-3AD203B41FA5}">
                      <a16:colId xmlns:a16="http://schemas.microsoft.com/office/drawing/2014/main" val="20008"/>
                    </a:ext>
                  </a:extLst>
                </a:gridCol>
                <a:gridCol w="706832">
                  <a:extLst>
                    <a:ext uri="{9D8B030D-6E8A-4147-A177-3AD203B41FA5}">
                      <a16:colId xmlns:a16="http://schemas.microsoft.com/office/drawing/2014/main" val="20009"/>
                    </a:ext>
                  </a:extLst>
                </a:gridCol>
                <a:gridCol w="676217">
                  <a:extLst>
                    <a:ext uri="{9D8B030D-6E8A-4147-A177-3AD203B41FA5}">
                      <a16:colId xmlns:a16="http://schemas.microsoft.com/office/drawing/2014/main" val="20010"/>
                    </a:ext>
                  </a:extLst>
                </a:gridCol>
              </a:tblGrid>
              <a:tr h="36270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Programa </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a:rPr>
                        <a:t>Monto del Préstamo </a:t>
                      </a:r>
                      <a:r>
                        <a:rPr kumimoji="0" lang="es-CR" sz="9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financiero a Set. 2023</a:t>
                      </a:r>
                      <a:endParaRPr kumimoji="0" lang="es-CR" sz="9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Avance físico a Set.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rPr>
                        <a:t>2023</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gridSpan="2">
                  <a:txBody>
                    <a:bodyPr/>
                    <a:lstStyle/>
                    <a:p>
                      <a:pPr marL="0" marR="0" lvl="0" indent="0" algn="ctr" rtl="0" eaLnBrk="1" fontAlgn="base" latinLnBrk="0" hangingPunct="1">
                        <a:lnSpc>
                          <a:spcPct val="100000"/>
                        </a:lnSpc>
                        <a:spcBef>
                          <a:spcPct val="0"/>
                        </a:spcBef>
                        <a:spcAft>
                          <a:spcPct val="0"/>
                        </a:spcAft>
                        <a:buClrTx/>
                        <a:buSzTx/>
                        <a:buFontTx/>
                        <a:buNone/>
                      </a:pPr>
                      <a:r>
                        <a:rPr kumimoji="0" lang="es-CR" sz="800" b="1" u="none" strike="noStrike" kern="1200" cap="none" normalizeH="0" baseline="0">
                          <a:ln>
                            <a:noFill/>
                          </a:ln>
                          <a:solidFill>
                            <a:schemeClr val="tx1"/>
                          </a:solidFill>
                          <a:effectLst/>
                          <a:latin typeface="HendersonSansW00-BasicLight" panose="02000505030000020004" pitchFamily="2" charset="0"/>
                        </a:rPr>
                        <a:t>Contrapartida </a:t>
                      </a:r>
                      <a:r>
                        <a:rPr kumimoji="0" lang="es-CR" sz="800" b="1" i="0" u="none" strike="noStrike" kern="1200" cap="none" normalizeH="0" baseline="30000">
                          <a:ln>
                            <a:noFill/>
                          </a:ln>
                          <a:solidFill>
                            <a:schemeClr val="tx1"/>
                          </a:solidFill>
                          <a:effectLst/>
                          <a:latin typeface="HendersonSansW00-BasicLight" panose="02000505030000020004" pitchFamily="2" charset="0"/>
                          <a:ea typeface="+mn-ea"/>
                          <a:cs typeface="Arial"/>
                        </a:rPr>
                        <a:t>1/</a:t>
                      </a:r>
                      <a:r>
                        <a:rPr lang="es-CR" sz="800" b="1" u="none" strike="noStrike" kern="1200" cap="none" normalizeH="0" baseline="0">
                          <a:ln>
                            <a:noFill/>
                          </a:ln>
                          <a:solidFill>
                            <a:schemeClr val="tx1"/>
                          </a:solidFill>
                          <a:effectLst/>
                          <a:latin typeface="HendersonSansW00-BasicLight" panose="02000505030000020004" pitchFamily="2" charset="0"/>
                        </a:rPr>
                        <a:t> </a:t>
                      </a:r>
                      <a:endParaRPr kumimoji="0" lang="es-CR" sz="800" b="1" i="0" u="none" strike="noStrike" kern="1200" cap="none" normalizeH="0" baseline="0">
                        <a:ln>
                          <a:noFill/>
                        </a:ln>
                        <a:solidFill>
                          <a:schemeClr val="tx1"/>
                        </a:solidFill>
                        <a:effectLst/>
                        <a:latin typeface="HendersonSansW00-BasicLight" panose="02000505030000020004" pitchFamily="2" charset="0"/>
                        <a:ea typeface="+mn-ea"/>
                        <a:cs typeface="Arial"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endParaRPr lang="es-CR"/>
                    </a:p>
                  </a:txBody>
                  <a:tcPr/>
                </a:tc>
                <a:tc rowSpan="2">
                  <a:txBody>
                    <a:bodyPr/>
                    <a:lstStyle/>
                    <a:p>
                      <a:pPr algn="ctr" fontAlgn="ctr"/>
                      <a:r>
                        <a:rPr lang="es-CR" sz="900" b="1" i="0" u="none" strike="noStrike">
                          <a:solidFill>
                            <a:schemeClr val="tx1"/>
                          </a:solidFill>
                          <a:effectLst/>
                          <a:latin typeface="HendersonSansW00-BasicLight" panose="02000505030000020004" pitchFamily="2" charset="0"/>
                        </a:rPr>
                        <a:t>Firma del contrato de préstamo</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o</a:t>
                      </a:r>
                      <a:r>
                        <a:rPr lang="es-CR" sz="900" b="1" u="none" strike="noStrike">
                          <a:solidFill>
                            <a:schemeClr val="tx1"/>
                          </a:solidFill>
                          <a:effectLst/>
                          <a:latin typeface="HendersonSansW00-BasicLight" panose="02000505030000020004" pitchFamily="2" charset="0"/>
                        </a:rPr>
                        <a:t>riginal de desembolsos  </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es-CR" sz="900" b="1" u="none" strike="noStrike">
                          <a:solidFill>
                            <a:schemeClr val="tx1"/>
                          </a:solidFill>
                          <a:effectLst/>
                          <a:latin typeface="HendersonSansW00-BasicLight" panose="02000505030000020004" pitchFamily="2" charset="0"/>
                        </a:rPr>
                        <a:t>Fecha</a:t>
                      </a:r>
                      <a:r>
                        <a:rPr lang="es-CR" sz="900" b="1" u="none" strike="noStrike" baseline="0">
                          <a:solidFill>
                            <a:schemeClr val="tx1"/>
                          </a:solidFill>
                          <a:effectLst/>
                          <a:latin typeface="HendersonSansW00-BasicLight" panose="02000505030000020004" pitchFamily="2" charset="0"/>
                        </a:rPr>
                        <a:t> prórroga de </a:t>
                      </a:r>
                      <a:r>
                        <a:rPr lang="es-CR" sz="900" b="1" u="none" strike="noStrike">
                          <a:solidFill>
                            <a:schemeClr val="tx1"/>
                          </a:solidFill>
                          <a:effectLst/>
                          <a:latin typeface="HendersonSansW00-BasicLight" panose="02000505030000020004" pitchFamily="2" charset="0"/>
                        </a:rPr>
                        <a:t>desembolsos</a:t>
                      </a:r>
                      <a:endParaRPr lang="es-CR" sz="900" b="1" i="0" u="none" strike="noStrike">
                        <a:solidFill>
                          <a:schemeClr val="tx1"/>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Número de Prórrogas</a:t>
                      </a: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20000"/>
                        <a:lumOff val="80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sz="900" b="1" u="none" strike="noStrike" kern="1200" cap="none" normalizeH="0" baseline="0">
                          <a:ln>
                            <a:noFill/>
                          </a:ln>
                          <a:solidFill>
                            <a:schemeClr val="tx1"/>
                          </a:solidFill>
                          <a:effectLst/>
                          <a:latin typeface="HendersonSansW00-BasicLight" panose="02000505030000020004" pitchFamily="2" charset="0"/>
                          <a:ea typeface="+mn-ea"/>
                          <a:cs typeface="+mn-cs"/>
                        </a:rPr>
                        <a:t>Estado según DCP     a Set. 2023</a:t>
                      </a:r>
                    </a:p>
                  </a:txBody>
                  <a:tcPr marL="0" marR="0" marT="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579725">
                <a:tc vMerge="1">
                  <a:txBody>
                    <a:bodyPr/>
                    <a:lstStyle/>
                    <a:p>
                      <a:endParaRPr lang="es-CR"/>
                    </a:p>
                  </a:txBody>
                  <a:tcPr/>
                </a:tc>
                <a:tc vMerge="1">
                  <a:txBody>
                    <a:bodyPr/>
                    <a:lstStyle/>
                    <a:p>
                      <a:endParaRPr lang="es-CR"/>
                    </a:p>
                  </a:txBody>
                  <a:tcPr/>
                </a:tc>
                <a:tc vMerge="1">
                  <a:txBody>
                    <a:bodyPr/>
                    <a:lstStyle/>
                    <a:p>
                      <a:endParaRPr lang="es-CR"/>
                    </a:p>
                  </a:txBody>
                  <a:tcPr/>
                </a:tc>
                <a:tc vMerge="1">
                  <a:txBody>
                    <a:bodyPr/>
                    <a:lstStyle/>
                    <a:p>
                      <a:endParaRPr lang="es-CR"/>
                    </a:p>
                  </a:txBody>
                  <a:tcPr/>
                </a:tc>
                <a:tc>
                  <a:txBody>
                    <a:bodyPr/>
                    <a:lstStyle/>
                    <a:p>
                      <a:pPr algn="ctr" fontAlgn="ctr"/>
                      <a:r>
                        <a:rPr lang="es-CR" sz="900" b="1" u="none" strike="noStrike">
                          <a:effectLst/>
                          <a:latin typeface="HendersonSansW00-BasicLight" panose="02000505030000020004" pitchFamily="2" charset="0"/>
                        </a:rPr>
                        <a:t>Original</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fontAlgn="ctr"/>
                      <a:r>
                        <a:rPr lang="es-CR" sz="900" b="1" u="none" strike="noStrike">
                          <a:effectLst/>
                          <a:latin typeface="HendersonSansW00-BasicLight" panose="02000505030000020004" pitchFamily="2" charset="0"/>
                        </a:rPr>
                        <a:t>Vigente</a:t>
                      </a:r>
                      <a:endParaRPr lang="es-CR" sz="900" b="1"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1200" b="1" i="0" u="none" strike="noStrike">
                        <a:solidFill>
                          <a:srgbClr val="000000"/>
                        </a:solidFill>
                        <a:effectLst/>
                        <a:latin typeface="+mn-lt"/>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vMerge="1">
                  <a:txBody>
                    <a:bodyPr/>
                    <a:lstStyle/>
                    <a:p>
                      <a:endParaRPr lang="es-CR"/>
                    </a:p>
                  </a:txBody>
                  <a:tcPr/>
                </a:tc>
                <a:tc vMerge="1">
                  <a:txBody>
                    <a:bodyPr/>
                    <a:lstStyle/>
                    <a:p>
                      <a:endParaRPr lang="es-CR"/>
                    </a:p>
                  </a:txBody>
                  <a:tcPr/>
                </a:tc>
                <a:extLst>
                  <a:ext uri="{0D108BD9-81ED-4DB2-BD59-A6C34878D82A}">
                    <a16:rowId xmlns:a16="http://schemas.microsoft.com/office/drawing/2014/main" val="10001"/>
                  </a:ext>
                </a:extLst>
              </a:tr>
              <a:tr h="302127">
                <a:tc>
                  <a:txBody>
                    <a:bodyPr/>
                    <a:lstStyle/>
                    <a:p>
                      <a:pPr algn="l" fontAlgn="b"/>
                      <a:endParaRPr lang="es-CR" sz="800" b="1" i="0" u="none" strike="noStrike">
                        <a:solidFill>
                          <a:srgbClr val="000000"/>
                        </a:solidFill>
                        <a:effectLst/>
                        <a:latin typeface="HendersonSansW00-BasicLight" panose="02000505030000020004" pitchFamily="2" charset="0"/>
                      </a:endParaRPr>
                    </a:p>
                  </a:txBody>
                  <a:tcPr marL="0" marR="0" marT="0" marB="0" anchor="b">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1"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l" fontAlgn="b"/>
                      <a:endParaRPr lang="es-CR" sz="800" b="0" i="0" u="none" strike="noStrike">
                        <a:solidFill>
                          <a:srgbClr val="000000"/>
                        </a:solidFill>
                        <a:effectLst/>
                        <a:highlight>
                          <a:srgbClr val="FFFF00"/>
                        </a:highligh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10002"/>
                  </a:ext>
                </a:extLst>
              </a:tr>
              <a:tr h="486850">
                <a:tc rowSpan="2">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s-CR" sz="850" u="none" strike="noStrike">
                          <a:effectLst/>
                          <a:latin typeface="HendersonSansW00-BasicLight" panose="02000505030000020004" pitchFamily="2" charset="0"/>
                        </a:rPr>
                        <a:t>Rehabilitación y Ampliación de la Ruta Nacional No. 32</a:t>
                      </a:r>
                      <a:endParaRPr lang="es-CR" sz="850" b="0" i="0" u="none" strike="noStrike">
                        <a:solidFill>
                          <a:schemeClr val="tx1"/>
                        </a:solidFill>
                        <a:effectLst/>
                        <a:latin typeface="HendersonSansW00-BasicLight" panose="02000505030000020004" pitchFamily="2" charset="0"/>
                      </a:endParaRP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s-CR" sz="850" u="none" strike="noStrike">
                          <a:effectLst/>
                          <a:latin typeface="HendersonSansW00-BasicLight" panose="02000505030000020004" pitchFamily="2" charset="0"/>
                        </a:rPr>
                        <a:t>386,54 </a:t>
                      </a:r>
                      <a:r>
                        <a:rPr lang="es-CR" sz="850" u="none" strike="noStrike" baseline="30000">
                          <a:effectLst/>
                          <a:latin typeface="HendersonSansW00-BasicLight" panose="02000505030000020004" pitchFamily="2" charset="0"/>
                        </a:rPr>
                        <a:t>2/</a:t>
                      </a:r>
                      <a:endParaRPr lang="es-CR" sz="850" b="0" i="0" u="none" strike="noStrike" baseline="30000">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s-CR" sz="850" u="none" strike="noStrike">
                          <a:effectLst/>
                          <a:latin typeface="HendersonSansW00-BasicLight" panose="02000505030000020004" pitchFamily="2" charset="0"/>
                        </a:rPr>
                        <a:t>100% </a:t>
                      </a:r>
                    </a:p>
                    <a:p>
                      <a:pPr algn="ctr" rtl="0" fontAlgn="ctr"/>
                      <a:r>
                        <a:rPr lang="es-CR" sz="850" u="none" strike="noStrike">
                          <a:effectLst/>
                          <a:latin typeface="HendersonSansW00-BasicLight" panose="02000505030000020004" pitchFamily="2" charset="0"/>
                        </a:rPr>
                        <a:t>C. Concesional</a:t>
                      </a:r>
                    </a:p>
                    <a:p>
                      <a:pPr algn="ctr" rtl="0" fontAlgn="ctr"/>
                      <a:endParaRPr lang="es-CR" sz="850" u="none" strike="noStrike">
                        <a:effectLst/>
                        <a:latin typeface="HendersonSansW00-BasicLight" panose="02000505030000020004" pitchFamily="2" charset="0"/>
                      </a:endParaRPr>
                    </a:p>
                    <a:p>
                      <a:pPr algn="ctr" rtl="0" fontAlgn="ctr"/>
                      <a:r>
                        <a:rPr lang="es-CR" sz="850" u="none" strike="noStrike">
                          <a:effectLst/>
                          <a:latin typeface="HendersonSansW00-BasicLight" panose="02000505030000020004" pitchFamily="2" charset="0"/>
                        </a:rPr>
                        <a:t>82,37%</a:t>
                      </a:r>
                    </a:p>
                    <a:p>
                      <a:pPr algn="ctr" rtl="0" fontAlgn="ctr"/>
                      <a:r>
                        <a:rPr lang="es-CR" sz="850" u="none" strike="noStrike">
                          <a:effectLst/>
                          <a:latin typeface="HendersonSansW00-BasicLight" panose="02000505030000020004" pitchFamily="2" charset="0"/>
                        </a:rPr>
                        <a:t>C. Comprador</a:t>
                      </a:r>
                    </a:p>
                    <a:p>
                      <a:pPr algn="ctr" rtl="0" fontAlgn="ctr"/>
                      <a:endParaRPr lang="es-CR" sz="850" b="0" i="0" u="none" strike="noStrike">
                        <a:solidFill>
                          <a:srgbClr val="000000"/>
                        </a:solidFill>
                        <a:effectLst/>
                        <a:latin typeface="HendersonSansW00-BasicLight" panose="02000505030000020004" pitchFamily="2" charset="0"/>
                      </a:endParaRPr>
                    </a:p>
                    <a:p>
                      <a:pPr algn="ctr" rtl="0" fontAlgn="ct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s-CR" sz="850" u="none" strike="noStrike">
                          <a:effectLst/>
                          <a:latin typeface="HendersonSansW00-BasicLight" panose="02000505030000020004" pitchFamily="2" charset="0"/>
                        </a:rPr>
                        <a:t>84,25%</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algn="ctr" rtl="0" fontAlgn="ctr"/>
                      <a:r>
                        <a:rPr lang="es-CR" sz="850" u="none" strike="noStrike">
                          <a:effectLst/>
                          <a:latin typeface="HendersonSansW00-BasicLight" panose="02000505030000020004" pitchFamily="2" charset="0"/>
                        </a:rPr>
                        <a:t>89,84</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marL="0" algn="ctr" defTabSz="457200" rtl="0" eaLnBrk="1" fontAlgn="ctr" latinLnBrk="0" hangingPunct="1"/>
                      <a:r>
                        <a:rPr lang="es-CR" sz="850" u="none" strike="noStrike" kern="1200">
                          <a:solidFill>
                            <a:schemeClr val="tx1"/>
                          </a:solidFill>
                          <a:effectLst/>
                          <a:latin typeface="HendersonSansW00-BasicLight" panose="02000505030000020004" pitchFamily="2" charset="0"/>
                          <a:ea typeface="+mn-ea"/>
                          <a:cs typeface="+mn-cs"/>
                        </a:rPr>
                        <a:t>156,78</a:t>
                      </a: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3/6/2013</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7/12/2020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N/A</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rowSpan="2">
                  <a:txBody>
                    <a:bodyPr/>
                    <a:lstStyle/>
                    <a:p>
                      <a:pPr algn="l" fontAlgn="b"/>
                      <a:endParaRPr lang="es-CR" sz="800" b="0" i="0" u="none" strike="noStrike">
                        <a:solidFill>
                          <a:srgbClr val="000000"/>
                        </a:solidFill>
                        <a:effectLst/>
                        <a:latin typeface="HendersonSansW00-BasicLight" panose="02000505030000020004" pitchFamily="2" charset="0"/>
                      </a:endParaRPr>
                    </a:p>
                  </a:txBody>
                  <a:tcPr marL="0" marR="0" marT="0" marB="0" anchor="b">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421482">
                <a:tc vMerge="1">
                  <a:txBody>
                    <a:bodyPr/>
                    <a:lstStyle/>
                    <a:p>
                      <a:pPr algn="l" fontAlgn="ctr"/>
                      <a:endParaRPr lang="es-CR" sz="850" b="0" i="0" u="none" strike="noStrike">
                        <a:solidFill>
                          <a:schemeClr val="tx1"/>
                        </a:solidFill>
                        <a:effectLst/>
                        <a:latin typeface="HendersonSansW00-BasicLight" panose="02000505030000020004" pitchFamily="2" charset="0"/>
                      </a:endParaRPr>
                    </a:p>
                  </a:txBody>
                  <a:tcPr marL="0" marR="0" marT="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pPr algn="ctr" rtl="0" fontAlgn="ctr"/>
                      <a:r>
                        <a:rPr lang="es-CR" sz="1100" u="none" strike="noStrike">
                          <a:effectLst/>
                        </a:rPr>
                        <a:t>296</a:t>
                      </a:r>
                      <a:endParaRPr lang="es-CR" sz="11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pPr algn="ctr" rtl="0" fontAlgn="ctr"/>
                      <a:r>
                        <a:rPr lang="es-CR" sz="1100" u="none" strike="noStrike">
                          <a:effectLst/>
                        </a:rPr>
                        <a:t>XXXX</a:t>
                      </a:r>
                      <a:endParaRPr lang="es-CR" sz="110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vMerge="1">
                  <a:txBody>
                    <a:bodyPr/>
                    <a:lstStyle/>
                    <a:p>
                      <a:endParaRPr lang="es-CR"/>
                    </a:p>
                  </a:txBody>
                  <a:tcP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marL="0" algn="ctr" defTabSz="457200" rtl="0" eaLnBrk="1" fontAlgn="ctr" latinLnBrk="0" hangingPunct="1"/>
                      <a:r>
                        <a:rPr lang="es-CR" sz="850" u="none" strike="noStrike" kern="1200">
                          <a:solidFill>
                            <a:schemeClr val="tx1"/>
                          </a:solidFill>
                          <a:effectLst/>
                          <a:latin typeface="HendersonSansW00-BasicLight" panose="02000505030000020004" pitchFamily="2" charset="0"/>
                          <a:ea typeface="+mn-ea"/>
                          <a:cs typeface="+mn-cs"/>
                        </a:rPr>
                        <a:t>3/6/2013</a:t>
                      </a: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10/4/2023</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10/4/2024</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1</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s-CR" sz="800" b="0"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39226373"/>
                  </a:ext>
                </a:extLst>
              </a:tr>
              <a:tr h="650081">
                <a:tc>
                  <a:txBody>
                    <a:bodyPr/>
                    <a:lstStyle/>
                    <a:p>
                      <a:pPr algn="l" rtl="0" fontAlgn="ctr"/>
                      <a:r>
                        <a:rPr lang="pt-BR" sz="850" u="none" strike="noStrike">
                          <a:effectLst/>
                          <a:latin typeface="HendersonSansW00-BasicLight" panose="02000505030000020004" pitchFamily="2" charset="0"/>
                        </a:rPr>
                        <a:t>Programa de Obras Estratégicas de Infraestrutura </a:t>
                      </a:r>
                      <a:r>
                        <a:rPr lang="es-419" sz="850" u="none" strike="noStrike" noProof="0">
                          <a:effectLst/>
                          <a:latin typeface="HendersonSansW00-BasicLight" panose="02000505030000020004" pitchFamily="2" charset="0"/>
                        </a:rPr>
                        <a:t>Vial</a:t>
                      </a:r>
                      <a:endParaRPr lang="es-419" sz="850" b="0" i="0" u="none" strike="noStrike" noProof="0">
                        <a:solidFill>
                          <a:srgbClr val="000000"/>
                        </a:solidFill>
                        <a:effectLst/>
                        <a:latin typeface="HendersonSansW00-BasicLight" panose="02000505030000020004" pitchFamily="2" charset="0"/>
                      </a:endParaRPr>
                    </a:p>
                  </a:txBody>
                  <a:tcPr marL="6330" marR="6330" marT="633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340,00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100,00%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100,00%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30,54</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144,86</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r" rtl="0" fontAlgn="ctr"/>
                      <a:r>
                        <a:rPr lang="es-CR" sz="850" u="none" strike="noStrike">
                          <a:effectLst/>
                          <a:latin typeface="HendersonSansW00-BasicLight" panose="02000505030000020004" pitchFamily="2" charset="0"/>
                        </a:rPr>
                        <a:t>16/4/2012</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29/5/2017</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29/5/2021</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rtl="0" fontAlgn="ctr"/>
                      <a:r>
                        <a:rPr lang="es-CR" sz="850" u="none" strike="noStrike">
                          <a:effectLst/>
                          <a:latin typeface="HendersonSansW00-BasicLight" panose="02000505030000020004" pitchFamily="2" charset="0"/>
                        </a:rPr>
                        <a:t>1</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tc>
                  <a:txBody>
                    <a:bodyPr/>
                    <a:lstStyle/>
                    <a:p>
                      <a:pPr algn="ctr" fontAlgn="ctr"/>
                      <a:endParaRPr lang="es-CR" sz="800" b="0"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tcPr>
                </a:tc>
                <a:extLst>
                  <a:ext uri="{0D108BD9-81ED-4DB2-BD59-A6C34878D82A}">
                    <a16:rowId xmlns:a16="http://schemas.microsoft.com/office/drawing/2014/main" val="2583513812"/>
                  </a:ext>
                </a:extLst>
              </a:tr>
              <a:tr h="443692">
                <a:tc>
                  <a:txBody>
                    <a:bodyPr/>
                    <a:lstStyle/>
                    <a:p>
                      <a:pPr algn="l" rtl="0" fontAlgn="ctr"/>
                      <a:r>
                        <a:rPr lang="es-CR" sz="850" u="none" strike="noStrike">
                          <a:effectLst/>
                          <a:latin typeface="HendersonSansW00-BasicLight" panose="02000505030000020004" pitchFamily="2" charset="0"/>
                        </a:rPr>
                        <a:t>Ampliación Programa  de Obras Estratégicas de Infraestructura Vial</a:t>
                      </a:r>
                      <a:endParaRPr lang="es-CR" sz="850" b="0" i="0" u="none" strike="noStrike">
                        <a:solidFill>
                          <a:srgbClr val="000000"/>
                        </a:solidFill>
                        <a:effectLst/>
                        <a:latin typeface="HendersonSansW00-BasicLight" panose="02000505030000020004" pitchFamily="2" charset="0"/>
                      </a:endParaRPr>
                    </a:p>
                  </a:txBody>
                  <a:tcPr marL="6330" marR="6330" marT="6330" marB="0" anchor="ctr">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90,05</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74,89%</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65,00%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2,67</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2,67</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r" rtl="0" fontAlgn="ctr"/>
                      <a:r>
                        <a:rPr lang="es-CR" sz="850" u="none" strike="noStrike">
                          <a:effectLst/>
                          <a:latin typeface="HendersonSansW00-BasicLight" panose="02000505030000020004" pitchFamily="2" charset="0"/>
                        </a:rPr>
                        <a:t>16/11/2020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29/4/2027</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N/A</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rtl="0" fontAlgn="ctr"/>
                      <a:r>
                        <a:rPr lang="es-CR" sz="850" u="none" strike="noStrike">
                          <a:effectLst/>
                          <a:latin typeface="HendersonSansW00-BasicLight" panose="02000505030000020004" pitchFamily="2" charset="0"/>
                        </a:rPr>
                        <a:t>0</a:t>
                      </a:r>
                      <a:endParaRPr lang="es-CR" sz="850" b="0" i="0" u="none" strike="noStrike">
                        <a:solidFill>
                          <a:srgbClr val="000000"/>
                        </a:solidFill>
                        <a:effectLst/>
                        <a:latin typeface="HendersonSansW00-BasicLight" panose="02000505030000020004" pitchFamily="2" charset="0"/>
                      </a:endParaRPr>
                    </a:p>
                  </a:txBody>
                  <a:tcPr marL="6330" marR="6330" marT="633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tc>
                  <a:txBody>
                    <a:bodyPr/>
                    <a:lstStyle/>
                    <a:p>
                      <a:pPr algn="ctr" fontAlgn="ctr"/>
                      <a:endParaRPr lang="es-CR" sz="800" b="0" i="0" u="none" strike="noStrike">
                        <a:solidFill>
                          <a:srgbClr val="000000"/>
                        </a:solidFill>
                        <a:effectLst/>
                        <a:latin typeface="HendersonSansW00-BasicLight" panose="02000505030000020004" pitchFamily="2" charset="0"/>
                      </a:endParaRPr>
                    </a:p>
                  </a:txBody>
                  <a:tcPr marL="0" marR="0" marT="0" marB="0" anchor="ctr">
                    <a:lnL w="12700" cap="flat" cmpd="sng" algn="ctr">
                      <a:solidFill>
                        <a:srgbClr val="F8F8F8"/>
                      </a:solidFill>
                      <a:prstDash val="solid"/>
                      <a:round/>
                      <a:headEnd type="none" w="med" len="med"/>
                      <a:tailEnd type="none" w="med" len="med"/>
                    </a:lnL>
                    <a:lnT w="12700"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9361868"/>
                  </a:ext>
                </a:extLst>
              </a:tr>
            </a:tbl>
          </a:graphicData>
        </a:graphic>
      </p:graphicFrame>
      <p:sp>
        <p:nvSpPr>
          <p:cNvPr id="4" name="9 CuadroTexto">
            <a:extLst>
              <a:ext uri="{FF2B5EF4-FFF2-40B4-BE49-F238E27FC236}">
                <a16:creationId xmlns:a16="http://schemas.microsoft.com/office/drawing/2014/main" id="{EB44BE80-129A-3FD3-6B6A-6D27ADA1093E}"/>
              </a:ext>
            </a:extLst>
          </p:cNvPr>
          <p:cNvSpPr txBox="1"/>
          <p:nvPr/>
        </p:nvSpPr>
        <p:spPr>
          <a:xfrm>
            <a:off x="181830" y="5501744"/>
            <a:ext cx="8415008" cy="461665"/>
          </a:xfrm>
          <a:prstGeom prst="rect">
            <a:avLst/>
          </a:prstGeom>
          <a:noFill/>
        </p:spPr>
        <p:txBody>
          <a:bodyPr wrap="square" lIns="91440" tIns="45720" rIns="91440" bIns="45720" rtlCol="0" anchor="t">
            <a:spAutoFit/>
          </a:bodyPr>
          <a:lstStyle/>
          <a:p>
            <a:r>
              <a:rPr lang="es-CR" sz="800">
                <a:latin typeface="HendersonSansW00-BasicLight" panose="02000505030000020004" pitchFamily="2" charset="0"/>
                <a:cs typeface="Arial"/>
              </a:rPr>
              <a:t>1/ En millones de dólares </a:t>
            </a:r>
            <a:r>
              <a:rPr lang="es-CR" sz="800">
                <a:latin typeface="HendersonSansW00-BasicLight" panose="02000505030000020004" pitchFamily="2" charset="0"/>
                <a:cs typeface="Calibri"/>
              </a:rPr>
              <a:t>(USD$).</a:t>
            </a:r>
          </a:p>
          <a:p>
            <a:r>
              <a:rPr lang="es-CR" sz="800">
                <a:latin typeface="HendersonSansW00-BasicLight" panose="02000505030000020004" pitchFamily="2" charset="0"/>
                <a:cs typeface="Calibri"/>
              </a:rPr>
              <a:t>2/ Dos créditos financian el Proyecto Ruta 32: Crédito Concesional por ¥628 millones y Crédito Comprador de Exportación por $296 millones</a:t>
            </a:r>
            <a:r>
              <a:rPr lang="es-CR" sz="700">
                <a:latin typeface="HendersonSansW00-BasicLight" panose="02000505030000020004" pitchFamily="2" charset="0"/>
                <a:cs typeface="Calibri"/>
              </a:rPr>
              <a:t>.</a:t>
            </a:r>
            <a:endParaRPr lang="es-CR" sz="700">
              <a:latin typeface="HendersonSansW00-BasicLight" panose="02000505030000020004" pitchFamily="2" charset="0"/>
              <a:cs typeface="Arial"/>
            </a:endParaRPr>
          </a:p>
        </p:txBody>
      </p:sp>
      <p:sp>
        <p:nvSpPr>
          <p:cNvPr id="7" name="10 Elipse">
            <a:extLst>
              <a:ext uri="{FF2B5EF4-FFF2-40B4-BE49-F238E27FC236}">
                <a16:creationId xmlns:a16="http://schemas.microsoft.com/office/drawing/2014/main" id="{2251F541-631E-73B5-B753-A1A25E01E219}"/>
              </a:ext>
            </a:extLst>
          </p:cNvPr>
          <p:cNvSpPr/>
          <p:nvPr/>
        </p:nvSpPr>
        <p:spPr>
          <a:xfrm>
            <a:off x="8596839" y="3286417"/>
            <a:ext cx="287337" cy="28892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10 Elipse">
            <a:extLst>
              <a:ext uri="{FF2B5EF4-FFF2-40B4-BE49-F238E27FC236}">
                <a16:creationId xmlns:a16="http://schemas.microsoft.com/office/drawing/2014/main" id="{2E34939E-A528-8168-A547-FBD1BB667A38}"/>
              </a:ext>
            </a:extLst>
          </p:cNvPr>
          <p:cNvSpPr/>
          <p:nvPr/>
        </p:nvSpPr>
        <p:spPr>
          <a:xfrm>
            <a:off x="8596838" y="4180846"/>
            <a:ext cx="287337" cy="28892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10 Elipse">
            <a:extLst>
              <a:ext uri="{FF2B5EF4-FFF2-40B4-BE49-F238E27FC236}">
                <a16:creationId xmlns:a16="http://schemas.microsoft.com/office/drawing/2014/main" id="{580BFF83-A44D-2636-954B-F0D5CA632723}"/>
              </a:ext>
            </a:extLst>
          </p:cNvPr>
          <p:cNvSpPr/>
          <p:nvPr/>
        </p:nvSpPr>
        <p:spPr>
          <a:xfrm>
            <a:off x="8596838" y="4930812"/>
            <a:ext cx="287337" cy="28892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uadroTexto 13">
            <a:extLst>
              <a:ext uri="{FF2B5EF4-FFF2-40B4-BE49-F238E27FC236}">
                <a16:creationId xmlns:a16="http://schemas.microsoft.com/office/drawing/2014/main" id="{EA4EC943-0C50-C691-C81A-BE6BBE3FFFAE}"/>
              </a:ext>
            </a:extLst>
          </p:cNvPr>
          <p:cNvSpPr txBox="1"/>
          <p:nvPr/>
        </p:nvSpPr>
        <p:spPr>
          <a:xfrm>
            <a:off x="377837" y="6608646"/>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Tree>
    <p:extLst>
      <p:ext uri="{BB962C8B-B14F-4D97-AF65-F5344CB8AC3E}">
        <p14:creationId xmlns:p14="http://schemas.microsoft.com/office/powerpoint/2010/main" val="57865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CC471C-17C2-FE71-7085-558BA8D0CF86}"/>
              </a:ext>
            </a:extLst>
          </p:cNvPr>
          <p:cNvPicPr>
            <a:picLocks noChangeAspect="1"/>
          </p:cNvPicPr>
          <p:nvPr/>
        </p:nvPicPr>
        <p:blipFill>
          <a:blip r:embed="rId2"/>
          <a:stretch>
            <a:fillRect/>
          </a:stretch>
        </p:blipFill>
        <p:spPr>
          <a:xfrm>
            <a:off x="-1" y="0"/>
            <a:ext cx="9156225" cy="6858000"/>
          </a:xfrm>
          <a:prstGeom prst="rect">
            <a:avLst/>
          </a:prstGeom>
        </p:spPr>
      </p:pic>
      <p:sp>
        <p:nvSpPr>
          <p:cNvPr id="3" name="CuadroTexto 3"/>
          <p:cNvSpPr txBox="1"/>
          <p:nvPr/>
        </p:nvSpPr>
        <p:spPr>
          <a:xfrm>
            <a:off x="1173498" y="845586"/>
            <a:ext cx="6797004" cy="338554"/>
          </a:xfrm>
          <a:prstGeom prst="rect">
            <a:avLst/>
          </a:prstGeom>
          <a:noFill/>
        </p:spPr>
        <p:txBody>
          <a:bodyPr wrap="square" rtlCol="0">
            <a:spAutoFit/>
          </a:bodyPr>
          <a:lstStyle/>
          <a:p>
            <a:pPr algn="ctr" fontAlgn="ctr"/>
            <a:r>
              <a:rPr lang="es-CR" sz="1600" b="1">
                <a:solidFill>
                  <a:schemeClr val="tx2"/>
                </a:solidFill>
                <a:latin typeface="HendersonSansW00-BasicLight" panose="02000505030000020004" pitchFamily="2" charset="0"/>
                <a:cs typeface="Arial"/>
              </a:rPr>
              <a:t>Rehabilitación y Ampliación de la Ruta Nacional No. 32</a:t>
            </a:r>
          </a:p>
        </p:txBody>
      </p:sp>
      <p:graphicFrame>
        <p:nvGraphicFramePr>
          <p:cNvPr id="6" name="Tabla 6">
            <a:extLst>
              <a:ext uri="{FF2B5EF4-FFF2-40B4-BE49-F238E27FC236}">
                <a16:creationId xmlns:a16="http://schemas.microsoft.com/office/drawing/2014/main" id="{56329D1A-0C9E-0849-F3DC-932E6CB4094D}"/>
              </a:ext>
            </a:extLst>
          </p:cNvPr>
          <p:cNvGraphicFramePr>
            <a:graphicFrameLocks noGrp="1"/>
          </p:cNvGraphicFramePr>
          <p:nvPr>
            <p:extLst>
              <p:ext uri="{D42A27DB-BD31-4B8C-83A1-F6EECF244321}">
                <p14:modId xmlns:p14="http://schemas.microsoft.com/office/powerpoint/2010/main" val="1436944730"/>
              </p:ext>
            </p:extLst>
          </p:nvPr>
        </p:nvGraphicFramePr>
        <p:xfrm>
          <a:off x="1524000" y="1359127"/>
          <a:ext cx="6096000" cy="853440"/>
        </p:xfrm>
        <a:graphic>
          <a:graphicData uri="http://schemas.openxmlformats.org/drawingml/2006/table">
            <a:tbl>
              <a:tblPr firstRow="1" bandRow="1">
                <a:tableStyleId>{5C22544A-7EE6-4342-B048-85BDC9FD1C3A}</a:tableStyleId>
              </a:tblPr>
              <a:tblGrid>
                <a:gridCol w="1733550">
                  <a:extLst>
                    <a:ext uri="{9D8B030D-6E8A-4147-A177-3AD203B41FA5}">
                      <a16:colId xmlns:a16="http://schemas.microsoft.com/office/drawing/2014/main" val="3420320834"/>
                    </a:ext>
                  </a:extLst>
                </a:gridCol>
                <a:gridCol w="2330450">
                  <a:extLst>
                    <a:ext uri="{9D8B030D-6E8A-4147-A177-3AD203B41FA5}">
                      <a16:colId xmlns:a16="http://schemas.microsoft.com/office/drawing/2014/main" val="1335441044"/>
                    </a:ext>
                  </a:extLst>
                </a:gridCol>
                <a:gridCol w="2032000">
                  <a:extLst>
                    <a:ext uri="{9D8B030D-6E8A-4147-A177-3AD203B41FA5}">
                      <a16:colId xmlns:a16="http://schemas.microsoft.com/office/drawing/2014/main" val="3022962461"/>
                    </a:ext>
                  </a:extLst>
                </a:gridCol>
              </a:tblGrid>
              <a:tr h="370840">
                <a:tc>
                  <a:txBody>
                    <a:bodyPr/>
                    <a:lstStyle/>
                    <a:p>
                      <a:pPr algn="ctr"/>
                      <a:r>
                        <a:rPr lang="es-CR" sz="1100">
                          <a:latin typeface="HendersonSansW00-BasicLight" panose="02000505030000020004" pitchFamily="2" charset="0"/>
                        </a:rPr>
                        <a:t>Avance físico</a:t>
                      </a:r>
                    </a:p>
                  </a:txBody>
                  <a:tcPr/>
                </a:tc>
                <a:tc>
                  <a:txBody>
                    <a:bodyPr/>
                    <a:lstStyle/>
                    <a:p>
                      <a:pPr algn="ctr"/>
                      <a:r>
                        <a:rPr lang="es-CR" sz="1100">
                          <a:latin typeface="HendersonSansW00-BasicLight" panose="02000505030000020004" pitchFamily="2" charset="0"/>
                        </a:rPr>
                        <a:t>Avance financiero</a:t>
                      </a:r>
                    </a:p>
                  </a:txBody>
                  <a:tcPr/>
                </a:tc>
                <a:tc>
                  <a:txBody>
                    <a:bodyPr/>
                    <a:lstStyle/>
                    <a:p>
                      <a:pPr algn="ctr"/>
                      <a:r>
                        <a:rPr lang="es-CR" sz="1100">
                          <a:latin typeface="HendersonSansW00-BasicLight" panose="02000505030000020004" pitchFamily="2" charset="0"/>
                        </a:rPr>
                        <a:t>Pago de comisiones de compromiso</a:t>
                      </a:r>
                    </a:p>
                  </a:txBody>
                  <a:tcPr/>
                </a:tc>
                <a:extLst>
                  <a:ext uri="{0D108BD9-81ED-4DB2-BD59-A6C34878D82A}">
                    <a16:rowId xmlns:a16="http://schemas.microsoft.com/office/drawing/2014/main" val="840912873"/>
                  </a:ext>
                </a:extLst>
              </a:tr>
              <a:tr h="370840">
                <a:tc>
                  <a:txBody>
                    <a:bodyPr/>
                    <a:lstStyle/>
                    <a:p>
                      <a:pPr algn="ctr"/>
                      <a:r>
                        <a:rPr lang="es-CR" sz="1100" b="0">
                          <a:latin typeface="HendersonSansW00-BasicLight" panose="02000505030000020004" pitchFamily="2" charset="0"/>
                        </a:rPr>
                        <a:t>84,25%</a:t>
                      </a:r>
                    </a:p>
                  </a:txBody>
                  <a:tcPr anchor="ctr"/>
                </a:tc>
                <a:tc>
                  <a:txBody>
                    <a:bodyPr/>
                    <a:lstStyle/>
                    <a:p>
                      <a:pPr algn="ctr"/>
                      <a:r>
                        <a:rPr lang="es-CR" sz="1100" b="0">
                          <a:latin typeface="HendersonSansW00-BasicLight" panose="02000505030000020004" pitchFamily="2" charset="0"/>
                        </a:rPr>
                        <a:t>100% Crédi. Concesional</a:t>
                      </a:r>
                    </a:p>
                    <a:p>
                      <a:pPr algn="ctr"/>
                      <a:r>
                        <a:rPr lang="es-CR" sz="1100" b="0">
                          <a:latin typeface="HendersonSansW00-BasicLight" panose="02000505030000020004" pitchFamily="2" charset="0"/>
                        </a:rPr>
                        <a:t>82,37% Créd. Comprador</a:t>
                      </a:r>
                    </a:p>
                  </a:txBody>
                  <a:tcPr anchor="ctr"/>
                </a:tc>
                <a:tc>
                  <a:txBody>
                    <a:bodyPr/>
                    <a:lstStyle/>
                    <a:p>
                      <a:pPr algn="ctr"/>
                      <a:r>
                        <a:rPr lang="es-CR" sz="1100" b="0">
                          <a:latin typeface="HendersonSansW00-BasicLight" panose="02000505030000020004" pitchFamily="2" charset="0"/>
                        </a:rPr>
                        <a:t>US$46.015,37</a:t>
                      </a:r>
                    </a:p>
                    <a:p>
                      <a:pPr marL="0" marR="0" lvl="0" indent="0" algn="ctr" defTabSz="457200" rtl="0" eaLnBrk="1" fontAlgn="auto" latinLnBrk="0" hangingPunct="1">
                        <a:lnSpc>
                          <a:spcPct val="100000"/>
                        </a:lnSpc>
                        <a:spcBef>
                          <a:spcPts val="0"/>
                        </a:spcBef>
                        <a:spcAft>
                          <a:spcPts val="0"/>
                        </a:spcAft>
                        <a:buClrTx/>
                        <a:buSzTx/>
                        <a:buFontTx/>
                        <a:buNone/>
                        <a:tabLst/>
                        <a:defRPr/>
                      </a:pPr>
                      <a:r>
                        <a:rPr lang="es-CR" sz="1100" b="0">
                          <a:latin typeface="HendersonSansW00-BasicLight" panose="02000505030000020004" pitchFamily="2" charset="0"/>
                        </a:rPr>
                        <a:t>US$2.026.575,64</a:t>
                      </a:r>
                    </a:p>
                  </a:txBody>
                  <a:tcPr anchor="ctr"/>
                </a:tc>
                <a:extLst>
                  <a:ext uri="{0D108BD9-81ED-4DB2-BD59-A6C34878D82A}">
                    <a16:rowId xmlns:a16="http://schemas.microsoft.com/office/drawing/2014/main" val="672554053"/>
                  </a:ext>
                </a:extLst>
              </a:tr>
            </a:tbl>
          </a:graphicData>
        </a:graphic>
      </p:graphicFrame>
      <p:sp>
        <p:nvSpPr>
          <p:cNvPr id="2" name="CuadroTexto 1">
            <a:extLst>
              <a:ext uri="{FF2B5EF4-FFF2-40B4-BE49-F238E27FC236}">
                <a16:creationId xmlns:a16="http://schemas.microsoft.com/office/drawing/2014/main" id="{0AE74AA5-F1ED-2A45-88F7-27004BAEE874}"/>
              </a:ext>
            </a:extLst>
          </p:cNvPr>
          <p:cNvSpPr txBox="1"/>
          <p:nvPr/>
        </p:nvSpPr>
        <p:spPr>
          <a:xfrm>
            <a:off x="360083" y="6594736"/>
            <a:ext cx="7357181" cy="207749"/>
          </a:xfrm>
          <a:prstGeom prst="rect">
            <a:avLst/>
          </a:prstGeom>
          <a:noFill/>
        </p:spPr>
        <p:txBody>
          <a:bodyPr wrap="square" rtlCol="0">
            <a:spAutoFit/>
          </a:bodyPr>
          <a:lstStyle/>
          <a:p>
            <a:r>
              <a:rPr lang="es-ES" sz="750">
                <a:solidFill>
                  <a:schemeClr val="bg1"/>
                </a:solidFill>
                <a:latin typeface="HendersonSansW00-BasicLight" panose="02000505030000020004" pitchFamily="2" charset="0"/>
                <a:cs typeface="Arial"/>
              </a:rPr>
              <a:t>Ministerio de Hacienda / Gobierno de Costa Rica / Dirección de Crédito Público</a:t>
            </a:r>
          </a:p>
        </p:txBody>
      </p:sp>
      <p:sp>
        <p:nvSpPr>
          <p:cNvPr id="4" name="CuadroTexto 3">
            <a:extLst>
              <a:ext uri="{FF2B5EF4-FFF2-40B4-BE49-F238E27FC236}">
                <a16:creationId xmlns:a16="http://schemas.microsoft.com/office/drawing/2014/main" id="{C7DFFA25-E6CE-07DF-F8BA-77B6BE4ACAAF}"/>
              </a:ext>
            </a:extLst>
          </p:cNvPr>
          <p:cNvSpPr txBox="1"/>
          <p:nvPr/>
        </p:nvSpPr>
        <p:spPr>
          <a:xfrm>
            <a:off x="215467" y="2532410"/>
            <a:ext cx="8813123" cy="4131900"/>
          </a:xfrm>
          <a:prstGeom prst="rect">
            <a:avLst/>
          </a:prstGeom>
          <a:noFill/>
        </p:spPr>
        <p:txBody>
          <a:bodyPr wrap="square" rtlCol="0">
            <a:spAutoFit/>
          </a:bodyPr>
          <a:lstStyle/>
          <a:p>
            <a:r>
              <a:rPr lang="es-ES" sz="1050" b="1">
                <a:latin typeface="HendersonSansW00-BasicLight" panose="02000505030000020004" pitchFamily="2" charset="0"/>
                <a:cs typeface="Arial"/>
              </a:rPr>
              <a:t>Avances:</a:t>
            </a:r>
          </a:p>
          <a:p>
            <a:pPr marL="171450" indent="-171450" algn="just">
              <a:buFont typeface="Arial" panose="020B0604020202020204" pitchFamily="34" charset="0"/>
              <a:buChar char="•"/>
            </a:pPr>
            <a:r>
              <a:rPr lang="es-ES" sz="1050">
                <a:latin typeface="HendersonSansW00-BasicLight" panose="02000505030000020004" pitchFamily="2" charset="0"/>
                <a:cs typeface="Arial"/>
              </a:rPr>
              <a:t>Construcciones con los mayores avances: puentes vehiculares nuevos (99,93%), construcción de la vía (81,57%) y rehabilitación de la vía existente (81,02%).</a:t>
            </a:r>
          </a:p>
          <a:p>
            <a:pPr marL="171450" indent="-171450">
              <a:buFont typeface="Arial" panose="020B0604020202020204" pitchFamily="34" charset="0"/>
              <a:buChar char="•"/>
            </a:pPr>
            <a:endParaRPr lang="es-ES" sz="1050">
              <a:latin typeface="HendersonSansW00-BasicLight" panose="02000505030000020004" pitchFamily="2" charset="0"/>
              <a:cs typeface="Arial"/>
            </a:endParaRPr>
          </a:p>
          <a:p>
            <a:pPr algn="just"/>
            <a:r>
              <a:rPr lang="es-ES" sz="1050" b="1">
                <a:latin typeface="HendersonSansW00-BasicLight" panose="02000505030000020004" pitchFamily="2" charset="0"/>
                <a:cs typeface="Arial"/>
              </a:rPr>
              <a:t>Problemas:</a:t>
            </a:r>
          </a:p>
          <a:p>
            <a:pPr marL="171450" indent="-171450" algn="just">
              <a:buFont typeface="Arial" panose="020B0604020202020204" pitchFamily="34" charset="0"/>
              <a:buChar char="•"/>
            </a:pPr>
            <a:r>
              <a:rPr lang="es-CR" sz="1050">
                <a:latin typeface="HendersonSansW00-BasicLight" panose="02000505030000020004" pitchFamily="2" charset="0"/>
                <a:cs typeface="Arial"/>
              </a:rPr>
              <a:t>Atrasos en los procesos de expropiaciones y problemas del contratista: Hasta setiembre, se identificaron 659 propiedades necesarias para el proyecto, donde, 135 estaban en posesión voluntaria, 238 eran propiedad del estado y 68 estaban en posesión efectiva.</a:t>
            </a:r>
          </a:p>
          <a:p>
            <a:pPr marL="171450" indent="-171450" algn="just">
              <a:buFont typeface="Arial" panose="020B0604020202020204" pitchFamily="34" charset="0"/>
              <a:buChar char="•"/>
            </a:pPr>
            <a:r>
              <a:rPr lang="es-CR" sz="1050">
                <a:latin typeface="HendersonSansW00-BasicLight" panose="02000505030000020004" pitchFamily="2" charset="0"/>
                <a:cs typeface="Arial"/>
              </a:rPr>
              <a:t>La falta de propiedades afecta principalmente la construcción de Pasos a desnivel.</a:t>
            </a:r>
          </a:p>
          <a:p>
            <a:pPr marL="171450" indent="-171450" algn="just">
              <a:buFont typeface="Arial" panose="020B0604020202020204" pitchFamily="34" charset="0"/>
              <a:buChar char="•"/>
            </a:pPr>
            <a:r>
              <a:rPr lang="es-CR" sz="1050">
                <a:latin typeface="HendersonSansW00-BasicLight" panose="02000505030000020004" pitchFamily="2" charset="0"/>
                <a:cs typeface="Arial"/>
              </a:rPr>
              <a:t>Atrasos en la construcción de un Sistema de Alcantarillado Sanitario para la ciudad de Limón por parte del </a:t>
            </a:r>
            <a:r>
              <a:rPr lang="es-CR" sz="1050" err="1">
                <a:latin typeface="HendersonSansW00-BasicLight" panose="02000505030000020004" pitchFamily="2" charset="0"/>
                <a:cs typeface="Arial"/>
              </a:rPr>
              <a:t>AyA</a:t>
            </a:r>
            <a:r>
              <a:rPr lang="es-CR" sz="1050">
                <a:latin typeface="HendersonSansW00-BasicLight" panose="02000505030000020004" pitchFamily="2" charset="0"/>
                <a:cs typeface="Arial"/>
              </a:rPr>
              <a:t> impiden la construcción de los últimos 3 </a:t>
            </a:r>
            <a:r>
              <a:rPr lang="es-CR" sz="1050" err="1">
                <a:latin typeface="HendersonSansW00-BasicLight" panose="02000505030000020004" pitchFamily="2" charset="0"/>
                <a:cs typeface="Arial"/>
              </a:rPr>
              <a:t>kms</a:t>
            </a:r>
            <a:r>
              <a:rPr lang="es-CR" sz="1050">
                <a:latin typeface="HendersonSansW00-BasicLight" panose="02000505030000020004" pitchFamily="2" charset="0"/>
                <a:cs typeface="Arial"/>
              </a:rPr>
              <a:t>. de carretera del Proyecto.</a:t>
            </a:r>
          </a:p>
          <a:p>
            <a:pPr marL="171450" indent="-171450" algn="just">
              <a:buFont typeface="Arial" panose="020B0604020202020204" pitchFamily="34" charset="0"/>
              <a:buChar char="•"/>
            </a:pPr>
            <a:r>
              <a:rPr lang="es-CR" sz="1050">
                <a:latin typeface="HendersonSansW00-BasicLight" panose="02000505030000020004" pitchFamily="2" charset="0"/>
                <a:cs typeface="Arial"/>
              </a:rPr>
              <a:t>El Contratista enfrenta problemas como un cronograma desactualizado, falta de personal, descoordinación con la Unidad Ejecutora y desatención de trabajos en tramos disponibles.</a:t>
            </a:r>
          </a:p>
          <a:p>
            <a:endParaRPr lang="es-CR" sz="1050">
              <a:latin typeface="HendersonSansW00-BasicLight" panose="02000505030000020004" pitchFamily="2" charset="0"/>
              <a:cs typeface="Arial"/>
            </a:endParaRPr>
          </a:p>
          <a:p>
            <a:r>
              <a:rPr lang="es-CR" sz="1050" b="1">
                <a:latin typeface="HendersonSansW00-BasicLight" panose="02000505030000020004" pitchFamily="2" charset="0"/>
                <a:cs typeface="Arial"/>
              </a:rPr>
              <a:t>Acciones tomadas: </a:t>
            </a:r>
          </a:p>
          <a:p>
            <a:pPr marL="171450" indent="-171450">
              <a:buFont typeface="Arial" panose="020B0604020202020204" pitchFamily="34" charset="0"/>
              <a:buChar char="•"/>
            </a:pPr>
            <a:r>
              <a:rPr lang="es-CR" sz="1050">
                <a:latin typeface="HendersonSansW00-BasicLight" panose="02000505030000020004" pitchFamily="2" charset="0"/>
                <a:cs typeface="Arial"/>
              </a:rPr>
              <a:t>En proceso, el análisis de opciones que permitan reducir la cantidad de expropiaciones; ejemplo: rotondas, giros o semáforos.</a:t>
            </a:r>
          </a:p>
          <a:p>
            <a:pPr marL="171450" indent="-171450">
              <a:buFont typeface="Arial" panose="020B0604020202020204" pitchFamily="34" charset="0"/>
              <a:buChar char="•"/>
            </a:pPr>
            <a:r>
              <a:rPr lang="es-CR" sz="1050">
                <a:latin typeface="HendersonSansW00-BasicLight" panose="02000505030000020004" pitchFamily="2" charset="0"/>
                <a:cs typeface="Arial"/>
              </a:rPr>
              <a:t>En agosto 2023 se firmó una nueva Adenda CHEC-CONAVI para descartar los últimos 3.035m de la carretera y sustituir las obras incluidas en ese tramo (a raíz de los trabajos requeridos por el AYA en ese espacio), para lo cual se reorientó un monto de US$8,429,945.65.</a:t>
            </a:r>
          </a:p>
          <a:p>
            <a:pPr marL="171450" indent="-171450">
              <a:buFont typeface="Arial" panose="020B0604020202020204" pitchFamily="34" charset="0"/>
              <a:buChar char="•"/>
            </a:pPr>
            <a:r>
              <a:rPr lang="es-CR" sz="1050">
                <a:latin typeface="HendersonSansW00-BasicLight" panose="02000505030000020004" pitchFamily="2" charset="0"/>
                <a:cs typeface="Arial"/>
              </a:rPr>
              <a:t>En análisis los reclamos económicos del Contratista por discrepancias con el CONAVI. </a:t>
            </a:r>
          </a:p>
          <a:p>
            <a:pPr marL="171450" indent="-171450">
              <a:buFont typeface="Arial" panose="020B0604020202020204" pitchFamily="34" charset="0"/>
              <a:buChar char="•"/>
            </a:pPr>
            <a:r>
              <a:rPr lang="es-CR" sz="1050">
                <a:latin typeface="HendersonSansW00-BasicLight" panose="02000505030000020004" pitchFamily="2" charset="0"/>
                <a:cs typeface="Arial"/>
              </a:rPr>
              <a:t>Se formalizó una prórroga del Crédito Comprador de Exportación (12 meses); trasladando la fecha límite de desembolsos al 10/04/2023.</a:t>
            </a:r>
          </a:p>
          <a:p>
            <a:pPr marL="171450" indent="-171450">
              <a:buFont typeface="Arial" panose="020B0604020202020204" pitchFamily="34" charset="0"/>
              <a:buChar char="•"/>
            </a:pPr>
            <a:endParaRPr lang="es-CR" sz="1050">
              <a:latin typeface="HendersonSansW00-BasicLight" panose="02000505030000020004" pitchFamily="2" charset="0"/>
              <a:cs typeface="Arial"/>
            </a:endParaRPr>
          </a:p>
          <a:p>
            <a:pPr marL="171450" indent="-171450">
              <a:buFont typeface="Arial" panose="020B0604020202020204" pitchFamily="34" charset="0"/>
              <a:buChar char="•"/>
            </a:pPr>
            <a:endParaRPr lang="es-CR" sz="1050">
              <a:latin typeface="HendersonSansW00-BasicLight" panose="02000505030000020004" pitchFamily="2" charset="0"/>
              <a:cs typeface="Arial"/>
            </a:endParaRPr>
          </a:p>
        </p:txBody>
      </p:sp>
    </p:spTree>
    <p:extLst>
      <p:ext uri="{BB962C8B-B14F-4D97-AF65-F5344CB8AC3E}">
        <p14:creationId xmlns:p14="http://schemas.microsoft.com/office/powerpoint/2010/main" val="14045930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ntilla PPT 2019-M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6e873a4-122f-43ec-943b-fa1cdb45e6da">
      <Terms xmlns="http://schemas.microsoft.com/office/infopath/2007/PartnerControls"/>
    </lcf76f155ced4ddcb4097134ff3c332f>
    <TaxCatchAll xmlns="40e36ec7-59a2-4b08-b036-f52709bde58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91FB59FC44D313499F2782CAF08B5DF4" ma:contentTypeVersion="11" ma:contentTypeDescription="Crear nuevo documento." ma:contentTypeScope="" ma:versionID="fcd85a6b67e7710caf6d95a246f6b751">
  <xsd:schema xmlns:xsd="http://www.w3.org/2001/XMLSchema" xmlns:xs="http://www.w3.org/2001/XMLSchema" xmlns:p="http://schemas.microsoft.com/office/2006/metadata/properties" xmlns:ns2="96e873a4-122f-43ec-943b-fa1cdb45e6da" xmlns:ns3="40e36ec7-59a2-4b08-b036-f52709bde58b" targetNamespace="http://schemas.microsoft.com/office/2006/metadata/properties" ma:root="true" ma:fieldsID="864ac30b60044c6d6d06ca14c880c0c7" ns2:_="" ns3:_="">
    <xsd:import namespace="96e873a4-122f-43ec-943b-fa1cdb45e6da"/>
    <xsd:import namespace="40e36ec7-59a2-4b08-b036-f52709bde58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873a4-122f-43ec-943b-fa1cdb45e6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37301049-b90b-4ad5-8634-b2f39309c4b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36ec7-59a2-4b08-b036-f52709bde58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18189a7-65c2-4593-b7f4-e95340724b28}" ma:internalName="TaxCatchAll" ma:showField="CatchAllData" ma:web="40e36ec7-59a2-4b08-b036-f52709bde58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A63484-5F69-4B10-8DE3-C5ADD98FEFAD}">
  <ds:schemaRefs>
    <ds:schemaRef ds:uri="40e36ec7-59a2-4b08-b036-f52709bde58b"/>
    <ds:schemaRef ds:uri="96e873a4-122f-43ec-943b-fa1cdb45e6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125620E-02EB-4E1D-862B-74DF50161C51}">
  <ds:schemaRefs>
    <ds:schemaRef ds:uri="40e36ec7-59a2-4b08-b036-f52709bde58b"/>
    <ds:schemaRef ds:uri="96e873a4-122f-43ec-943b-fa1cdb45e6d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E67882-6799-4B64-B92A-88AC28D661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75</Slides>
  <Notes>16</Notes>
  <HiddenSlides>0</HiddenSlide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Tema de Office</vt:lpstr>
      <vt:lpstr>Plantilla PPT 2019-MH</vt:lpstr>
      <vt:lpstr>PowerPoint Presentation</vt:lpstr>
      <vt:lpstr>PowerPoint Presentation</vt:lpstr>
      <vt:lpstr>Participación de los Entes del Estado dentro de la Cartera de proyectos de inversión Al 30 de setiembre 2023</vt:lpstr>
      <vt:lpstr>PowerPoint Presentation</vt:lpstr>
      <vt:lpstr>PowerPoint Presentation</vt:lpstr>
      <vt:lpstr>PowerPoint Presentation</vt:lpstr>
      <vt:lpstr>Consejo Nacional de Viabilidad</vt:lpstr>
      <vt:lpstr>PowerPoint Presentation</vt:lpstr>
      <vt:lpstr>PowerPoint Presentation</vt:lpstr>
      <vt:lpstr>PowerPoint Presentation</vt:lpstr>
      <vt:lpstr>PowerPoint Presentation</vt:lpstr>
      <vt:lpstr>PowerPoint Presentation</vt:lpstr>
      <vt:lpstr>PowerPoint Presentation</vt:lpstr>
      <vt:lpstr>Ministerio de Obras Públicas y Transporte (MOPT)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Caja Costarricense del Seguro Social</vt:lpstr>
      <vt:lpstr>PowerPoint Presentation</vt:lpstr>
      <vt:lpstr>PowerPoint Presentation</vt:lpstr>
      <vt:lpstr>PowerPoint Presentation</vt:lpstr>
      <vt:lpstr>PowerPoint Presentation</vt:lpstr>
      <vt:lpstr>PowerPoint Presentation</vt:lpstr>
      <vt:lpstr>Instituto Costarricense de Acueductos y Alcantarillados (AyA)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Servicio Nacional de Aguas Subterráneas, Riego y Avenamiento (SENARA)</vt:lpstr>
      <vt:lpstr>PowerPoint Presentation</vt:lpstr>
      <vt:lpstr>PowerPoint Presentation</vt:lpstr>
      <vt:lpstr>PowerPoint Presentation</vt:lpstr>
      <vt:lpstr>PowerPoint Presentation</vt:lpstr>
      <vt:lpstr>Instituto Costarricense de Electricidad  (ICE)</vt:lpstr>
      <vt:lpstr>PowerPoint Presentation</vt:lpstr>
      <vt:lpstr>PowerPoint Presentation</vt:lpstr>
      <vt:lpstr>PowerPoint Presentation</vt:lpstr>
      <vt:lpstr>PowerPoint Presentation</vt:lpstr>
      <vt:lpstr>PowerPoint Presentation</vt:lpstr>
      <vt:lpstr>Ministerio de Hacienda  (MH)</vt:lpstr>
      <vt:lpstr>PowerPoint Presentation</vt:lpstr>
      <vt:lpstr>PowerPoint Presentation</vt:lpstr>
      <vt:lpstr>PowerPoint Presentation</vt:lpstr>
      <vt:lpstr>PowerPoint Presentation</vt:lpstr>
      <vt:lpstr>Ministerio de Justicia y Paz  (MJP)</vt:lpstr>
      <vt:lpstr>PowerPoint Presentation</vt:lpstr>
      <vt:lpstr>PowerPoint Presentation</vt:lpstr>
      <vt:lpstr>PowerPoint Presentation</vt:lpstr>
      <vt:lpstr>PowerPoint Presentation</vt:lpstr>
      <vt:lpstr>Ministerio de Comercio Exterior (COMEX)</vt:lpstr>
      <vt:lpstr>PowerPoint Presentation</vt:lpstr>
      <vt:lpstr>PowerPoint Presentation</vt:lpstr>
      <vt:lpstr>PowerPoint Presentation</vt:lpstr>
      <vt:lpstr>Comisión Nacional de Emergencia (CNE)</vt:lpstr>
      <vt:lpstr>PowerPoint Presentation</vt:lpstr>
      <vt:lpstr>PowerPoint Presentation</vt:lpstr>
      <vt:lpstr>Instituto Costarricense de Pesca y Acuicultura (INCOPESCA)</vt:lpstr>
      <vt:lpstr>PowerPoint Presentation</vt:lpstr>
      <vt:lpstr>PowerPoint Presentation</vt:lpstr>
      <vt:lpstr>PowerPoint Presentation</vt:lpstr>
      <vt:lpstr>AyA/SENARA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Presupuesto Nacional 2012</dc:title>
  <dc:creator>Andrea Ocampo</dc:creator>
  <cp:revision>1</cp:revision>
  <cp:lastPrinted>2018-05-24T15:37:04Z</cp:lastPrinted>
  <dcterms:created xsi:type="dcterms:W3CDTF">2011-08-31T15:03:45Z</dcterms:created>
  <dcterms:modified xsi:type="dcterms:W3CDTF">2023-11-17T16:49:44Z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0x01010091FB59FC44D313499F2782CAF08B5DF4</vt:lpwstr>
  </property>
  <property fmtid="{D5CDD505-2E9C-101B-9397-08002B2CF9AE}" pid="3" name="MediaServiceImageTags">
    <vt:lpwstr/>
  </property>
</Properties>
</file>